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sldIdLst>
    <p:sldId id="331" r:id="rId2"/>
    <p:sldId id="335" r:id="rId3"/>
    <p:sldId id="318" r:id="rId4"/>
    <p:sldId id="256" r:id="rId5"/>
    <p:sldId id="330" r:id="rId6"/>
    <p:sldId id="329" r:id="rId7"/>
    <p:sldId id="325" r:id="rId8"/>
    <p:sldId id="328" r:id="rId9"/>
    <p:sldId id="324" r:id="rId10"/>
    <p:sldId id="327" r:id="rId11"/>
    <p:sldId id="321" r:id="rId12"/>
    <p:sldId id="323" r:id="rId13"/>
    <p:sldId id="334" r:id="rId14"/>
    <p:sldId id="332" r:id="rId15"/>
    <p:sldId id="336" r:id="rId16"/>
    <p:sldId id="319" r:id="rId17"/>
    <p:sldId id="333" r:id="rId18"/>
    <p:sldId id="320" r:id="rId19"/>
    <p:sldId id="257" r:id="rId20"/>
    <p:sldId id="258" r:id="rId21"/>
    <p:sldId id="259" r:id="rId22"/>
    <p:sldId id="260" r:id="rId23"/>
    <p:sldId id="263" r:id="rId24"/>
    <p:sldId id="264" r:id="rId25"/>
    <p:sldId id="266" r:id="rId26"/>
    <p:sldId id="267" r:id="rId27"/>
    <p:sldId id="268" r:id="rId28"/>
    <p:sldId id="269" r:id="rId29"/>
    <p:sldId id="270" r:id="rId30"/>
    <p:sldId id="271" r:id="rId31"/>
    <p:sldId id="272" r:id="rId32"/>
    <p:sldId id="273" r:id="rId33"/>
    <p:sldId id="275" r:id="rId34"/>
    <p:sldId id="276" r:id="rId35"/>
    <p:sldId id="322" r:id="rId36"/>
    <p:sldId id="277" r:id="rId37"/>
    <p:sldId id="278" r:id="rId38"/>
    <p:sldId id="279" r:id="rId39"/>
    <p:sldId id="280" r:id="rId40"/>
    <p:sldId id="281" r:id="rId41"/>
    <p:sldId id="282"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6" r:id="rId56"/>
    <p:sldId id="308" r:id="rId57"/>
    <p:sldId id="309" r:id="rId58"/>
    <p:sldId id="310" r:id="rId59"/>
    <p:sldId id="311" r:id="rId60"/>
    <p:sldId id="312" r:id="rId61"/>
    <p:sldId id="313" r:id="rId62"/>
    <p:sldId id="314" r:id="rId63"/>
    <p:sldId id="315" r:id="rId64"/>
    <p:sldId id="316" r:id="rId65"/>
    <p:sldId id="317"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006600"/>
    <a:srgbClr val="95EFC6"/>
    <a:srgbClr val="CCFF66"/>
    <a:srgbClr val="FF99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58" d="100"/>
          <a:sy n="58" d="100"/>
        </p:scale>
        <p:origin x="54"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4C5BF8-1FAD-489F-AB28-C861202052E4}" type="datetimeFigureOut">
              <a:rPr lang="en-US" smtClean="0"/>
              <a:t>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22AEBF-9BFC-4535-947A-D1CFF1C7E86A}" type="slidenum">
              <a:rPr lang="en-US" smtClean="0"/>
              <a:t>‹#›</a:t>
            </a:fld>
            <a:endParaRPr lang="en-US"/>
          </a:p>
        </p:txBody>
      </p:sp>
    </p:spTree>
    <p:extLst>
      <p:ext uri="{BB962C8B-B14F-4D97-AF65-F5344CB8AC3E}">
        <p14:creationId xmlns:p14="http://schemas.microsoft.com/office/powerpoint/2010/main" val="1022954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D20BAE2-A7A3-434A-B477-B93F438CD793}" type="slidenum">
              <a:rPr lang="en-US" altLang="en-US"/>
              <a:pPr/>
              <a:t>42</a:t>
            </a:fld>
            <a:endParaRPr lang="en-US" altLang="en-US"/>
          </a:p>
        </p:txBody>
      </p:sp>
      <p:sp>
        <p:nvSpPr>
          <p:cNvPr id="47107" name="Rectangle 2"/>
          <p:cNvSpPr>
            <a:spLocks noGrp="1" noRot="1" noChangeAspect="1" noChangeArrowheads="1" noTextEdit="1"/>
          </p:cNvSpPr>
          <p:nvPr>
            <p:ph type="sldImg"/>
          </p:nvPr>
        </p:nvSpPr>
        <p:spPr>
          <a:xfrm>
            <a:off x="509588" y="1028700"/>
            <a:ext cx="5919787" cy="3330575"/>
          </a:xfrm>
          <a:ln/>
        </p:spPr>
      </p:sp>
      <p:sp>
        <p:nvSpPr>
          <p:cNvPr id="47108"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1493212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02E1B36-BE24-44C6-9507-98602FCDF8ED}" type="slidenum">
              <a:rPr lang="en-US" altLang="en-US"/>
              <a:pPr/>
              <a:t>43</a:t>
            </a:fld>
            <a:endParaRPr lang="en-US" altLang="en-US"/>
          </a:p>
        </p:txBody>
      </p:sp>
      <p:sp>
        <p:nvSpPr>
          <p:cNvPr id="49155" name="Rectangle 2"/>
          <p:cNvSpPr>
            <a:spLocks noGrp="1" noRot="1" noChangeAspect="1" noChangeArrowheads="1" noTextEdit="1"/>
          </p:cNvSpPr>
          <p:nvPr>
            <p:ph type="sldImg"/>
          </p:nvPr>
        </p:nvSpPr>
        <p:spPr>
          <a:xfrm>
            <a:off x="509588" y="1028700"/>
            <a:ext cx="5919787" cy="3330575"/>
          </a:xfrm>
          <a:ln/>
        </p:spPr>
      </p:sp>
      <p:sp>
        <p:nvSpPr>
          <p:cNvPr id="49156"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816381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8849BD5-A313-408D-AA67-C4AA81482C28}" type="slidenum">
              <a:rPr lang="en-US" altLang="en-US"/>
              <a:pPr/>
              <a:t>44</a:t>
            </a:fld>
            <a:endParaRPr lang="en-US" altLang="en-US"/>
          </a:p>
        </p:txBody>
      </p:sp>
      <p:sp>
        <p:nvSpPr>
          <p:cNvPr id="51203" name="Rectangle 2"/>
          <p:cNvSpPr>
            <a:spLocks noGrp="1" noRot="1" noChangeAspect="1" noChangeArrowheads="1" noTextEdit="1"/>
          </p:cNvSpPr>
          <p:nvPr>
            <p:ph type="sldImg"/>
          </p:nvPr>
        </p:nvSpPr>
        <p:spPr>
          <a:xfrm>
            <a:off x="509588" y="1028700"/>
            <a:ext cx="5919787" cy="3330575"/>
          </a:xfrm>
          <a:ln/>
        </p:spPr>
      </p:sp>
      <p:sp>
        <p:nvSpPr>
          <p:cNvPr id="51204"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2086943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5E032B-8B58-4123-911F-6344A073627E}" type="slidenum">
              <a:rPr lang="en-US" altLang="en-US"/>
              <a:pPr/>
              <a:t>50</a:t>
            </a:fld>
            <a:endParaRPr lang="en-US" altLang="en-US"/>
          </a:p>
        </p:txBody>
      </p:sp>
      <p:sp>
        <p:nvSpPr>
          <p:cNvPr id="58371" name="Rectangle 2"/>
          <p:cNvSpPr>
            <a:spLocks noGrp="1" noRot="1" noChangeAspect="1" noChangeArrowheads="1" noTextEdit="1"/>
          </p:cNvSpPr>
          <p:nvPr>
            <p:ph type="sldImg"/>
          </p:nvPr>
        </p:nvSpPr>
        <p:spPr>
          <a:xfrm>
            <a:off x="430213" y="708025"/>
            <a:ext cx="6045200" cy="3400425"/>
          </a:xfrm>
          <a:ln/>
        </p:spPr>
      </p:sp>
      <p:sp>
        <p:nvSpPr>
          <p:cNvPr id="58372" name="Rectangle 3"/>
          <p:cNvSpPr>
            <a:spLocks noGrp="1" noChangeArrowheads="1"/>
          </p:cNvSpPr>
          <p:nvPr>
            <p:ph type="body" idx="1"/>
          </p:nvPr>
        </p:nvSpPr>
        <p:spPr>
          <a:xfrm>
            <a:off x="941388" y="4322763"/>
            <a:ext cx="5019675" cy="43227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5" rIns="91431" bIns="45715"/>
          <a:lstStyle/>
          <a:p>
            <a:pPr eaLnBrk="1" hangingPunct="1"/>
            <a:endParaRPr lang="vi-VN" altLang="en-US" smtClean="0"/>
          </a:p>
        </p:txBody>
      </p:sp>
    </p:spTree>
    <p:extLst>
      <p:ext uri="{BB962C8B-B14F-4D97-AF65-F5344CB8AC3E}">
        <p14:creationId xmlns:p14="http://schemas.microsoft.com/office/powerpoint/2010/main" val="1916496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AFBB3F-E0E4-4267-BD91-5941D969FF7C}" type="slidenum">
              <a:rPr lang="en-US" altLang="en-US"/>
              <a:pPr/>
              <a:t>51</a:t>
            </a:fld>
            <a:endParaRPr lang="en-US" altLang="en-US"/>
          </a:p>
        </p:txBody>
      </p:sp>
      <p:sp>
        <p:nvSpPr>
          <p:cNvPr id="60419" name="Rectangle 2"/>
          <p:cNvSpPr>
            <a:spLocks noGrp="1" noRot="1" noChangeAspect="1" noChangeArrowheads="1" noTextEdit="1"/>
          </p:cNvSpPr>
          <p:nvPr>
            <p:ph type="sldImg"/>
          </p:nvPr>
        </p:nvSpPr>
        <p:spPr>
          <a:xfrm>
            <a:off x="431800" y="708025"/>
            <a:ext cx="6045200" cy="3400425"/>
          </a:xfrm>
          <a:ln/>
        </p:spPr>
      </p:sp>
      <p:sp>
        <p:nvSpPr>
          <p:cNvPr id="60420" name="Rectangle 3"/>
          <p:cNvSpPr>
            <a:spLocks noGrp="1" noChangeArrowheads="1"/>
          </p:cNvSpPr>
          <p:nvPr>
            <p:ph type="body" idx="1"/>
          </p:nvPr>
        </p:nvSpPr>
        <p:spPr>
          <a:xfrm>
            <a:off x="941388" y="4322763"/>
            <a:ext cx="5019675" cy="43227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5" rIns="91431" bIns="45715"/>
          <a:lstStyle/>
          <a:p>
            <a:pPr eaLnBrk="1" hangingPunct="1"/>
            <a:endParaRPr lang="vi-VN" altLang="en-US" smtClean="0"/>
          </a:p>
        </p:txBody>
      </p:sp>
    </p:spTree>
    <p:extLst>
      <p:ext uri="{BB962C8B-B14F-4D97-AF65-F5344CB8AC3E}">
        <p14:creationId xmlns:p14="http://schemas.microsoft.com/office/powerpoint/2010/main" val="969623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28197F7-C7FE-44F0-B9B6-C0255347E15D}" type="slidenum">
              <a:rPr lang="en-US" altLang="en-US"/>
              <a:pPr/>
              <a:t>53</a:t>
            </a:fld>
            <a:endParaRPr lang="en-US" altLang="en-US"/>
          </a:p>
        </p:txBody>
      </p:sp>
      <p:sp>
        <p:nvSpPr>
          <p:cNvPr id="63491" name="Rectangle 2"/>
          <p:cNvSpPr>
            <a:spLocks noGrp="1" noRot="1" noChangeAspect="1" noChangeArrowheads="1" noTextEdit="1"/>
          </p:cNvSpPr>
          <p:nvPr>
            <p:ph type="sldImg"/>
          </p:nvPr>
        </p:nvSpPr>
        <p:spPr>
          <a:xfrm>
            <a:off x="382588" y="685800"/>
            <a:ext cx="6096000" cy="3429000"/>
          </a:xfrm>
          <a:ln/>
        </p:spPr>
      </p:sp>
      <p:sp>
        <p:nvSpPr>
          <p:cNvPr id="63492" name="Rectangle 3"/>
          <p:cNvSpPr>
            <a:spLocks noGrp="1" noChangeArrowheads="1"/>
          </p:cNvSpPr>
          <p:nvPr>
            <p:ph type="body" idx="1"/>
          </p:nvPr>
        </p:nvSpPr>
        <p:spPr>
          <a:xfrm>
            <a:off x="687388" y="4341813"/>
            <a:ext cx="5483225" cy="41163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3373854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232AD99-88C4-4FBB-A7EC-86FF46F6CE4D}" type="slidenum">
              <a:rPr lang="en-US" altLang="en-US"/>
              <a:pPr/>
              <a:t>64</a:t>
            </a:fld>
            <a:endParaRPr lang="en-US" altLang="en-US"/>
          </a:p>
        </p:txBody>
      </p:sp>
      <p:sp>
        <p:nvSpPr>
          <p:cNvPr id="81923" name="Rectangle 2"/>
          <p:cNvSpPr>
            <a:spLocks noGrp="1" noRot="1" noChangeAspect="1" noChangeArrowheads="1" noTextEdit="1"/>
          </p:cNvSpPr>
          <p:nvPr>
            <p:ph type="sldImg"/>
          </p:nvPr>
        </p:nvSpPr>
        <p:spPr>
          <a:xfrm>
            <a:off x="509588" y="1028700"/>
            <a:ext cx="5919787" cy="3330575"/>
          </a:xfrm>
          <a:ln/>
        </p:spPr>
      </p:sp>
      <p:sp>
        <p:nvSpPr>
          <p:cNvPr id="81924" name="Rectangle 3"/>
          <p:cNvSpPr>
            <a:spLocks noGrp="1" noChangeArrowheads="1"/>
          </p:cNvSpPr>
          <p:nvPr>
            <p:ph type="body" idx="1"/>
          </p:nvPr>
        </p:nvSpPr>
        <p:spPr>
          <a:xfrm>
            <a:off x="627063" y="4500563"/>
            <a:ext cx="5648325" cy="382746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US" altLang="en-US" smtClean="0"/>
          </a:p>
        </p:txBody>
      </p:sp>
    </p:spTree>
    <p:extLst>
      <p:ext uri="{BB962C8B-B14F-4D97-AF65-F5344CB8AC3E}">
        <p14:creationId xmlns:p14="http://schemas.microsoft.com/office/powerpoint/2010/main" val="820572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8662906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4075598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4D0629-C078-477F-91B5-E3FDF4F757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6447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B4D0629-C078-477F-91B5-E3FDF4F757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590282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B4D0629-C078-477F-91B5-E3FDF4F757D8}" type="datetimeFigureOut">
              <a:rPr lang="en-US" smtClean="0"/>
              <a:t>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2795419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B4D0629-C078-477F-91B5-E3FDF4F757D8}" type="datetimeFigureOut">
              <a:rPr lang="en-US" smtClean="0"/>
              <a:t>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52946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4D0629-C078-477F-91B5-E3FDF4F757D8}" type="datetimeFigureOut">
              <a:rPr lang="en-US" smtClean="0"/>
              <a:t>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24148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94304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4D0629-C078-477F-91B5-E3FDF4F757D8}" type="datetimeFigureOut">
              <a:rPr lang="en-US" smtClean="0"/>
              <a:t>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942520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4103922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4D0629-C078-477F-91B5-E3FDF4F757D8}" type="datetimeFigureOut">
              <a:rPr lang="en-US" smtClean="0"/>
              <a:t>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731BB6-ABD2-4650-BC13-6DBBCF49C49A}" type="slidenum">
              <a:rPr lang="en-US" smtClean="0"/>
              <a:t>‹#›</a:t>
            </a:fld>
            <a:endParaRPr lang="en-US"/>
          </a:p>
        </p:txBody>
      </p:sp>
    </p:spTree>
    <p:extLst>
      <p:ext uri="{BB962C8B-B14F-4D97-AF65-F5344CB8AC3E}">
        <p14:creationId xmlns:p14="http://schemas.microsoft.com/office/powerpoint/2010/main" val="1958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fld id="{9F186D0B-DF44-4671-8C41-549E4EEC20B2}" type="slidenum">
              <a:rPr lang="en-US" altLang="en-US"/>
              <a:pPr/>
              <a:t>‹#›</a:t>
            </a:fld>
            <a:endParaRPr lang="en-US" altLang="en-US"/>
          </a:p>
        </p:txBody>
      </p:sp>
    </p:spTree>
    <p:extLst>
      <p:ext uri="{BB962C8B-B14F-4D97-AF65-F5344CB8AC3E}">
        <p14:creationId xmlns:p14="http://schemas.microsoft.com/office/powerpoint/2010/main" val="391722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4D0629-C078-477F-91B5-E3FDF4F757D8}" type="datetimeFigureOut">
              <a:rPr lang="en-US" smtClean="0"/>
              <a:t>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731BB6-ABD2-4650-BC13-6DBBCF49C49A}" type="slidenum">
              <a:rPr lang="en-US" smtClean="0"/>
              <a:t>‹#›</a:t>
            </a:fld>
            <a:endParaRPr lang="en-US"/>
          </a:p>
        </p:txBody>
      </p:sp>
    </p:spTree>
    <p:extLst>
      <p:ext uri="{BB962C8B-B14F-4D97-AF65-F5344CB8AC3E}">
        <p14:creationId xmlns:p14="http://schemas.microsoft.com/office/powerpoint/2010/main" val="143485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3.emf"/><Relationship Id="rId4" Type="http://schemas.openxmlformats.org/officeDocument/2006/relationships/oleObject" Target="../embeddings/oleObject1.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44.png"/><Relationship Id="rId4" Type="http://schemas.openxmlformats.org/officeDocument/2006/relationships/oleObject" Target="../embeddings/Microsoft_Excel_97-2003_Worksheet1.xls"/></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55.xml"/><Relationship Id="rId1" Type="http://schemas.openxmlformats.org/officeDocument/2006/relationships/slideLayout" Target="../slideLayouts/slideLayout12.xml"/><Relationship Id="rId5" Type="http://schemas.openxmlformats.org/officeDocument/2006/relationships/image" Target="../media/image40.gif"/><Relationship Id="rId4" Type="http://schemas.openxmlformats.org/officeDocument/2006/relationships/slide" Target="slide6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2.bin"/><Relationship Id="rId7" Type="http://schemas.openxmlformats.org/officeDocument/2006/relationships/hyperlink" Target="nickvideobig_edited.mpg" TargetMode="Externa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hyperlink" Target="anh%20hai%20phong" TargetMode="External"/><Relationship Id="rId5" Type="http://schemas.openxmlformats.org/officeDocument/2006/relationships/hyperlink" Target="bang%20trang%20hai%20phong.mpg" TargetMode="External"/><Relationship Id="rId4" Type="http://schemas.openxmlformats.org/officeDocument/2006/relationships/image" Target="../media/image47.png"/></Relationships>
</file>

<file path=ppt/slides/_rels/slide64.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ioi thieu vao bai Day hoc s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3143" y="206830"/>
            <a:ext cx="11103427" cy="6444342"/>
          </a:xfrm>
          <a:prstGeom prst="rect">
            <a:avLst/>
          </a:prstGeom>
          <a:ln w="127000" cap="sq">
            <a:solidFill>
              <a:srgbClr val="00B05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9161367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997461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2793925" y="1257546"/>
            <a:ext cx="6395776" cy="2526914"/>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dirty="0" smtClean="0"/>
              <a:t>Mô đun: DẠY HỌC SỐ </a:t>
            </a:r>
            <a:r>
              <a:rPr lang="da-DK" sz="4800" b="1" smtClean="0"/>
              <a:t>TRONG GDNN</a:t>
            </a:r>
            <a:endParaRPr lang="en-US" sz="4800" dirty="0"/>
          </a:p>
        </p:txBody>
      </p:sp>
      <p:sp>
        <p:nvSpPr>
          <p:cNvPr id="2" name="TextBox 1"/>
          <p:cNvSpPr txBox="1"/>
          <p:nvPr/>
        </p:nvSpPr>
        <p:spPr>
          <a:xfrm>
            <a:off x="5991813" y="4533900"/>
            <a:ext cx="5619750" cy="1318181"/>
          </a:xfrm>
          <a:prstGeom prst="rect">
            <a:avLst/>
          </a:prstGeom>
          <a:noFill/>
        </p:spPr>
        <p:txBody>
          <a:bodyPr wrap="square" rtlCol="0">
            <a:spAutoFit/>
          </a:bodyPr>
          <a:lstStyle/>
          <a:p>
            <a:pPr>
              <a:lnSpc>
                <a:spcPct val="150000"/>
              </a:lnSpc>
            </a:pPr>
            <a:r>
              <a:rPr lang="en-US" sz="2800" b="1" smtClean="0"/>
              <a:t>GV thực hiện: Lê Thị Thanh Bình</a:t>
            </a:r>
          </a:p>
          <a:p>
            <a:pPr>
              <a:lnSpc>
                <a:spcPct val="150000"/>
              </a:lnSpc>
            </a:pPr>
            <a:r>
              <a:rPr lang="en-US" sz="2800" b="1" smtClean="0"/>
              <a:t>Khoa: SPGDNN</a:t>
            </a:r>
            <a:endParaRPr lang="en-US" sz="2800" b="1"/>
          </a:p>
        </p:txBody>
      </p:sp>
    </p:spTree>
    <p:extLst>
      <p:ext uri="{BB962C8B-B14F-4D97-AF65-F5344CB8AC3E}">
        <p14:creationId xmlns:p14="http://schemas.microsoft.com/office/powerpoint/2010/main" val="15184523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65868" y="955678"/>
            <a:ext cx="9144000" cy="1065665"/>
          </a:xfrm>
          <a:solidFill>
            <a:srgbClr val="FFFF00"/>
          </a:solidFill>
          <a:ln w="38100">
            <a:solidFill>
              <a:srgbClr val="00B050"/>
            </a:solidFill>
          </a:ln>
          <a:effectLst>
            <a:glow rad="101600">
              <a:schemeClr val="accent4">
                <a:satMod val="175000"/>
                <a:alpha val="40000"/>
              </a:schemeClr>
            </a:glow>
          </a:effectLst>
        </p:spPr>
        <p:txBody>
          <a:bodyPr>
            <a:normAutofit/>
          </a:bodyPr>
          <a:lstStyle/>
          <a:p>
            <a:r>
              <a:rPr lang="da-DK" b="1" dirty="0"/>
              <a:t>BÀI 1: THIẾT KẾ DẠY HỌC </a:t>
            </a:r>
            <a:r>
              <a:rPr lang="da-DK" b="1" dirty="0" smtClean="0"/>
              <a:t>SỐ</a:t>
            </a:r>
            <a:endParaRPr lang="en-US" dirty="0"/>
          </a:p>
        </p:txBody>
      </p:sp>
      <p:sp>
        <p:nvSpPr>
          <p:cNvPr id="5" name="TextBox 4"/>
          <p:cNvSpPr txBox="1"/>
          <p:nvPr/>
        </p:nvSpPr>
        <p:spPr>
          <a:xfrm>
            <a:off x="1565868" y="2864616"/>
            <a:ext cx="9144000" cy="1015663"/>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en-US" sz="6000" b="1" dirty="0">
                <a:latin typeface="+mj-lt"/>
                <a:ea typeface="+mj-ea"/>
                <a:cs typeface="+mj-cs"/>
              </a:rPr>
              <a:t>BÀI 2: TỔ CHỨC DẠY HỌC SỐ</a:t>
            </a:r>
          </a:p>
        </p:txBody>
      </p:sp>
      <p:sp>
        <p:nvSpPr>
          <p:cNvPr id="6" name="TextBox 5"/>
          <p:cNvSpPr txBox="1"/>
          <p:nvPr/>
        </p:nvSpPr>
        <p:spPr>
          <a:xfrm>
            <a:off x="942033" y="4785496"/>
            <a:ext cx="10391669" cy="923330"/>
          </a:xfrm>
          <a:prstGeom prst="rect">
            <a:avLst/>
          </a:prstGeom>
          <a:solidFill>
            <a:srgbClr val="FFFF00"/>
          </a:solidFill>
          <a:ln w="38100">
            <a:solidFill>
              <a:srgbClr val="00B050"/>
            </a:solidFill>
          </a:ln>
          <a:effectLst>
            <a:glow rad="139700">
              <a:schemeClr val="accent4">
                <a:satMod val="175000"/>
                <a:alpha val="40000"/>
              </a:schemeClr>
            </a:glow>
          </a:effectLst>
        </p:spPr>
        <p:txBody>
          <a:bodyPr wrap="square" rtlCol="0">
            <a:spAutoFit/>
          </a:bodyPr>
          <a:lstStyle/>
          <a:p>
            <a:r>
              <a:rPr lang="da-DK" sz="5400" b="1" dirty="0">
                <a:latin typeface="+mj-lt"/>
                <a:ea typeface="+mj-ea"/>
                <a:cs typeface="+mj-cs"/>
              </a:rPr>
              <a:t>BÀI 3: ĐÁNH GIÁ TRONG DẠY HỌC </a:t>
            </a:r>
            <a:r>
              <a:rPr lang="da-DK" sz="5400" b="1" dirty="0" smtClean="0">
                <a:latin typeface="+mj-lt"/>
                <a:ea typeface="+mj-ea"/>
                <a:cs typeface="+mj-cs"/>
              </a:rPr>
              <a:t>SỐ</a:t>
            </a:r>
            <a:endParaRPr lang="en-US" sz="5400" b="1" dirty="0">
              <a:latin typeface="+mj-lt"/>
              <a:ea typeface="+mj-ea"/>
              <a:cs typeface="+mj-cs"/>
            </a:endParaRPr>
          </a:p>
        </p:txBody>
      </p:sp>
    </p:spTree>
    <p:extLst>
      <p:ext uri="{BB962C8B-B14F-4D97-AF65-F5344CB8AC3E}">
        <p14:creationId xmlns:p14="http://schemas.microsoft.com/office/powerpoint/2010/main" val="36988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10000" b="98667" l="9500" r="99500">
                        <a14:foregroundMark x1="20500" y1="70222" x2="19125" y2="88667"/>
                        <a14:foregroundMark x1="19250" y1="88222" x2="50750" y2="98667"/>
                        <a14:foregroundMark x1="41250" y1="53556" x2="48875" y2="66889"/>
                        <a14:backgroundMark x1="43500" y1="30889" x2="49625" y2="62444"/>
                        <a14:backgroundMark x1="34750" y1="60000" x2="40125" y2="67111"/>
                        <a14:backgroundMark x1="21875" y1="41556" x2="19750" y2="64889"/>
                        <a14:backgroundMark x1="22375" y1="26000" x2="22375" y2="34444"/>
                      </a14:backgroundRemoval>
                    </a14:imgEffect>
                  </a14:imgLayer>
                </a14:imgProps>
              </a:ext>
            </a:extLst>
          </a:blip>
          <a:stretch>
            <a:fillRect/>
          </a:stretch>
        </p:blipFill>
        <p:spPr>
          <a:xfrm>
            <a:off x="-725424" y="0"/>
            <a:ext cx="6114288" cy="6858000"/>
          </a:xfrm>
          <a:prstGeom prst="rect">
            <a:avLst/>
          </a:prstGeom>
        </p:spPr>
      </p:pic>
      <p:sp>
        <p:nvSpPr>
          <p:cNvPr id="8" name="Cloud Callout 7"/>
          <p:cNvSpPr/>
          <p:nvPr/>
        </p:nvSpPr>
        <p:spPr>
          <a:xfrm>
            <a:off x="2060448" y="280416"/>
            <a:ext cx="9899904" cy="4437888"/>
          </a:xfrm>
          <a:prstGeom prst="cloudCallout">
            <a:avLst/>
          </a:prstGeom>
          <a:solidFill>
            <a:srgbClr val="95EFC6"/>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3600" b="1" smtClean="0">
                <a:solidFill>
                  <a:schemeClr val="tx1"/>
                </a:solidFill>
              </a:rPr>
              <a:t>Trong kỉ nguyên mới, muốn thành công nhanh, phải tăng tốc phát triển bản thân của mình nhanh hơn!</a:t>
            </a:r>
            <a:endParaRPr lang="en-US" sz="3600" b="1">
              <a:solidFill>
                <a:schemeClr val="tx1"/>
              </a:solidFill>
            </a:endParaRPr>
          </a:p>
        </p:txBody>
      </p:sp>
    </p:spTree>
    <p:extLst>
      <p:ext uri="{BB962C8B-B14F-4D97-AF65-F5344CB8AC3E}">
        <p14:creationId xmlns:p14="http://schemas.microsoft.com/office/powerpoint/2010/main" val="24742873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9486" y="413658"/>
            <a:ext cx="11811000" cy="838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Gần đây nhất một công nghệ mới nào khiến bạn ngạc nhiên?</a:t>
            </a:r>
            <a:endParaRPr lang="en-US" sz="3200" b="1">
              <a:solidFill>
                <a:schemeClr val="tx1"/>
              </a:solidFill>
            </a:endParaRPr>
          </a:p>
        </p:txBody>
      </p:sp>
      <p:sp>
        <p:nvSpPr>
          <p:cNvPr id="5" name="Rectangle 4"/>
          <p:cNvSpPr/>
          <p:nvPr/>
        </p:nvSpPr>
        <p:spPr>
          <a:xfrm>
            <a:off x="3385456" y="1915887"/>
            <a:ext cx="5181601"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6" name="TextBox 5"/>
          <p:cNvSpPr txBox="1"/>
          <p:nvPr/>
        </p:nvSpPr>
        <p:spPr>
          <a:xfrm>
            <a:off x="664028" y="4561114"/>
            <a:ext cx="11146972" cy="1384995"/>
          </a:xfrm>
          <a:prstGeom prst="rect">
            <a:avLst/>
          </a:prstGeom>
          <a:noFill/>
          <a:ln w="19050">
            <a:solidFill>
              <a:srgbClr val="00B050"/>
            </a:solidFill>
          </a:ln>
        </p:spPr>
        <p:txBody>
          <a:bodyPr wrap="square" rtlCol="0">
            <a:spAutoFit/>
          </a:bodyPr>
          <a:lstStyle/>
          <a:p>
            <a:pPr>
              <a:lnSpc>
                <a:spcPct val="150000"/>
              </a:lnSpc>
            </a:pPr>
            <a:r>
              <a:rPr lang="en-US" sz="2800" b="1" smtClean="0"/>
              <a:t>Trong </a:t>
            </a:r>
            <a:r>
              <a:rPr lang="en-US" sz="2800" b="1"/>
              <a:t>7</a:t>
            </a:r>
            <a:r>
              <a:rPr lang="en-US" sz="2800" b="1" smtClean="0"/>
              <a:t> tháng đã có hơn 100 triệu người dùng, khởi đầu một kỉ nguyên mới mở ra một cuộc cách mạng AI, tạo ra giá trị hoàn toàn mới. </a:t>
            </a:r>
            <a:endParaRPr lang="en-US" sz="2800" b="1"/>
          </a:p>
        </p:txBody>
      </p:sp>
    </p:spTree>
    <p:extLst>
      <p:ext uri="{BB962C8B-B14F-4D97-AF65-F5344CB8AC3E}">
        <p14:creationId xmlns:p14="http://schemas.microsoft.com/office/powerpoint/2010/main" val="150446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29000" y="97970"/>
            <a:ext cx="5105400" cy="6204858"/>
          </a:xfrm>
          <a:prstGeom prst="rect">
            <a:avLst/>
          </a:prstGeom>
        </p:spPr>
      </p:pic>
    </p:spTree>
    <p:extLst>
      <p:ext uri="{BB962C8B-B14F-4D97-AF65-F5344CB8AC3E}">
        <p14:creationId xmlns:p14="http://schemas.microsoft.com/office/powerpoint/2010/main" val="12541287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A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2772" y="239484"/>
            <a:ext cx="5105400" cy="620485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4544" y="239484"/>
            <a:ext cx="2224086" cy="3015343"/>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4544" y="3733799"/>
            <a:ext cx="2224086" cy="2950028"/>
          </a:xfrm>
          <a:prstGeom prst="rect">
            <a:avLst/>
          </a:prstGeom>
        </p:spPr>
      </p:pic>
    </p:spTree>
    <p:extLst>
      <p:ext uri="{BB962C8B-B14F-4D97-AF65-F5344CB8AC3E}">
        <p14:creationId xmlns:p14="http://schemas.microsoft.com/office/powerpoint/2010/main" val="3499041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599" y="857794"/>
            <a:ext cx="3156857" cy="1400175"/>
          </a:xfrm>
          <a:prstGeom prst="rect">
            <a:avLst/>
          </a:prstGeom>
        </p:spPr>
      </p:pic>
      <p:pic>
        <p:nvPicPr>
          <p:cNvPr id="5" name="Picture 4"/>
          <p:cNvPicPr>
            <a:picLocks noChangeAspect="1"/>
          </p:cNvPicPr>
          <p:nvPr/>
        </p:nvPicPr>
        <p:blipFill>
          <a:blip r:embed="rId3"/>
          <a:stretch>
            <a:fillRect/>
          </a:stretch>
        </p:blipFill>
        <p:spPr>
          <a:xfrm>
            <a:off x="3156857" y="-76200"/>
            <a:ext cx="8714014" cy="6934199"/>
          </a:xfrm>
          <a:prstGeom prst="rect">
            <a:avLst/>
          </a:prstGeom>
        </p:spPr>
      </p:pic>
      <p:sp>
        <p:nvSpPr>
          <p:cNvPr id="6" name="Rectangle 5"/>
          <p:cNvSpPr/>
          <p:nvPr/>
        </p:nvSpPr>
        <p:spPr>
          <a:xfrm>
            <a:off x="97536" y="2424520"/>
            <a:ext cx="2913888" cy="1534885"/>
          </a:xfrm>
          <a:prstGeom prst="rect">
            <a:avLst/>
          </a:prstGeom>
          <a:solidFill>
            <a:srgbClr val="CCFF66"/>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2" name="Cloud Callout 1"/>
          <p:cNvSpPr/>
          <p:nvPr/>
        </p:nvSpPr>
        <p:spPr>
          <a:xfrm>
            <a:off x="121049" y="4498847"/>
            <a:ext cx="3731623" cy="2081837"/>
          </a:xfrm>
          <a:prstGeom prst="cloudCallout">
            <a:avLst>
              <a:gd name="adj1" fmla="val 97985"/>
              <a:gd name="adj2" fmla="val 35906"/>
            </a:avLst>
          </a:prstGeom>
          <a:solidFill>
            <a:srgbClr val="FFFFCC"/>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mtClean="0">
                <a:solidFill>
                  <a:schemeClr val="tx1"/>
                </a:solidFill>
              </a:rPr>
              <a:t>Google cũng phải bất ngờ</a:t>
            </a:r>
            <a:endParaRPr lang="en-US" sz="3200" b="1">
              <a:solidFill>
                <a:schemeClr val="tx1"/>
              </a:solidFill>
            </a:endParaRPr>
          </a:p>
        </p:txBody>
      </p:sp>
    </p:spTree>
    <p:extLst>
      <p:ext uri="{BB962C8B-B14F-4D97-AF65-F5344CB8AC3E}">
        <p14:creationId xmlns:p14="http://schemas.microsoft.com/office/powerpoint/2010/main" val="12840567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237513" y="130629"/>
            <a:ext cx="3413415" cy="4746172"/>
          </a:xfrm>
          <a:prstGeom prst="rect">
            <a:avLst/>
          </a:prstGeom>
        </p:spPr>
      </p:pic>
      <p:pic>
        <p:nvPicPr>
          <p:cNvPr id="8" name="Picture 7"/>
          <p:cNvPicPr>
            <a:picLocks noChangeAspect="1"/>
          </p:cNvPicPr>
          <p:nvPr/>
        </p:nvPicPr>
        <p:blipFill>
          <a:blip r:embed="rId3"/>
          <a:stretch>
            <a:fillRect/>
          </a:stretch>
        </p:blipFill>
        <p:spPr>
          <a:xfrm>
            <a:off x="500742" y="838200"/>
            <a:ext cx="4767943" cy="1998889"/>
          </a:xfrm>
          <a:prstGeom prst="rect">
            <a:avLst/>
          </a:prstGeom>
        </p:spPr>
      </p:pic>
      <p:sp>
        <p:nvSpPr>
          <p:cNvPr id="9" name="Rectangle 8"/>
          <p:cNvSpPr/>
          <p:nvPr/>
        </p:nvSpPr>
        <p:spPr>
          <a:xfrm>
            <a:off x="870856" y="3537858"/>
            <a:ext cx="4397829" cy="1338943"/>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smtClean="0">
                <a:solidFill>
                  <a:schemeClr val="tx1"/>
                </a:solidFill>
              </a:rPr>
              <a:t>ChatGPT</a:t>
            </a:r>
            <a:endParaRPr lang="en-US" sz="5400" b="1">
              <a:solidFill>
                <a:schemeClr val="tx1"/>
              </a:solidFill>
            </a:endParaRPr>
          </a:p>
        </p:txBody>
      </p:sp>
      <p:sp>
        <p:nvSpPr>
          <p:cNvPr id="2" name="Rectangle 1"/>
          <p:cNvSpPr/>
          <p:nvPr/>
        </p:nvSpPr>
        <p:spPr>
          <a:xfrm>
            <a:off x="1268225" y="5577570"/>
            <a:ext cx="6675995" cy="1015663"/>
          </a:xfrm>
          <a:prstGeom prst="rect">
            <a:avLst/>
          </a:prstGeom>
        </p:spPr>
        <p:txBody>
          <a:bodyPr wrap="none">
            <a:spAutoFit/>
          </a:bodyPr>
          <a:lstStyle/>
          <a:p>
            <a:pPr algn="ctr"/>
            <a:r>
              <a:rPr lang="en-US" sz="6000" b="1">
                <a:solidFill>
                  <a:srgbClr val="7030A0"/>
                </a:solidFill>
              </a:rPr>
              <a:t>Bard </a:t>
            </a:r>
            <a:r>
              <a:rPr lang="en-US" sz="2400" b="1">
                <a:solidFill>
                  <a:srgbClr val="7030A0"/>
                </a:solidFill>
              </a:rPr>
              <a:t>(tìm kiếm sử dụng trực tiếp trên web)</a:t>
            </a:r>
            <a:endParaRPr lang="en-US" sz="2400" b="1">
              <a:solidFill>
                <a:srgbClr val="7030A0"/>
              </a:solidFill>
            </a:endParaRPr>
          </a:p>
        </p:txBody>
      </p:sp>
    </p:spTree>
    <p:extLst>
      <p:ext uri="{BB962C8B-B14F-4D97-AF65-F5344CB8AC3E}">
        <p14:creationId xmlns:p14="http://schemas.microsoft.com/office/powerpoint/2010/main" val="35503147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506689" y="196188"/>
            <a:ext cx="8431968" cy="881497"/>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smtClean="0"/>
              <a:t>Làm chủ A-I, sẽ tiến một bước dài</a:t>
            </a:r>
            <a:endParaRPr lang="en-US" sz="4800" dirty="0"/>
          </a:p>
        </p:txBody>
      </p:sp>
      <p:sp>
        <p:nvSpPr>
          <p:cNvPr id="3" name="TextBox 2"/>
          <p:cNvSpPr txBox="1"/>
          <p:nvPr/>
        </p:nvSpPr>
        <p:spPr>
          <a:xfrm>
            <a:off x="-10890" y="1688070"/>
            <a:ext cx="86106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nhận diện giọng nói và ghi chép lại.</a:t>
            </a:r>
            <a:endParaRPr lang="en-US" sz="24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0890" y="2751583"/>
            <a:ext cx="1074420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Biến mọi bức ảnh trở thành bức tranh biết nói mà không cần phải quay video.</a:t>
            </a:r>
            <a:endParaRPr lang="en-US" sz="24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882" y="3815096"/>
            <a:ext cx="68471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Dùng AI để biến chữ thành lời nói.</a:t>
            </a:r>
            <a:endParaRPr lang="en-US" sz="24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0882" y="4892319"/>
            <a:ext cx="8066318"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Chỉnh sửa ảnh bằng công nghệ AI siêu tốc.</a:t>
            </a:r>
            <a:endParaRPr lang="en-US" sz="24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0" y="5893342"/>
            <a:ext cx="8621490" cy="646331"/>
          </a:xfrm>
          <a:prstGeom prst="rect">
            <a:avLst/>
          </a:prstGeom>
          <a:solidFill>
            <a:schemeClr val="bg1"/>
          </a:solidFill>
          <a:ln>
            <a:solidFill>
              <a:srgbClr val="00B050"/>
            </a:solidFill>
          </a:ln>
        </p:spPr>
        <p:txBody>
          <a:bodyPr wrap="square" rtlCol="0">
            <a:spAutoFit/>
          </a:bodyPr>
          <a:lstStyle/>
          <a:p>
            <a:pPr>
              <a:lnSpc>
                <a:spcPct val="150000"/>
              </a:lnSpc>
            </a:pPr>
            <a:r>
              <a:rPr lang="en-US" sz="2400" b="1" smtClean="0">
                <a:latin typeface="Times New Roman" panose="02020603050405020304" pitchFamily="18" charset="0"/>
                <a:cs typeface="Times New Roman" panose="02020603050405020304" pitchFamily="18" charset="0"/>
              </a:rPr>
              <a:t>- Vẽ mọi thứ mà bạn tưởng tượng.</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35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125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125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125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58143" y="196188"/>
            <a:ext cx="7380514" cy="685555"/>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3600" b="1" smtClean="0"/>
              <a:t>MỘT SỐ CÔNG CỤ AI PHỔ BIẾN</a:t>
            </a:r>
            <a:endParaRPr lang="en-US" sz="3600" dirty="0"/>
          </a:p>
        </p:txBody>
      </p:sp>
      <p:sp>
        <p:nvSpPr>
          <p:cNvPr id="3" name="TextBox 2"/>
          <p:cNvSpPr txBox="1"/>
          <p:nvPr/>
        </p:nvSpPr>
        <p:spPr>
          <a:xfrm>
            <a:off x="87082" y="1919467"/>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Tome.app: Sáng tạo bài thuyết trình tự động</a:t>
            </a:r>
            <a:endParaRPr lang="en-US"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87082" y="2778855"/>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InVideo.io: Hỗ trợ tạo video nhanh</a:t>
            </a:r>
            <a:endParaRPr lang="en-US"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7082" y="3477220"/>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Copy.ai: Hỗ trợ viết bài</a:t>
            </a:r>
            <a:endParaRPr lang="en-US"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87082" y="4334385"/>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Adobe Podcast: hỗ trợ xử lý audio</a:t>
            </a:r>
            <a:endParaRPr lang="en-US"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87082" y="5866360"/>
            <a:ext cx="6008918" cy="646331"/>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Canva: Text to image/ Magic Write: thiết kế hình ảnh từ đoạn văn </a:t>
            </a:r>
            <a:endParaRPr lang="en-US"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87082" y="5026882"/>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Nvidia Broadcast: tự điều chỉnh góc camera</a:t>
            </a:r>
            <a:endParaRPr lang="en-US"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683825" y="1377546"/>
            <a:ext cx="5508175" cy="646331"/>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Cleanup.pictures: xóa những vật thể không mong muốn có trong bức ảnh</a:t>
            </a:r>
            <a:endParaRPr lang="en-US"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6683824" y="2213285"/>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Remove.bg: Xóa ảnh nền siêu tốc.</a:t>
            </a:r>
            <a:endParaRPr lang="en-US" b="1"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6683823" y="2893329"/>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 Memobot: Chuyển giọng nói thành văn bản.</a:t>
            </a:r>
            <a:endParaRPr lang="en-US"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6662051" y="3546470"/>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FPT AI: Chuyển văn bản thành giọng nói</a:t>
            </a:r>
            <a:endParaRPr lang="en-US"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6683822" y="4224871"/>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D-ID: Làm ảnh biết nói</a:t>
            </a:r>
            <a:endParaRPr lang="en-US"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694711" y="4842216"/>
            <a:ext cx="5508175" cy="369332"/>
          </a:xfrm>
          <a:prstGeom prst="rect">
            <a:avLst/>
          </a:prstGeom>
          <a:solidFill>
            <a:schemeClr val="bg1"/>
          </a:solidFill>
          <a:ln>
            <a:solidFill>
              <a:srgbClr val="00B050"/>
            </a:solidFill>
          </a:ln>
        </p:spPr>
        <p:txBody>
          <a:bodyPr wrap="square" rtlCol="0">
            <a:spAutoFit/>
          </a:bodyPr>
          <a:lstStyle/>
          <a:p>
            <a:r>
              <a:rPr lang="en-US" b="1" smtClean="0">
                <a:latin typeface="Times New Roman" panose="02020603050405020304" pitchFamily="18" charset="0"/>
                <a:cs typeface="Times New Roman" panose="02020603050405020304" pitchFamily="18" charset="0"/>
              </a:rPr>
              <a:t>Midjouney: vẽ trang qua miêu tả bằng văn bản</a:t>
            </a:r>
            <a:endParaRPr lang="en-US"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87082" y="1144113"/>
            <a:ext cx="6008918"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a:t>
            </a:r>
            <a:r>
              <a:rPr lang="vi-VN" b="1" smtClean="0">
                <a:latin typeface="Times New Roman" panose="02020603050405020304" pitchFamily="18" charset="0"/>
                <a:cs typeface="Times New Roman" panose="02020603050405020304" pitchFamily="18" charset="0"/>
              </a:rPr>
              <a:t>FastDoc.vn</a:t>
            </a:r>
            <a:r>
              <a:rPr lang="en-US" b="1" smtClean="0">
                <a:latin typeface="Times New Roman" panose="02020603050405020304" pitchFamily="18" charset="0"/>
                <a:cs typeface="Times New Roman" panose="02020603050405020304" pitchFamily="18" charset="0"/>
              </a:rPr>
              <a:t>: </a:t>
            </a:r>
            <a:r>
              <a:rPr lang="vi-VN" b="1" smtClean="0">
                <a:latin typeface="Times New Roman" panose="02020603050405020304" pitchFamily="18" charset="0"/>
                <a:cs typeface="Times New Roman" panose="02020603050405020304" pitchFamily="18" charset="0"/>
              </a:rPr>
              <a:t>Chuyển từ file ảnh sang file word</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943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ox(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ox(in)">
                                      <p:cBhvr>
                                        <p:cTn id="37" dur="20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ox(in)">
                                      <p:cBhvr>
                                        <p:cTn id="42" dur="2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ox(in)">
                                      <p:cBhvr>
                                        <p:cTn id="47" dur="20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ox(in)">
                                      <p:cBhvr>
                                        <p:cTn id="52" dur="20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box(in)">
                                      <p:cBhvr>
                                        <p:cTn id="57" dur="20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box(in)">
                                      <p:cBhvr>
                                        <p:cTn id="62" dur="20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box(in)">
                                      <p:cBhvr>
                                        <p:cTn id="6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6037385" cy="3540369"/>
          </a:xfrm>
          <a:prstGeom prst="rect">
            <a:avLst/>
          </a:prstGeom>
        </p:spPr>
      </p:pic>
      <p:pic>
        <p:nvPicPr>
          <p:cNvPr id="5" name="Picture 4"/>
          <p:cNvPicPr>
            <a:picLocks noChangeAspect="1"/>
          </p:cNvPicPr>
          <p:nvPr/>
        </p:nvPicPr>
        <p:blipFill>
          <a:blip r:embed="rId3"/>
          <a:stretch>
            <a:fillRect/>
          </a:stretch>
        </p:blipFill>
        <p:spPr>
          <a:xfrm>
            <a:off x="6037385" y="0"/>
            <a:ext cx="6154615" cy="3540369"/>
          </a:xfrm>
          <a:prstGeom prst="rect">
            <a:avLst/>
          </a:prstGeom>
        </p:spPr>
      </p:pic>
      <p:pic>
        <p:nvPicPr>
          <p:cNvPr id="6" name="Picture 5"/>
          <p:cNvPicPr>
            <a:picLocks noChangeAspect="1"/>
          </p:cNvPicPr>
          <p:nvPr/>
        </p:nvPicPr>
        <p:blipFill>
          <a:blip r:embed="rId4"/>
          <a:stretch>
            <a:fillRect/>
          </a:stretch>
        </p:blipFill>
        <p:spPr>
          <a:xfrm>
            <a:off x="0" y="3540369"/>
            <a:ext cx="6037385" cy="3317631"/>
          </a:xfrm>
          <a:prstGeom prst="rect">
            <a:avLst/>
          </a:prstGeom>
        </p:spPr>
      </p:pic>
      <p:pic>
        <p:nvPicPr>
          <p:cNvPr id="7" name="Picture 6"/>
          <p:cNvPicPr>
            <a:picLocks noChangeAspect="1"/>
          </p:cNvPicPr>
          <p:nvPr/>
        </p:nvPicPr>
        <p:blipFill>
          <a:blip r:embed="rId5"/>
          <a:stretch>
            <a:fillRect/>
          </a:stretch>
        </p:blipFill>
        <p:spPr>
          <a:xfrm>
            <a:off x="6037385" y="3540369"/>
            <a:ext cx="6154615" cy="3317631"/>
          </a:xfrm>
          <a:prstGeom prst="rect">
            <a:avLst/>
          </a:prstGeom>
        </p:spPr>
      </p:pic>
    </p:spTree>
    <p:extLst>
      <p:ext uri="{BB962C8B-B14F-4D97-AF65-F5344CB8AC3E}">
        <p14:creationId xmlns:p14="http://schemas.microsoft.com/office/powerpoint/2010/main" val="19286086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3321958" cy="3338513"/>
          </a:xfrm>
          <a:prstGeom prst="rect">
            <a:avLst/>
          </a:prstGeom>
        </p:spPr>
      </p:pic>
      <p:pic>
        <p:nvPicPr>
          <p:cNvPr id="3" name="Picture 2"/>
          <p:cNvPicPr>
            <a:picLocks noChangeAspect="1"/>
          </p:cNvPicPr>
          <p:nvPr/>
        </p:nvPicPr>
        <p:blipFill>
          <a:blip r:embed="rId3"/>
          <a:stretch>
            <a:fillRect/>
          </a:stretch>
        </p:blipFill>
        <p:spPr>
          <a:xfrm>
            <a:off x="3505199" y="0"/>
            <a:ext cx="4942115" cy="3338513"/>
          </a:xfrm>
          <a:prstGeom prst="rect">
            <a:avLst/>
          </a:prstGeom>
        </p:spPr>
      </p:pic>
      <p:pic>
        <p:nvPicPr>
          <p:cNvPr id="4" name="Picture 3"/>
          <p:cNvPicPr>
            <a:picLocks noChangeAspect="1"/>
          </p:cNvPicPr>
          <p:nvPr/>
        </p:nvPicPr>
        <p:blipFill>
          <a:blip r:embed="rId4"/>
          <a:stretch>
            <a:fillRect/>
          </a:stretch>
        </p:blipFill>
        <p:spPr>
          <a:xfrm>
            <a:off x="8577943" y="0"/>
            <a:ext cx="3614057" cy="3338513"/>
          </a:xfrm>
          <a:prstGeom prst="rect">
            <a:avLst/>
          </a:prstGeom>
        </p:spPr>
      </p:pic>
      <p:pic>
        <p:nvPicPr>
          <p:cNvPr id="5" name="Picture 4"/>
          <p:cNvPicPr>
            <a:picLocks noChangeAspect="1"/>
          </p:cNvPicPr>
          <p:nvPr/>
        </p:nvPicPr>
        <p:blipFill>
          <a:blip r:embed="rId5"/>
          <a:stretch>
            <a:fillRect/>
          </a:stretch>
        </p:blipFill>
        <p:spPr>
          <a:xfrm>
            <a:off x="3505199" y="3537857"/>
            <a:ext cx="4942115" cy="3320143"/>
          </a:xfrm>
          <a:prstGeom prst="rect">
            <a:avLst/>
          </a:prstGeom>
        </p:spPr>
      </p:pic>
      <p:pic>
        <p:nvPicPr>
          <p:cNvPr id="6" name="Picture 5"/>
          <p:cNvPicPr>
            <a:picLocks noChangeAspect="1"/>
          </p:cNvPicPr>
          <p:nvPr/>
        </p:nvPicPr>
        <p:blipFill>
          <a:blip r:embed="rId6"/>
          <a:stretch>
            <a:fillRect/>
          </a:stretch>
        </p:blipFill>
        <p:spPr>
          <a:xfrm>
            <a:off x="0" y="3537857"/>
            <a:ext cx="3321958" cy="3320143"/>
          </a:xfrm>
          <a:prstGeom prst="rect">
            <a:avLst/>
          </a:prstGeom>
        </p:spPr>
      </p:pic>
      <p:pic>
        <p:nvPicPr>
          <p:cNvPr id="7" name="Picture 6"/>
          <p:cNvPicPr>
            <a:picLocks noChangeAspect="1"/>
          </p:cNvPicPr>
          <p:nvPr/>
        </p:nvPicPr>
        <p:blipFill>
          <a:blip r:embed="rId7"/>
          <a:stretch>
            <a:fillRect/>
          </a:stretch>
        </p:blipFill>
        <p:spPr>
          <a:xfrm>
            <a:off x="8577943" y="3537857"/>
            <a:ext cx="3614057" cy="3320143"/>
          </a:xfrm>
          <a:prstGeom prst="rect">
            <a:avLst/>
          </a:prstGeom>
        </p:spPr>
      </p:pic>
      <p:sp>
        <p:nvSpPr>
          <p:cNvPr id="8" name="TextBox 7"/>
          <p:cNvSpPr txBox="1"/>
          <p:nvPr/>
        </p:nvSpPr>
        <p:spPr>
          <a:xfrm>
            <a:off x="4093026" y="3184270"/>
            <a:ext cx="3940631" cy="507831"/>
          </a:xfrm>
          <a:prstGeom prst="rect">
            <a:avLst/>
          </a:prstGeom>
          <a:solidFill>
            <a:schemeClr val="bg1"/>
          </a:solidFill>
          <a:ln>
            <a:solidFill>
              <a:srgbClr val="00B050"/>
            </a:solidFill>
          </a:ln>
        </p:spPr>
        <p:txBody>
          <a:bodyPr wrap="square" rtlCol="0">
            <a:spAutoFit/>
          </a:bodyPr>
          <a:lstStyle/>
          <a:p>
            <a:pPr algn="ctr">
              <a:lnSpc>
                <a:spcPct val="150000"/>
              </a:lnSpc>
            </a:pPr>
            <a:r>
              <a:rPr lang="en-US" b="1" smtClean="0">
                <a:latin typeface="Times New Roman" panose="02020603050405020304" pitchFamily="18" charset="0"/>
                <a:cs typeface="Times New Roman" panose="02020603050405020304" pitchFamily="18" charset="0"/>
              </a:rPr>
              <a:t> MidJouney: Vẽ tranh ảnh</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326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34886" y="364669"/>
            <a:ext cx="4158343" cy="3788229"/>
          </a:xfrm>
          <a:prstGeom prst="rect">
            <a:avLst/>
          </a:prstGeom>
        </p:spPr>
      </p:pic>
      <p:pic>
        <p:nvPicPr>
          <p:cNvPr id="5" name="Picture 4"/>
          <p:cNvPicPr>
            <a:picLocks noChangeAspect="1"/>
          </p:cNvPicPr>
          <p:nvPr/>
        </p:nvPicPr>
        <p:blipFill>
          <a:blip r:embed="rId3"/>
          <a:stretch>
            <a:fillRect/>
          </a:stretch>
        </p:blipFill>
        <p:spPr>
          <a:xfrm>
            <a:off x="1534886" y="3744686"/>
            <a:ext cx="4158343" cy="3113314"/>
          </a:xfrm>
          <a:prstGeom prst="rect">
            <a:avLst/>
          </a:prstGeom>
        </p:spPr>
      </p:pic>
      <p:pic>
        <p:nvPicPr>
          <p:cNvPr id="6" name="Picture 5"/>
          <p:cNvPicPr>
            <a:picLocks noChangeAspect="1"/>
          </p:cNvPicPr>
          <p:nvPr/>
        </p:nvPicPr>
        <p:blipFill>
          <a:blip r:embed="rId4"/>
          <a:stretch>
            <a:fillRect/>
          </a:stretch>
        </p:blipFill>
        <p:spPr>
          <a:xfrm>
            <a:off x="6487885" y="-1"/>
            <a:ext cx="4811486" cy="4517571"/>
          </a:xfrm>
          <a:prstGeom prst="rect">
            <a:avLst/>
          </a:prstGeom>
        </p:spPr>
      </p:pic>
      <p:pic>
        <p:nvPicPr>
          <p:cNvPr id="7" name="Picture 6"/>
          <p:cNvPicPr>
            <a:picLocks noChangeAspect="1"/>
          </p:cNvPicPr>
          <p:nvPr/>
        </p:nvPicPr>
        <p:blipFill>
          <a:blip r:embed="rId5"/>
          <a:stretch>
            <a:fillRect/>
          </a:stretch>
        </p:blipFill>
        <p:spPr>
          <a:xfrm>
            <a:off x="6599397" y="3958683"/>
            <a:ext cx="5176291" cy="2899317"/>
          </a:xfrm>
          <a:prstGeom prst="rect">
            <a:avLst/>
          </a:prstGeom>
        </p:spPr>
      </p:pic>
    </p:spTree>
    <p:extLst>
      <p:ext uri="{BB962C8B-B14F-4D97-AF65-F5344CB8AC3E}">
        <p14:creationId xmlns:p14="http://schemas.microsoft.com/office/powerpoint/2010/main" val="6761506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Chuyển đổi số là gì và quan trọng như thế nào trong thời đại ngày nay? -  Trang thông tin điện tử Huyện Hà Trung - tỉnh Thanh Hó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8880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52955" y="105508"/>
            <a:ext cx="9038492" cy="6658707"/>
          </a:xfrm>
          <a:prstGeom prst="rect">
            <a:avLst/>
          </a:prstGeom>
          <a:ln w="76200">
            <a:solidFill>
              <a:srgbClr val="FFFFCC"/>
            </a:solidFill>
          </a:ln>
        </p:spPr>
      </p:pic>
    </p:spTree>
    <p:extLst>
      <p:ext uri="{BB962C8B-B14F-4D97-AF65-F5344CB8AC3E}">
        <p14:creationId xmlns:p14="http://schemas.microsoft.com/office/powerpoint/2010/main" val="2817983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HUYỂN ĐỔI SỐ - XU HƯỚNG TẤT YẾU TRONG THỜI ĐẠI 4.0 - YouTub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5015" y="0"/>
            <a:ext cx="6646985" cy="6857999"/>
          </a:xfrm>
          <a:prstGeom prst="rect">
            <a:avLst/>
          </a:prstGeom>
          <a:noFill/>
          <a:ln w="57150">
            <a:solidFill>
              <a:srgbClr val="00B050"/>
            </a:solidFill>
          </a:ln>
          <a:extLst>
            <a:ext uri="{909E8E84-426E-40DD-AFC4-6F175D3DCCD1}">
              <a14:hiddenFill xmlns:a14="http://schemas.microsoft.com/office/drawing/2010/main">
                <a:solidFill>
                  <a:srgbClr val="FFFFFF"/>
                </a:solidFill>
              </a14:hiddenFill>
            </a:ext>
          </a:extLst>
        </p:spPr>
      </p:pic>
      <p:sp>
        <p:nvSpPr>
          <p:cNvPr id="4" name="Cloud Callout 3"/>
          <p:cNvSpPr/>
          <p:nvPr/>
        </p:nvSpPr>
        <p:spPr>
          <a:xfrm>
            <a:off x="0" y="424543"/>
            <a:ext cx="5404338" cy="150055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err="1" smtClean="0">
                <a:solidFill>
                  <a:schemeClr val="tx1"/>
                </a:solidFill>
              </a:rPr>
              <a:t>Khái</a:t>
            </a:r>
            <a:r>
              <a:rPr lang="en-US" sz="4000" b="1" dirty="0" smtClean="0">
                <a:solidFill>
                  <a:schemeClr val="tx1"/>
                </a:solidFill>
              </a:rPr>
              <a:t> </a:t>
            </a:r>
            <a:r>
              <a:rPr lang="en-US" sz="4000" b="1" dirty="0" err="1" smtClean="0">
                <a:solidFill>
                  <a:schemeClr val="tx1"/>
                </a:solidFill>
              </a:rPr>
              <a:t>niệm</a:t>
            </a:r>
            <a:r>
              <a:rPr lang="en-US" sz="4000" b="1" dirty="0" smtClean="0">
                <a:solidFill>
                  <a:schemeClr val="tx1"/>
                </a:solidFill>
              </a:rPr>
              <a:t> </a:t>
            </a:r>
            <a:r>
              <a:rPr lang="en-US" sz="4000" b="1" dirty="0" err="1" smtClean="0">
                <a:solidFill>
                  <a:schemeClr val="tx1"/>
                </a:solidFill>
              </a:rPr>
              <a:t>chuyển</a:t>
            </a:r>
            <a:r>
              <a:rPr lang="en-US" sz="4000" b="1" dirty="0" smtClean="0">
                <a:solidFill>
                  <a:schemeClr val="tx1"/>
                </a:solidFill>
              </a:rPr>
              <a:t> </a:t>
            </a:r>
            <a:r>
              <a:rPr lang="en-US" sz="4000" b="1" dirty="0" err="1" smtClean="0">
                <a:solidFill>
                  <a:schemeClr val="tx1"/>
                </a:solidFill>
              </a:rPr>
              <a:t>đổi</a:t>
            </a:r>
            <a:r>
              <a:rPr lang="en-US" sz="4000" b="1" dirty="0" smtClean="0">
                <a:solidFill>
                  <a:schemeClr val="tx1"/>
                </a:solidFill>
              </a:rPr>
              <a:t> </a:t>
            </a:r>
            <a:r>
              <a:rPr lang="en-US" sz="4000" b="1" dirty="0" err="1" smtClean="0">
                <a:solidFill>
                  <a:schemeClr val="tx1"/>
                </a:solidFill>
              </a:rPr>
              <a:t>số</a:t>
            </a:r>
            <a:r>
              <a:rPr lang="en-US" sz="4000" b="1" dirty="0" smtClean="0">
                <a:solidFill>
                  <a:schemeClr val="tx1"/>
                </a:solidFill>
              </a:rPr>
              <a:t>?</a:t>
            </a:r>
            <a:endParaRPr lang="en-US" sz="4000" b="1" dirty="0">
              <a:solidFill>
                <a:schemeClr val="tx1"/>
              </a:solidFill>
            </a:endParaRPr>
          </a:p>
        </p:txBody>
      </p:sp>
      <p:sp>
        <p:nvSpPr>
          <p:cNvPr id="5" name="TextBox 4"/>
          <p:cNvSpPr txBox="1"/>
          <p:nvPr/>
        </p:nvSpPr>
        <p:spPr>
          <a:xfrm>
            <a:off x="193431" y="3682193"/>
            <a:ext cx="5240216" cy="1133965"/>
          </a:xfrm>
          <a:prstGeom prst="rect">
            <a:avLst/>
          </a:prstGeom>
          <a:solidFill>
            <a:schemeClr val="bg1"/>
          </a:solidFill>
          <a:ln>
            <a:solidFill>
              <a:srgbClr val="00B050"/>
            </a:solidFill>
          </a:ln>
        </p:spPr>
        <p:txBody>
          <a:bodyPr wrap="square" rtlCol="0">
            <a:spAutoFit/>
          </a:bodyPr>
          <a:lstStyle/>
          <a:p>
            <a:pPr>
              <a:lnSpc>
                <a:spcPct val="150000"/>
              </a:lnSpc>
            </a:pP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Chuyển</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đổi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là</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hoạt</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động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từ</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thực</a:t>
            </a:r>
            <a:r>
              <a:rPr lang="en-US" sz="2400" b="1" dirty="0" smtClean="0">
                <a:latin typeface="Times New Roman" panose="02020603050405020304" pitchFamily="18" charset="0"/>
                <a:cs typeface="Times New Roman" panose="02020603050405020304" pitchFamily="18" charset="0"/>
              </a:rPr>
              <a:t> sang </a:t>
            </a:r>
            <a:r>
              <a:rPr lang="en-US" sz="2400" b="1" dirty="0" err="1" smtClean="0">
                <a:latin typeface="Times New Roman" panose="02020603050405020304" pitchFamily="18" charset="0"/>
                <a:cs typeface="Times New Roman" panose="02020603050405020304" pitchFamily="18" charset="0"/>
              </a:rPr>
              <a:t>môi</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trường</a:t>
            </a:r>
            <a:r>
              <a:rPr lang="en-US" sz="2400" b="1" dirty="0" smtClean="0">
                <a:latin typeface="Times New Roman" panose="02020603050405020304" pitchFamily="18" charset="0"/>
                <a:cs typeface="Times New Roman" panose="02020603050405020304" pitchFamily="18" charset="0"/>
              </a:rPr>
              <a:t> </a:t>
            </a:r>
            <a:r>
              <a:rPr lang="en-US" sz="2400" b="1" dirty="0" err="1" smtClean="0">
                <a:latin typeface="Times New Roman" panose="02020603050405020304" pitchFamily="18" charset="0"/>
                <a:cs typeface="Times New Roman" panose="02020603050405020304" pitchFamily="18" charset="0"/>
              </a:rPr>
              <a:t>số</a:t>
            </a:r>
            <a:r>
              <a:rPr lang="en-US" sz="2400" b="1" dirty="0" smtClean="0">
                <a:latin typeface="Times New Roman" panose="02020603050405020304" pitchFamily="18" charset="0"/>
                <a:cs typeface="Times New Roman" panose="02020603050405020304" pitchFamily="18" charset="0"/>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93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720026" y="205400"/>
            <a:ext cx="6395776" cy="1065665"/>
          </a:xfrm>
          <a:prstGeom prst="rect">
            <a:avLst/>
          </a:prstGeom>
          <a:solidFill>
            <a:srgbClr val="FFFF00"/>
          </a:solidFill>
          <a:ln w="38100">
            <a:solidFill>
              <a:srgbClr val="00B050"/>
            </a:solidFill>
          </a:ln>
          <a:effectLst>
            <a:glow rad="101600">
              <a:schemeClr val="accent4">
                <a:satMod val="175000"/>
                <a:alpha val="40000"/>
              </a:schemeClr>
            </a:glow>
          </a:effectLst>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5400" b="1" dirty="0" smtClean="0"/>
              <a:t>1. DẠY HỌC SỐ</a:t>
            </a:r>
            <a:endParaRPr lang="en-US" sz="5400" dirty="0"/>
          </a:p>
        </p:txBody>
      </p:sp>
      <p:sp>
        <p:nvSpPr>
          <p:cNvPr id="5" name="Cloud Callout 4"/>
          <p:cNvSpPr/>
          <p:nvPr/>
        </p:nvSpPr>
        <p:spPr>
          <a:xfrm>
            <a:off x="5421086" y="1868522"/>
            <a:ext cx="6369252" cy="1950689"/>
          </a:xfrm>
          <a:prstGeom prst="cloudCallout">
            <a:avLst>
              <a:gd name="adj1" fmla="val -81416"/>
              <a:gd name="adj2" fmla="val 54951"/>
            </a:avLst>
          </a:prstGeom>
          <a:solidFill>
            <a:srgbClr val="92D050"/>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smtClean="0">
                <a:solidFill>
                  <a:schemeClr val="tx1"/>
                </a:solidFill>
              </a:rPr>
              <a:t>Khái</a:t>
            </a:r>
            <a:r>
              <a:rPr lang="en-US" sz="3600" dirty="0" smtClean="0">
                <a:solidFill>
                  <a:schemeClr val="tx1"/>
                </a:solidFill>
              </a:rPr>
              <a:t> </a:t>
            </a:r>
            <a:r>
              <a:rPr lang="en-US" sz="3600" dirty="0" err="1" smtClean="0">
                <a:solidFill>
                  <a:schemeClr val="tx1"/>
                </a:solidFill>
              </a:rPr>
              <a:t>niệm</a:t>
            </a:r>
            <a:r>
              <a:rPr lang="en-US" sz="3600" dirty="0" smtClean="0">
                <a:solidFill>
                  <a:schemeClr val="tx1"/>
                </a:solidFill>
              </a:rPr>
              <a:t> </a:t>
            </a:r>
            <a:r>
              <a:rPr lang="en-US" sz="3600" dirty="0" err="1" smtClean="0">
                <a:solidFill>
                  <a:schemeClr val="tx1"/>
                </a:solidFill>
              </a:rPr>
              <a:t>dạy</a:t>
            </a:r>
            <a:r>
              <a:rPr lang="en-US" sz="3600" dirty="0" smtClean="0">
                <a:solidFill>
                  <a:schemeClr val="tx1"/>
                </a:solidFill>
              </a:rPr>
              <a:t> </a:t>
            </a:r>
            <a:r>
              <a:rPr lang="en-US" sz="3600" dirty="0" err="1" smtClean="0">
                <a:solidFill>
                  <a:schemeClr val="tx1"/>
                </a:solidFill>
              </a:rPr>
              <a:t>học</a:t>
            </a:r>
            <a:r>
              <a:rPr lang="en-US" sz="3600" dirty="0" smtClean="0">
                <a:solidFill>
                  <a:schemeClr val="tx1"/>
                </a:solidFill>
              </a:rPr>
              <a:t> </a:t>
            </a:r>
            <a:r>
              <a:rPr lang="en-US" sz="3600" dirty="0" err="1" smtClean="0">
                <a:solidFill>
                  <a:schemeClr val="tx1"/>
                </a:solidFill>
              </a:rPr>
              <a:t>số</a:t>
            </a:r>
            <a:r>
              <a:rPr lang="en-US" sz="3600" dirty="0" smtClean="0">
                <a:solidFill>
                  <a:schemeClr val="tx1"/>
                </a:solidFill>
              </a:rPr>
              <a:t>?</a:t>
            </a:r>
            <a:endParaRPr lang="en-US" sz="3600" dirty="0">
              <a:solidFill>
                <a:schemeClr val="tx1"/>
              </a:solidFill>
            </a:endParaRPr>
          </a:p>
        </p:txBody>
      </p:sp>
      <p:pic>
        <p:nvPicPr>
          <p:cNvPr id="1034" name="Picture 10" descr="Trình bày khái niệm về quản lý nhà trường là gì?"/>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636" b="100000" l="0" r="100000"/>
                    </a14:imgEffect>
                  </a14:imgLayer>
                </a14:imgProps>
              </a:ext>
              <a:ext uri="{28A0092B-C50C-407E-A947-70E740481C1C}">
                <a14:useLocalDpi xmlns:a14="http://schemas.microsoft.com/office/drawing/2010/main" val="0"/>
              </a:ext>
            </a:extLst>
          </a:blip>
          <a:srcRect/>
          <a:stretch>
            <a:fillRect/>
          </a:stretch>
        </p:blipFill>
        <p:spPr bwMode="auto">
          <a:xfrm>
            <a:off x="125370" y="1621972"/>
            <a:ext cx="6634658" cy="4828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6054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627" y="176331"/>
            <a:ext cx="4648201" cy="1252715"/>
          </a:xfrm>
          <a:prstGeom prst="rect">
            <a:avLst/>
          </a:prstGeom>
          <a:solidFill>
            <a:srgbClr val="FFFF00"/>
          </a:solidFill>
          <a:ln w="38100">
            <a:solidFill>
              <a:srgbClr val="92D050"/>
            </a:solidFill>
          </a:ln>
        </p:spPr>
        <p:txBody>
          <a:bodyPr wrap="square">
            <a:spAutoFit/>
          </a:bodyPr>
          <a:lstStyle/>
          <a:p>
            <a:pPr marR="60960" algn="just">
              <a:lnSpc>
                <a:spcPct val="130000"/>
              </a:lnSpc>
              <a:tabLst>
                <a:tab pos="628650" algn="l"/>
              </a:tabLst>
            </a:pPr>
            <a:r>
              <a:rPr lang="da-DK" sz="2000" b="1" dirty="0">
                <a:latin typeface="Times New Roman" panose="02020603050405020304" pitchFamily="18" charset="0"/>
                <a:ea typeface="Times New Roman" panose="02020603050405020304" pitchFamily="18" charset="0"/>
              </a:rPr>
              <a:t>S</a:t>
            </a:r>
            <a:r>
              <a:rPr lang="da-DK" sz="2000" b="1" dirty="0" smtClean="0">
                <a:effectLst/>
                <a:latin typeface="Times New Roman" panose="02020603050405020304" pitchFamily="18" charset="0"/>
                <a:ea typeface="Times New Roman" panose="02020603050405020304" pitchFamily="18" charset="0"/>
              </a:rPr>
              <a:t>ử dụng công nghệ mạng để thiết kế, phân phối, lựa chọn, quản lý và mở rộng việc giảng dạy và học tập.</a:t>
            </a:r>
            <a:endParaRPr lang="en-US" sz="1200" b="1" dirty="0">
              <a:effectLst/>
              <a:latin typeface="Times New Roman" panose="02020603050405020304" pitchFamily="18" charset="0"/>
              <a:ea typeface="Times New Roman" panose="02020603050405020304" pitchFamily="18" charset="0"/>
            </a:endParaRPr>
          </a:p>
        </p:txBody>
      </p:sp>
      <p:sp>
        <p:nvSpPr>
          <p:cNvPr id="5" name="Rectangle 4"/>
          <p:cNvSpPr/>
          <p:nvPr/>
        </p:nvSpPr>
        <p:spPr>
          <a:xfrm>
            <a:off x="130626" y="1629991"/>
            <a:ext cx="4648201" cy="1421928"/>
          </a:xfrm>
          <a:prstGeom prst="rect">
            <a:avLst/>
          </a:prstGeom>
          <a:solidFill>
            <a:srgbClr val="92D050"/>
          </a:solidFill>
          <a:ln w="38100">
            <a:solidFill>
              <a:srgbClr val="92D050"/>
            </a:solidFill>
          </a:ln>
        </p:spPr>
        <p:txBody>
          <a:bodyPr wrap="square">
            <a:spAutoFit/>
          </a:bodyPr>
          <a:lstStyle/>
          <a:p>
            <a:pPr>
              <a:lnSpc>
                <a:spcPct val="120000"/>
              </a:lnSpc>
            </a:pPr>
            <a:r>
              <a:rPr lang="da-DK" b="1" dirty="0">
                <a:latin typeface="Times New Roman" panose="02020603050405020304" pitchFamily="18" charset="0"/>
                <a:ea typeface="Times New Roman" panose="02020603050405020304" pitchFamily="18" charset="0"/>
              </a:rPr>
              <a:t>T</a:t>
            </a:r>
            <a:r>
              <a:rPr lang="da-DK" b="1" dirty="0" smtClean="0">
                <a:effectLst/>
                <a:latin typeface="Times New Roman" panose="02020603050405020304" pitchFamily="18" charset="0"/>
                <a:ea typeface="Times New Roman" panose="02020603050405020304" pitchFamily="18" charset="0"/>
              </a:rPr>
              <a:t>ổ hợp của công nghệ Internet và Web nhằm tạo ra, cho phép, phân phối, cung cấp các phương tiện phục vụ việc giảng dạy và học tập.</a:t>
            </a:r>
            <a:endParaRPr lang="en-US" b="1" dirty="0"/>
          </a:p>
        </p:txBody>
      </p:sp>
      <p:sp>
        <p:nvSpPr>
          <p:cNvPr id="7" name="Rectangle 6"/>
          <p:cNvSpPr/>
          <p:nvPr/>
        </p:nvSpPr>
        <p:spPr>
          <a:xfrm>
            <a:off x="130626" y="3274747"/>
            <a:ext cx="4648201" cy="1399742"/>
          </a:xfrm>
          <a:prstGeom prst="rect">
            <a:avLst/>
          </a:prstGeom>
          <a:solidFill>
            <a:srgbClr val="FFC000"/>
          </a:solidFill>
          <a:ln w="28575">
            <a:solidFill>
              <a:srgbClr val="92D050"/>
            </a:solidFill>
          </a:ln>
        </p:spPr>
        <p:txBody>
          <a:bodyPr wrap="square">
            <a:spAutoFit/>
          </a:bodyPr>
          <a:lstStyle/>
          <a:p>
            <a:pPr>
              <a:lnSpc>
                <a:spcPct val="120000"/>
              </a:lnSpc>
            </a:pPr>
            <a:r>
              <a:rPr lang="da-DK" b="1" dirty="0" smtClean="0">
                <a:latin typeface="Times New Roman" panose="02020603050405020304" pitchFamily="18" charset="0"/>
                <a:ea typeface="Times New Roman" panose="02020603050405020304" pitchFamily="18" charset="0"/>
              </a:rPr>
              <a:t>Dạy </a:t>
            </a:r>
            <a:r>
              <a:rPr lang="da-DK" b="1" dirty="0">
                <a:latin typeface="Times New Roman" panose="02020603050405020304" pitchFamily="18" charset="0"/>
                <a:ea typeface="Times New Roman" panose="02020603050405020304" pitchFamily="18" charset="0"/>
              </a:rPr>
              <a:t>và học dựa trên công nghệ số hướng tới một hệ thống giáo dục chất lượng tốt, tiếp cận dễ dàng.</a:t>
            </a:r>
            <a:endParaRPr lang="en-US" b="1" dirty="0">
              <a:latin typeface="Times New Roman" panose="02020603050405020304" pitchFamily="18" charset="0"/>
              <a:ea typeface="Times New Roman" panose="02020603050405020304" pitchFamily="18" charset="0"/>
            </a:endParaRPr>
          </a:p>
          <a:p>
            <a:pPr>
              <a:lnSpc>
                <a:spcPct val="120000"/>
              </a:lnSpc>
            </a:pPr>
            <a:endParaRPr lang="en-US" b="1" dirty="0"/>
          </a:p>
        </p:txBody>
      </p:sp>
      <p:sp>
        <p:nvSpPr>
          <p:cNvPr id="6" name="Rectangle 5"/>
          <p:cNvSpPr/>
          <p:nvPr/>
        </p:nvSpPr>
        <p:spPr>
          <a:xfrm>
            <a:off x="7239002" y="132787"/>
            <a:ext cx="4811486" cy="1856919"/>
          </a:xfrm>
          <a:prstGeom prst="rect">
            <a:avLst/>
          </a:prstGeom>
          <a:solidFill>
            <a:srgbClr val="FF99FF"/>
          </a:solidFill>
          <a:ln w="28575">
            <a:solidFill>
              <a:srgbClr val="92D050"/>
            </a:solidFill>
          </a:ln>
        </p:spPr>
        <p:txBody>
          <a:bodyPr wrap="square">
            <a:spAutoFit/>
          </a:bodyPr>
          <a:lstStyle/>
          <a:p>
            <a:pPr marR="60960" algn="just">
              <a:lnSpc>
                <a:spcPct val="130000"/>
              </a:lnSpc>
              <a:tabLst>
                <a:tab pos="628650" algn="l"/>
              </a:tabLst>
            </a:pPr>
            <a:r>
              <a:rPr lang="en-US" b="1" dirty="0" err="1" smtClean="0">
                <a:latin typeface="Times New Roman" panose="02020603050405020304" pitchFamily="18" charset="0"/>
                <a:ea typeface="Times New Roman" panose="02020603050405020304" pitchFamily="18" charset="0"/>
              </a:rPr>
              <a:t>Là</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mà</a:t>
            </a:r>
            <a:r>
              <a:rPr lang="en-US" b="1" dirty="0" smtClean="0">
                <a:effectLst/>
                <a:latin typeface="Times New Roman" panose="02020603050405020304" pitchFamily="18" charset="0"/>
                <a:ea typeface="Times New Roman" panose="02020603050405020304" pitchFamily="18" charset="0"/>
              </a:rPr>
              <a:t> GV </a:t>
            </a:r>
            <a:r>
              <a:rPr lang="en-US" b="1" dirty="0" err="1" smtClean="0">
                <a:effectLst/>
                <a:latin typeface="Times New Roman" panose="02020603050405020304" pitchFamily="18" charset="0"/>
                <a:ea typeface="Times New Roman" panose="02020603050405020304" pitchFamily="18" charset="0"/>
              </a:rPr>
              <a:t>tổ</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hướng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dẫn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cho</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người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học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khám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phá</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tìm</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tòi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lĩnh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hội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kiến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thức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kỹ</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năng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một</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cách</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gián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tiếp</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thông</a:t>
            </a:r>
            <a:r>
              <a:rPr lang="en-US" b="1" dirty="0" smtClean="0">
                <a:effectLst/>
                <a:latin typeface="Times New Roman" panose="02020603050405020304" pitchFamily="18" charset="0"/>
                <a:ea typeface="Times New Roman" panose="02020603050405020304" pitchFamily="18" charset="0"/>
              </a:rPr>
              <a:t> qua </a:t>
            </a:r>
            <a:r>
              <a:rPr lang="en-US" b="1" dirty="0" err="1" smtClean="0">
                <a:effectLst/>
                <a:latin typeface="Times New Roman" panose="02020603050405020304" pitchFamily="18" charset="0"/>
                <a:ea typeface="Times New Roman" panose="02020603050405020304" pitchFamily="18" charset="0"/>
              </a:rPr>
              <a:t>các</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phương</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hỗ</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trợ</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như</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điện</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thoại</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máy</a:t>
            </a:r>
            <a:r>
              <a:rPr lang="en-US" b="1" dirty="0" smtClean="0">
                <a:effectLst/>
                <a:latin typeface="Times New Roman" panose="02020603050405020304" pitchFamily="18" charset="0"/>
                <a:ea typeface="Times New Roman" panose="02020603050405020304" pitchFamily="18" charset="0"/>
              </a:rPr>
              <a:t> </a:t>
            </a:r>
            <a:r>
              <a:rPr lang="en-US" b="1" dirty="0" err="1" smtClean="0">
                <a:effectLst/>
                <a:latin typeface="Times New Roman" panose="02020603050405020304" pitchFamily="18" charset="0"/>
                <a:ea typeface="Times New Roman" panose="02020603050405020304" pitchFamily="18" charset="0"/>
              </a:rPr>
              <a:t>tính</a:t>
            </a:r>
            <a:r>
              <a:rPr lang="en-US" b="1" dirty="0" smtClean="0">
                <a:effectLst/>
                <a:latin typeface="Times New Roman" panose="02020603050405020304" pitchFamily="18" charset="0"/>
                <a:ea typeface="Times New Roman" panose="02020603050405020304" pitchFamily="18" charset="0"/>
              </a:rPr>
              <a:t>, internet</a:t>
            </a:r>
            <a:endParaRPr lang="en-US" sz="1100" b="1" dirty="0">
              <a:effectLst/>
              <a:latin typeface="Times New Roman" panose="02020603050405020304" pitchFamily="18" charset="0"/>
              <a:ea typeface="Times New Roman" panose="02020603050405020304" pitchFamily="18" charset="0"/>
            </a:endParaRPr>
          </a:p>
        </p:txBody>
      </p:sp>
      <p:sp>
        <p:nvSpPr>
          <p:cNvPr id="9" name="Rectangle 8"/>
          <p:cNvSpPr/>
          <p:nvPr/>
        </p:nvSpPr>
        <p:spPr>
          <a:xfrm>
            <a:off x="130626" y="6276152"/>
            <a:ext cx="4724402" cy="452432"/>
          </a:xfrm>
          <a:prstGeom prst="rect">
            <a:avLst/>
          </a:prstGeom>
          <a:solidFill>
            <a:srgbClr val="FFC000"/>
          </a:solidFill>
          <a:ln w="28575">
            <a:solidFill>
              <a:srgbClr val="92D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M</a:t>
            </a:r>
            <a:r>
              <a:rPr lang="vi-VN" b="1" dirty="0" smtClean="0">
                <a:latin typeface="Times New Roman" panose="02020603050405020304" pitchFamily="18" charset="0"/>
                <a:ea typeface="Times New Roman" panose="02020603050405020304" pitchFamily="18" charset="0"/>
              </a:rPr>
              <a:t>ô </a:t>
            </a:r>
            <a:r>
              <a:rPr lang="vi-VN" b="1" dirty="0">
                <a:latin typeface="Times New Roman" panose="02020603050405020304" pitchFamily="18" charset="0"/>
                <a:ea typeface="Times New Roman" panose="02020603050405020304" pitchFamily="18" charset="0"/>
              </a:rPr>
              <a:t>hình học tập được thực hiện qua Internet</a:t>
            </a:r>
            <a:endParaRPr lang="en-US" b="1" dirty="0">
              <a:latin typeface="Times New Roman" panose="02020603050405020304" pitchFamily="18" charset="0"/>
              <a:ea typeface="Times New Roman" panose="02020603050405020304" pitchFamily="18" charset="0"/>
            </a:endParaRPr>
          </a:p>
        </p:txBody>
      </p:sp>
      <p:sp>
        <p:nvSpPr>
          <p:cNvPr id="8" name="Rectangle 7"/>
          <p:cNvSpPr/>
          <p:nvPr/>
        </p:nvSpPr>
        <p:spPr>
          <a:xfrm>
            <a:off x="130626" y="4879798"/>
            <a:ext cx="4724402" cy="1172629"/>
          </a:xfrm>
          <a:prstGeom prst="rect">
            <a:avLst/>
          </a:prstGeom>
          <a:solidFill>
            <a:srgbClr val="CCFF66"/>
          </a:solidFill>
          <a:ln w="28575">
            <a:solidFill>
              <a:srgbClr val="00B050"/>
            </a:solidFill>
          </a:ln>
        </p:spPr>
        <p:txBody>
          <a:bodyPr wrap="square">
            <a:spAutoFit/>
          </a:bodyPr>
          <a:lstStyle/>
          <a:p>
            <a:pPr marR="60960" algn="just">
              <a:lnSpc>
                <a:spcPct val="130000"/>
              </a:lnSpc>
              <a:tabLst>
                <a:tab pos="628650" algn="l"/>
              </a:tabLst>
            </a:pPr>
            <a:r>
              <a:rPr lang="en-US" b="1" dirty="0" smtClean="0">
                <a:latin typeface="Times New Roman" panose="02020603050405020304" pitchFamily="18" charset="0"/>
                <a:ea typeface="Times New Roman" panose="02020603050405020304" pitchFamily="18" charset="0"/>
              </a:rPr>
              <a:t>L</a:t>
            </a:r>
            <a:r>
              <a:rPr lang="vi-VN" b="1" dirty="0" smtClean="0">
                <a:latin typeface="Times New Roman" panose="02020603050405020304" pitchFamily="18" charset="0"/>
                <a:ea typeface="Times New Roman" panose="02020603050405020304" pitchFamily="18" charset="0"/>
              </a:rPr>
              <a:t>à </a:t>
            </a:r>
            <a:r>
              <a:rPr lang="vi-VN" b="1" dirty="0">
                <a:latin typeface="Times New Roman" panose="02020603050405020304" pitchFamily="18" charset="0"/>
                <a:ea typeface="Times New Roman" panose="02020603050405020304" pitchFamily="18" charset="0"/>
              </a:rPr>
              <a:t>kiểu học tập được triển khai hoàn toàn dựa trên nền tảng công nghệ thông tin và Internet.</a:t>
            </a:r>
            <a:endParaRPr lang="en-US" b="1" dirty="0">
              <a:latin typeface="Times New Roman" panose="02020603050405020304" pitchFamily="18" charset="0"/>
              <a:ea typeface="Times New Roman" panose="02020603050405020304" pitchFamily="18" charset="0"/>
            </a:endParaRPr>
          </a:p>
        </p:txBody>
      </p:sp>
      <p:sp>
        <p:nvSpPr>
          <p:cNvPr id="10" name="Rectangle 9"/>
          <p:cNvSpPr/>
          <p:nvPr/>
        </p:nvSpPr>
        <p:spPr>
          <a:xfrm>
            <a:off x="7239002" y="2181913"/>
            <a:ext cx="2060179" cy="369332"/>
          </a:xfrm>
          <a:prstGeom prst="rect">
            <a:avLst/>
          </a:prstGeom>
          <a:solidFill>
            <a:srgbClr val="00B0F0"/>
          </a:solidFill>
          <a:ln w="38100">
            <a:solidFill>
              <a:srgbClr val="00B050"/>
            </a:solidFill>
          </a:ln>
        </p:spPr>
        <p:txBody>
          <a:bodyPr wrap="none">
            <a:spAutoFit/>
          </a:bodyPr>
          <a:lstStyle/>
          <a:p>
            <a:r>
              <a:rPr lang="en-US" b="1" dirty="0">
                <a:latin typeface="Times New Roman" panose="02020603050405020304" pitchFamily="18" charset="0"/>
                <a:ea typeface="Times New Roman" panose="02020603050405020304" pitchFamily="18" charset="0"/>
              </a:rPr>
              <a:t>K</a:t>
            </a:r>
            <a:r>
              <a:rPr lang="vi-VN" b="1" dirty="0" smtClean="0">
                <a:effectLst/>
                <a:latin typeface="Times New Roman" panose="02020603050405020304" pitchFamily="18" charset="0"/>
                <a:ea typeface="Times New Roman" panose="02020603050405020304" pitchFamily="18" charset="0"/>
              </a:rPr>
              <a:t>iểu học tập từ xa </a:t>
            </a:r>
            <a:endParaRPr lang="en-US" b="1" dirty="0"/>
          </a:p>
        </p:txBody>
      </p:sp>
      <p:sp>
        <p:nvSpPr>
          <p:cNvPr id="11" name="Rectangle 10"/>
          <p:cNvSpPr/>
          <p:nvPr/>
        </p:nvSpPr>
        <p:spPr>
          <a:xfrm>
            <a:off x="7239002" y="2771932"/>
            <a:ext cx="4811486" cy="2252924"/>
          </a:xfrm>
          <a:prstGeom prst="rect">
            <a:avLst/>
          </a:prstGeom>
          <a:solidFill>
            <a:schemeClr val="accent4">
              <a:lumMod val="20000"/>
              <a:lumOff val="80000"/>
            </a:schemeClr>
          </a:solidFill>
          <a:ln w="38100">
            <a:solidFill>
              <a:srgbClr val="00B050"/>
            </a:solidFill>
          </a:ln>
        </p:spPr>
        <p:txBody>
          <a:bodyPr wrap="square">
            <a:spAutoFit/>
          </a:bodyPr>
          <a:lstStyle/>
          <a:p>
            <a:pPr algn="just">
              <a:lnSpc>
                <a:spcPct val="130000"/>
              </a:lnSpc>
            </a:pPr>
            <a:r>
              <a:rPr lang="en-US" b="1" dirty="0">
                <a:latin typeface="Times New Roman" panose="02020603050405020304" pitchFamily="18" charset="0"/>
                <a:ea typeface="Times New Roman" panose="02020603050405020304" pitchFamily="18" charset="0"/>
              </a:rPr>
              <a:t>L</a:t>
            </a:r>
            <a:r>
              <a:rPr lang="vi-VN" b="1" dirty="0" smtClean="0">
                <a:effectLst/>
                <a:latin typeface="Times New Roman" panose="02020603050405020304" pitchFamily="18" charset="0"/>
                <a:ea typeface="Times New Roman" panose="02020603050405020304" pitchFamily="18" charset="0"/>
              </a:rPr>
              <a:t>à sự phân phát các nội dung học sử dụng công cụ điện tử hiện đại như máy tính, mạng vệ tinh, mang Internet, Intranet,… người học có thể giao tiếp với nhau qua mạng dưới các hình thức:  Email, thảo luận trực tuyến (Chat), diễn đàn trực tuyến (Foru</a:t>
            </a:r>
            <a:r>
              <a:rPr lang="en-US" b="1" dirty="0">
                <a:latin typeface="Times New Roman" panose="02020603050405020304" pitchFamily="18" charset="0"/>
                <a:ea typeface="Times New Roman" panose="02020603050405020304" pitchFamily="18" charset="0"/>
              </a:rPr>
              <a:t>m</a:t>
            </a:r>
            <a:r>
              <a:rPr lang="vi-VN" b="1" dirty="0" smtClean="0">
                <a:effectLst/>
                <a:latin typeface="Times New Roman" panose="02020603050405020304" pitchFamily="18" charset="0"/>
                <a:ea typeface="Times New Roman" panose="02020603050405020304" pitchFamily="18" charset="0"/>
              </a:rPr>
              <a:t>) …</a:t>
            </a:r>
            <a:endParaRPr lang="en-US" sz="1100" b="1" dirty="0">
              <a:effectLst/>
              <a:latin typeface="Times New Roman" panose="02020603050405020304" pitchFamily="18" charset="0"/>
              <a:ea typeface="Times New Roman" panose="02020603050405020304" pitchFamily="18" charset="0"/>
            </a:endParaRPr>
          </a:p>
        </p:txBody>
      </p:sp>
      <p:pic>
        <p:nvPicPr>
          <p:cNvPr id="14" name="Picture 2" descr="4.0 là gì? Thời đại 4.0 là gì? Ví dụ thực tế về công nghệ 4.0 tại Việt Na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4885" y="2771932"/>
            <a:ext cx="1728059" cy="1276105"/>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065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ox(in)">
                                      <p:cBhvr>
                                        <p:cTn id="4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6" grpId="0" animBg="1"/>
      <p:bldP spid="9" grpId="0" animBg="1"/>
      <p:bldP spid="8"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2220685" y="664029"/>
            <a:ext cx="8567057" cy="547551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da-DK" sz="2800" b="1" i="1" dirty="0" smtClean="0">
                <a:solidFill>
                  <a:schemeClr val="tx1"/>
                </a:solidFill>
              </a:rPr>
              <a:t>Quá </a:t>
            </a:r>
            <a:r>
              <a:rPr lang="da-DK" sz="2800" b="1" i="1" dirty="0">
                <a:solidFill>
                  <a:schemeClr val="tx1"/>
                </a:solidFill>
              </a:rPr>
              <a:t>trình giáo viên tổ chức hoạt động </a:t>
            </a:r>
            <a:r>
              <a:rPr lang="da-DK" sz="2800" b="1" i="1" u="sng" dirty="0">
                <a:solidFill>
                  <a:schemeClr val="tx1"/>
                </a:solidFill>
              </a:rPr>
              <a:t>chiếm lĩnh tri thức</a:t>
            </a:r>
            <a:r>
              <a:rPr lang="da-DK" sz="2800" b="1" i="1" dirty="0">
                <a:solidFill>
                  <a:schemeClr val="tx1"/>
                </a:solidFill>
              </a:rPr>
              <a:t> và </a:t>
            </a:r>
            <a:r>
              <a:rPr lang="da-DK" sz="2800" b="1" i="1" u="sng" dirty="0">
                <a:solidFill>
                  <a:schemeClr val="tx1"/>
                </a:solidFill>
              </a:rPr>
              <a:t>kỹ năng nghề nghiệp </a:t>
            </a:r>
            <a:r>
              <a:rPr lang="da-DK" sz="2800" b="1" i="1" dirty="0">
                <a:solidFill>
                  <a:schemeClr val="tx1"/>
                </a:solidFill>
              </a:rPr>
              <a:t>của người học thông qua hệ thống công </a:t>
            </a:r>
            <a:r>
              <a:rPr lang="da-DK" sz="2800" b="1" i="1" dirty="0" smtClean="0">
                <a:solidFill>
                  <a:schemeClr val="tx1"/>
                </a:solidFill>
              </a:rPr>
              <a:t>nghệ để </a:t>
            </a:r>
            <a:r>
              <a:rPr lang="da-DK" sz="2800" b="1" i="1" dirty="0">
                <a:solidFill>
                  <a:schemeClr val="tx1"/>
                </a:solidFill>
              </a:rPr>
              <a:t>tương tác với giáo </a:t>
            </a:r>
            <a:r>
              <a:rPr lang="da-DK" sz="2800" b="1" i="1" dirty="0" smtClean="0">
                <a:solidFill>
                  <a:schemeClr val="tx1"/>
                </a:solidFill>
              </a:rPr>
              <a:t>viên</a:t>
            </a:r>
            <a:r>
              <a:rPr lang="da-DK" sz="2800" b="1" i="1" dirty="0">
                <a:solidFill>
                  <a:schemeClr val="tx1"/>
                </a:solidFill>
              </a:rPr>
              <a:t> </a:t>
            </a:r>
            <a:r>
              <a:rPr lang="da-DK" sz="2800" b="1" i="1" dirty="0" smtClean="0">
                <a:solidFill>
                  <a:schemeClr val="tx1"/>
                </a:solidFill>
              </a:rPr>
              <a:t>và người học. Các </a:t>
            </a:r>
            <a:r>
              <a:rPr lang="da-DK" sz="2800" b="1" i="1" dirty="0">
                <a:solidFill>
                  <a:schemeClr val="tx1"/>
                </a:solidFill>
              </a:rPr>
              <a:t>hoạt động này được quản lý bởi hệ thống quản </a:t>
            </a:r>
            <a:r>
              <a:rPr lang="da-DK" sz="2800" b="1" i="1" dirty="0" smtClean="0">
                <a:solidFill>
                  <a:schemeClr val="tx1"/>
                </a:solidFill>
              </a:rPr>
              <a:t>lý</a:t>
            </a:r>
            <a:endParaRPr lang="en-US" sz="2800" b="1" dirty="0">
              <a:solidFill>
                <a:schemeClr val="tx1"/>
              </a:solidFill>
            </a:endParaRPr>
          </a:p>
        </p:txBody>
      </p:sp>
      <p:pic>
        <p:nvPicPr>
          <p:cNvPr id="4101" name="Picture 5" descr="5 Ứng dụng công nghệ trong dạy học hiện nay"/>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6230" b="97541" l="10000" r="53286"/>
                    </a14:imgEffect>
                  </a14:imgLayer>
                </a14:imgProps>
              </a:ext>
              <a:ext uri="{28A0092B-C50C-407E-A947-70E740481C1C}">
                <a14:useLocalDpi xmlns:a14="http://schemas.microsoft.com/office/drawing/2010/main" val="0"/>
              </a:ext>
            </a:extLst>
          </a:blip>
          <a:srcRect/>
          <a:stretch>
            <a:fillRect/>
          </a:stretch>
        </p:blipFill>
        <p:spPr bwMode="auto">
          <a:xfrm>
            <a:off x="-737052" y="1088573"/>
            <a:ext cx="10888684" cy="7010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033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768259" y="553369"/>
            <a:ext cx="8548050" cy="732508"/>
          </a:xfrm>
          <a:prstGeom prst="rect">
            <a:avLst/>
          </a:prstGeom>
          <a:gradFill>
            <a:gsLst>
              <a:gs pos="0">
                <a:srgbClr val="FFFF00"/>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w="28575">
            <a:solidFill>
              <a:srgbClr val="00B050"/>
            </a:solidFill>
          </a:ln>
        </p:spPr>
        <p:txBody>
          <a:bodyPr wrap="square">
            <a:spAutoFit/>
          </a:bodyPr>
          <a:lstStyle/>
          <a:p>
            <a:pPr indent="360045" algn="just">
              <a:lnSpc>
                <a:spcPct val="130000"/>
              </a:lnSpc>
              <a:tabLst>
                <a:tab pos="457200" algn="l"/>
              </a:tabLst>
            </a:pPr>
            <a:r>
              <a:rPr lang="vi-VN" sz="3200" b="1" dirty="0" smtClean="0">
                <a:effectLst/>
                <a:latin typeface="Times New Roman" panose="02020603050405020304" pitchFamily="18" charset="0"/>
                <a:ea typeface="Times New Roman" panose="02020603050405020304" pitchFamily="18" charset="0"/>
              </a:rPr>
              <a:t>Vai trò của công nghệ số trong dạy học</a:t>
            </a:r>
            <a:endParaRPr lang="en-US" b="1" dirty="0">
              <a:effectLst/>
              <a:latin typeface="Times New Roman" panose="02020603050405020304" pitchFamily="18" charset="0"/>
              <a:ea typeface="Times New Roman" panose="02020603050405020304" pitchFamily="18" charset="0"/>
            </a:endParaRPr>
          </a:p>
        </p:txBody>
      </p:sp>
      <p:sp>
        <p:nvSpPr>
          <p:cNvPr id="3" name="Rectangle 2"/>
          <p:cNvSpPr/>
          <p:nvPr/>
        </p:nvSpPr>
        <p:spPr>
          <a:xfrm>
            <a:off x="272143" y="2194233"/>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G</a:t>
            </a:r>
            <a:r>
              <a:rPr lang="vi-VN" sz="2800" dirty="0" smtClean="0"/>
              <a:t>iúp </a:t>
            </a:r>
            <a:r>
              <a:rPr lang="vi-VN" sz="2800" dirty="0"/>
              <a:t>hoạt động dạy học đạt hiệu quả </a:t>
            </a:r>
            <a:r>
              <a:rPr lang="vi-VN" sz="2800" dirty="0" smtClean="0"/>
              <a:t>cao</a:t>
            </a:r>
            <a:endParaRPr lang="en-US" sz="2800" b="1" dirty="0"/>
          </a:p>
        </p:txBody>
      </p:sp>
      <p:sp>
        <p:nvSpPr>
          <p:cNvPr id="6" name="Rectangle 5"/>
          <p:cNvSpPr/>
          <p:nvPr/>
        </p:nvSpPr>
        <p:spPr>
          <a:xfrm>
            <a:off x="272143" y="3232662"/>
            <a:ext cx="10419304" cy="523220"/>
          </a:xfrm>
          <a:prstGeom prst="rect">
            <a:avLst/>
          </a:prstGeom>
          <a:noFill/>
          <a:ln w="38100">
            <a:solidFill>
              <a:srgbClr val="92D050"/>
            </a:solidFill>
          </a:ln>
        </p:spPr>
        <p:txBody>
          <a:bodyPr wrap="square">
            <a:spAutoFit/>
          </a:bodyPr>
          <a:lstStyle/>
          <a:p>
            <a:r>
              <a:rPr lang="en-US" sz="2800" dirty="0" smtClean="0"/>
              <a:t>- </a:t>
            </a:r>
            <a:r>
              <a:rPr lang="en-US" sz="2800" dirty="0"/>
              <a:t>T</a:t>
            </a:r>
            <a:r>
              <a:rPr lang="vi-VN" sz="2800" dirty="0" smtClean="0"/>
              <a:t>húc </a:t>
            </a:r>
            <a:r>
              <a:rPr lang="vi-VN" sz="2800" dirty="0"/>
              <a:t>đẩy tiếp cận mở trong giáo dục và dạy </a:t>
            </a:r>
            <a:r>
              <a:rPr lang="vi-VN" sz="2800" dirty="0" smtClean="0"/>
              <a:t>học</a:t>
            </a:r>
            <a:endParaRPr lang="en-US" sz="2800" b="1" dirty="0"/>
          </a:p>
        </p:txBody>
      </p:sp>
      <p:sp>
        <p:nvSpPr>
          <p:cNvPr id="7" name="Rectangle 6"/>
          <p:cNvSpPr/>
          <p:nvPr/>
        </p:nvSpPr>
        <p:spPr>
          <a:xfrm>
            <a:off x="272143" y="4264922"/>
            <a:ext cx="10419304" cy="523220"/>
          </a:xfrm>
          <a:prstGeom prst="rect">
            <a:avLst/>
          </a:prstGeom>
          <a:noFill/>
          <a:ln w="38100">
            <a:solidFill>
              <a:srgbClr val="92D050"/>
            </a:solidFill>
          </a:ln>
        </p:spPr>
        <p:txBody>
          <a:bodyPr wrap="square">
            <a:spAutoFit/>
          </a:bodyPr>
          <a:lstStyle/>
          <a:p>
            <a:r>
              <a:rPr lang="en-US" sz="2800" dirty="0" smtClean="0"/>
              <a:t>- T</a:t>
            </a:r>
            <a:r>
              <a:rPr lang="vi-VN" sz="2800" dirty="0" smtClean="0"/>
              <a:t>ạo không gian và thời gian học linh động</a:t>
            </a:r>
            <a:endParaRPr lang="en-US" sz="2800" b="1" dirty="0"/>
          </a:p>
        </p:txBody>
      </p:sp>
      <p:sp>
        <p:nvSpPr>
          <p:cNvPr id="8" name="Rectangle 7"/>
          <p:cNvSpPr/>
          <p:nvPr/>
        </p:nvSpPr>
        <p:spPr>
          <a:xfrm>
            <a:off x="190081" y="5427987"/>
            <a:ext cx="10419304" cy="523220"/>
          </a:xfrm>
          <a:prstGeom prst="rect">
            <a:avLst/>
          </a:prstGeom>
          <a:noFill/>
          <a:ln w="38100">
            <a:solidFill>
              <a:srgbClr val="92D050"/>
            </a:solidFill>
          </a:ln>
        </p:spPr>
        <p:txBody>
          <a:bodyPr wrap="square">
            <a:spAutoFit/>
          </a:bodyPr>
          <a:lstStyle/>
          <a:p>
            <a:r>
              <a:rPr lang="en-US" sz="2800" dirty="0" smtClean="0"/>
              <a:t>- </a:t>
            </a:r>
            <a:r>
              <a:rPr lang="da-DK" sz="2800" dirty="0"/>
              <a:t>Đ</a:t>
            </a:r>
            <a:r>
              <a:rPr lang="da-DK" sz="2800" dirty="0" smtClean="0"/>
              <a:t>áp </a:t>
            </a:r>
            <a:r>
              <a:rPr lang="da-DK" sz="2800" dirty="0"/>
              <a:t>ứng nhu cầu cá nhân hóa học </a:t>
            </a:r>
            <a:r>
              <a:rPr lang="da-DK" sz="2800" dirty="0" smtClean="0"/>
              <a:t>tập</a:t>
            </a:r>
            <a:endParaRPr lang="en-US" sz="2800" dirty="0"/>
          </a:p>
        </p:txBody>
      </p:sp>
    </p:spTree>
    <p:extLst>
      <p:ext uri="{BB962C8B-B14F-4D97-AF65-F5344CB8AC3E}">
        <p14:creationId xmlns:p14="http://schemas.microsoft.com/office/powerpoint/2010/main" val="234388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flipV="1">
            <a:off x="1752600" y="1108076"/>
            <a:ext cx="6400800" cy="5064125"/>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7" name="Straight Connector 6"/>
          <p:cNvCxnSpPr/>
          <p:nvPr/>
        </p:nvCxnSpPr>
        <p:spPr>
          <a:xfrm>
            <a:off x="4292600" y="5116514"/>
            <a:ext cx="12954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860800" y="4483100"/>
            <a:ext cx="2209800" cy="1588"/>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505200" y="3851275"/>
            <a:ext cx="2895600" cy="1588"/>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90800" y="2513014"/>
            <a:ext cx="46482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209800" y="1811339"/>
            <a:ext cx="5562600" cy="1587"/>
          </a:xfrm>
          <a:prstGeom prst="line">
            <a:avLst/>
          </a:prstGeom>
          <a:ln w="57150">
            <a:solidFill>
              <a:schemeClr val="tx1">
                <a:lumMod val="50000"/>
              </a:schemeClr>
            </a:solidFill>
          </a:ln>
        </p:spPr>
        <p:style>
          <a:lnRef idx="1">
            <a:schemeClr val="accent1"/>
          </a:lnRef>
          <a:fillRef idx="0">
            <a:schemeClr val="accent1"/>
          </a:fillRef>
          <a:effectRef idx="0">
            <a:schemeClr val="accent1"/>
          </a:effectRef>
          <a:fontRef idx="minor">
            <a:schemeClr val="tx1"/>
          </a:fontRef>
        </p:style>
      </p:cxnSp>
      <p:sp>
        <p:nvSpPr>
          <p:cNvPr id="29706" name="TextBox 15"/>
          <p:cNvSpPr txBox="1">
            <a:spLocks noChangeArrowheads="1"/>
          </p:cNvSpPr>
          <p:nvPr/>
        </p:nvSpPr>
        <p:spPr bwMode="auto">
          <a:xfrm>
            <a:off x="4495800" y="5106988"/>
            <a:ext cx="1219200" cy="1001712"/>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Đọc</a:t>
            </a:r>
          </a:p>
          <a:p>
            <a:pPr eaLnBrk="1" hangingPunct="1">
              <a:defRPr/>
            </a:pPr>
            <a:r>
              <a:rPr lang="en-US" sz="2954" b="1"/>
              <a:t>10%</a:t>
            </a:r>
            <a:endParaRPr lang="en-US" sz="1846" b="1"/>
          </a:p>
        </p:txBody>
      </p:sp>
      <p:sp>
        <p:nvSpPr>
          <p:cNvPr id="29707" name="TextBox 16"/>
          <p:cNvSpPr txBox="1">
            <a:spLocks noChangeArrowheads="1"/>
          </p:cNvSpPr>
          <p:nvPr/>
        </p:nvSpPr>
        <p:spPr bwMode="auto">
          <a:xfrm>
            <a:off x="3581400" y="4506914"/>
            <a:ext cx="3505200" cy="547687"/>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Nghe giảng 20%</a:t>
            </a:r>
          </a:p>
        </p:txBody>
      </p:sp>
      <p:sp>
        <p:nvSpPr>
          <p:cNvPr id="29708" name="TextBox 17"/>
          <p:cNvSpPr txBox="1">
            <a:spLocks noChangeArrowheads="1"/>
          </p:cNvSpPr>
          <p:nvPr/>
        </p:nvSpPr>
        <p:spPr bwMode="auto">
          <a:xfrm>
            <a:off x="3352800" y="3851275"/>
            <a:ext cx="35052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ảnh 30%</a:t>
            </a:r>
          </a:p>
        </p:txBody>
      </p:sp>
      <p:sp>
        <p:nvSpPr>
          <p:cNvPr id="29709" name="TextBox 18"/>
          <p:cNvSpPr txBox="1">
            <a:spLocks noChangeArrowheads="1"/>
          </p:cNvSpPr>
          <p:nvPr/>
        </p:nvSpPr>
        <p:spPr bwMode="auto">
          <a:xfrm>
            <a:off x="1905000" y="2584450"/>
            <a:ext cx="7086600" cy="54768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Tham gia thảo luận nhóm: 70%</a:t>
            </a:r>
          </a:p>
        </p:txBody>
      </p:sp>
      <p:sp>
        <p:nvSpPr>
          <p:cNvPr id="29710" name="TextBox 23"/>
          <p:cNvSpPr txBox="1">
            <a:spLocks noChangeArrowheads="1"/>
          </p:cNvSpPr>
          <p:nvPr/>
        </p:nvSpPr>
        <p:spPr bwMode="auto">
          <a:xfrm>
            <a:off x="2057400" y="1835150"/>
            <a:ext cx="57150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Làm thật: 80%</a:t>
            </a:r>
          </a:p>
        </p:txBody>
      </p:sp>
      <p:sp>
        <p:nvSpPr>
          <p:cNvPr id="29711" name="TextBox 24"/>
          <p:cNvSpPr txBox="1">
            <a:spLocks noChangeArrowheads="1"/>
          </p:cNvSpPr>
          <p:nvPr/>
        </p:nvSpPr>
        <p:spPr bwMode="auto">
          <a:xfrm>
            <a:off x="1752600" y="1108075"/>
            <a:ext cx="64770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Dạy lại cho người khác: 90%</a:t>
            </a:r>
          </a:p>
        </p:txBody>
      </p:sp>
      <p:cxnSp>
        <p:nvCxnSpPr>
          <p:cNvPr id="29" name="Straight Connector 28"/>
          <p:cNvCxnSpPr/>
          <p:nvPr/>
        </p:nvCxnSpPr>
        <p:spPr>
          <a:xfrm>
            <a:off x="1524000" y="3217863"/>
            <a:ext cx="9144000" cy="698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713" name="TextBox 32"/>
          <p:cNvSpPr txBox="1">
            <a:spLocks noChangeArrowheads="1"/>
          </p:cNvSpPr>
          <p:nvPr/>
        </p:nvSpPr>
        <p:spPr bwMode="auto">
          <a:xfrm>
            <a:off x="1447800" y="3241675"/>
            <a:ext cx="7086600" cy="54610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ctr" eaLnBrk="1" hangingPunct="1">
              <a:defRPr/>
            </a:pPr>
            <a:r>
              <a:rPr lang="en-US" sz="2954" b="1"/>
              <a:t>video: 50%</a:t>
            </a:r>
          </a:p>
        </p:txBody>
      </p:sp>
      <p:sp>
        <p:nvSpPr>
          <p:cNvPr id="29714" name="TextBox 35"/>
          <p:cNvSpPr txBox="1">
            <a:spLocks noChangeArrowheads="1"/>
          </p:cNvSpPr>
          <p:nvPr/>
        </p:nvSpPr>
        <p:spPr bwMode="auto">
          <a:xfrm>
            <a:off x="8991600" y="3419475"/>
            <a:ext cx="1219200" cy="14557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Học thụ động</a:t>
            </a:r>
          </a:p>
        </p:txBody>
      </p:sp>
      <p:sp>
        <p:nvSpPr>
          <p:cNvPr id="29715" name="TextBox 36"/>
          <p:cNvSpPr txBox="1">
            <a:spLocks noChangeArrowheads="1"/>
          </p:cNvSpPr>
          <p:nvPr/>
        </p:nvSpPr>
        <p:spPr bwMode="auto">
          <a:xfrm>
            <a:off x="8991600" y="1628775"/>
            <a:ext cx="1219200" cy="14557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954" b="1"/>
              <a:t>Học chủ động</a:t>
            </a:r>
          </a:p>
        </p:txBody>
      </p:sp>
    </p:spTree>
    <p:extLst>
      <p:ext uri="{BB962C8B-B14F-4D97-AF65-F5344CB8AC3E}">
        <p14:creationId xmlns:p14="http://schemas.microsoft.com/office/powerpoint/2010/main" val="596780879"/>
      </p:ext>
    </p:extLst>
  </p:cSld>
  <p:clrMapOvr>
    <a:masterClrMapping/>
  </p:clrMapOvr>
  <p:transition spd="slow" advClick="0" advTm="1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7"/>
          <p:cNvSpPr txBox="1">
            <a:spLocks noChangeArrowheads="1"/>
          </p:cNvSpPr>
          <p:nvPr/>
        </p:nvSpPr>
        <p:spPr bwMode="auto">
          <a:xfrm>
            <a:off x="1600200" y="896938"/>
            <a:ext cx="8839200" cy="2792412"/>
          </a:xfrm>
          <a:prstGeom prst="rect">
            <a:avLst/>
          </a:prstGeom>
          <a:noFill/>
          <a:ln w="28575">
            <a:solidFill>
              <a:srgbClr val="CC3300"/>
            </a:solidFill>
            <a:miter lim="800000"/>
            <a:headEnd/>
            <a:tailEnd/>
          </a:ln>
        </p:spPr>
        <p:txBody>
          <a:bodyPr>
            <a:spAutoFit/>
          </a:bodyPr>
          <a:lstStyle/>
          <a:p>
            <a:pPr algn="just">
              <a:spcBef>
                <a:spcPts val="1662"/>
              </a:spcBef>
              <a:defRPr/>
            </a:pPr>
            <a:r>
              <a:rPr lang="en-US" sz="3323" b="1">
                <a:solidFill>
                  <a:srgbClr val="FF0000"/>
                </a:solidFill>
                <a:latin typeface="Times New Roman" pitchFamily="18" charset="0"/>
                <a:cs typeface="Times New Roman" pitchFamily="18" charset="0"/>
              </a:rPr>
              <a:t>- 3 bí quyết vàng của một người GV:</a:t>
            </a:r>
          </a:p>
          <a:p>
            <a:pPr algn="just">
              <a:spcBef>
                <a:spcPts val="1662"/>
              </a:spcBef>
              <a:defRPr/>
            </a:pPr>
            <a:r>
              <a:rPr lang="en-US" sz="3323" b="1">
                <a:solidFill>
                  <a:srgbClr val="0033CC"/>
                </a:solidFill>
                <a:latin typeface="Times New Roman" pitchFamily="18" charset="0"/>
                <a:cs typeface="Times New Roman" pitchFamily="18" charset="0"/>
              </a:rPr>
              <a:t>	</a:t>
            </a:r>
            <a:r>
              <a:rPr lang="en-US" sz="3323" b="1">
                <a:solidFill>
                  <a:schemeClr val="accent5">
                    <a:lumMod val="10000"/>
                  </a:schemeClr>
                </a:solidFill>
                <a:latin typeface="Times New Roman" pitchFamily="18" charset="0"/>
                <a:cs typeface="Times New Roman" pitchFamily="18" charset="0"/>
              </a:rPr>
              <a:t>+ Tự tin</a:t>
            </a:r>
          </a:p>
          <a:p>
            <a:pPr algn="just">
              <a:spcBef>
                <a:spcPts val="1662"/>
              </a:spcBef>
              <a:defRPr/>
            </a:pPr>
            <a:r>
              <a:rPr lang="en-US" sz="3323" b="1">
                <a:solidFill>
                  <a:schemeClr val="accent5">
                    <a:lumMod val="10000"/>
                  </a:schemeClr>
                </a:solidFill>
                <a:latin typeface="Times New Roman" pitchFamily="18" charset="0"/>
                <a:cs typeface="Times New Roman" pitchFamily="18" charset="0"/>
              </a:rPr>
              <a:t>	+ Tự nhiên</a:t>
            </a:r>
          </a:p>
          <a:p>
            <a:pPr algn="just">
              <a:spcBef>
                <a:spcPts val="1662"/>
              </a:spcBef>
              <a:defRPr/>
            </a:pPr>
            <a:r>
              <a:rPr lang="en-US" sz="3323" b="1">
                <a:solidFill>
                  <a:schemeClr val="accent5">
                    <a:lumMod val="10000"/>
                  </a:schemeClr>
                </a:solidFill>
                <a:latin typeface="Times New Roman" pitchFamily="18" charset="0"/>
                <a:cs typeface="Times New Roman" pitchFamily="18" charset="0"/>
              </a:rPr>
              <a:t>	+ Tự chủ</a:t>
            </a:r>
          </a:p>
        </p:txBody>
      </p:sp>
      <p:pic>
        <p:nvPicPr>
          <p:cNvPr id="161794" name="Picture 2"/>
          <p:cNvPicPr>
            <a:picLocks noChangeAspect="1" noChangeArrowheads="1"/>
          </p:cNvPicPr>
          <p:nvPr/>
        </p:nvPicPr>
        <p:blipFill>
          <a:blip r:embed="rId2"/>
          <a:srcRect/>
          <a:stretch>
            <a:fillRect/>
          </a:stretch>
        </p:blipFill>
        <p:spPr bwMode="auto">
          <a:xfrm>
            <a:off x="5562600" y="3921126"/>
            <a:ext cx="5105400" cy="2392363"/>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TextBox 4"/>
          <p:cNvSpPr txBox="1">
            <a:spLocks noChangeArrowheads="1"/>
          </p:cNvSpPr>
          <p:nvPr/>
        </p:nvSpPr>
        <p:spPr bwMode="auto">
          <a:xfrm>
            <a:off x="1828800" y="4019550"/>
            <a:ext cx="3581400" cy="1882438"/>
          </a:xfrm>
          <a:prstGeom prst="rect">
            <a:avLst/>
          </a:prstGeom>
          <a:noFill/>
          <a:ln w="9525">
            <a:solidFill>
              <a:srgbClr val="FF00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lnSpc>
                <a:spcPct val="150000"/>
              </a:lnSpc>
              <a:defRPr/>
            </a:pPr>
            <a:r>
              <a:rPr lang="en-US" sz="2585" b="1">
                <a:solidFill>
                  <a:srgbClr val="000000"/>
                </a:solidFill>
              </a:rPr>
              <a:t>Muốn giảng hay phải luyện mỗi ngày. Rèn suốt đời!</a:t>
            </a:r>
          </a:p>
        </p:txBody>
      </p:sp>
    </p:spTree>
    <p:extLst>
      <p:ext uri="{BB962C8B-B14F-4D97-AF65-F5344CB8AC3E}">
        <p14:creationId xmlns:p14="http://schemas.microsoft.com/office/powerpoint/2010/main" val="554584623"/>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3555"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191490" name="Picture 2"/>
          <p:cNvPicPr>
            <a:picLocks noChangeAspect="1" noChangeArrowheads="1"/>
          </p:cNvPicPr>
          <p:nvPr/>
        </p:nvPicPr>
        <p:blipFill>
          <a:blip r:embed="rId2"/>
          <a:srcRect/>
          <a:stretch>
            <a:fillRect/>
          </a:stretch>
        </p:blipFill>
        <p:spPr bwMode="auto">
          <a:xfrm>
            <a:off x="7391400" y="1177925"/>
            <a:ext cx="3086100" cy="4738688"/>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Text Box 17"/>
          <p:cNvSpPr txBox="1">
            <a:spLocks noChangeArrowheads="1"/>
          </p:cNvSpPr>
          <p:nvPr/>
        </p:nvSpPr>
        <p:spPr bwMode="auto">
          <a:xfrm>
            <a:off x="1600200" y="1770064"/>
            <a:ext cx="5638800" cy="2100127"/>
          </a:xfrm>
          <a:prstGeom prst="rect">
            <a:avLst/>
          </a:prstGeom>
          <a:noFill/>
          <a:ln w="28575">
            <a:solidFill>
              <a:schemeClr val="accent5">
                <a:lumMod val="50000"/>
              </a:schemeClr>
            </a:solidFill>
            <a:miter lim="800000"/>
            <a:headEnd/>
            <a:tailEnd/>
          </a:ln>
        </p:spPr>
        <p:txBody>
          <a:bodyPr>
            <a:spAutoFit/>
          </a:bodyPr>
          <a:lstStyle/>
          <a:p>
            <a:pPr algn="just">
              <a:spcBef>
                <a:spcPts val="1662"/>
              </a:spcBef>
              <a:defRPr/>
            </a:pPr>
            <a:r>
              <a:rPr lang="en-US" sz="3323" b="1" u="sng">
                <a:solidFill>
                  <a:srgbClr val="FF0000"/>
                </a:solidFill>
                <a:latin typeface="Times New Roman" pitchFamily="18" charset="0"/>
                <a:cs typeface="Times New Roman" pitchFamily="18" charset="0"/>
              </a:rPr>
              <a:t>Nghề GV quan trọng là nhiệt huyết</a:t>
            </a:r>
            <a:r>
              <a:rPr lang="en-US" sz="3323" b="1">
                <a:solidFill>
                  <a:srgbClr val="FF0000"/>
                </a:solidFill>
                <a:latin typeface="Times New Roman" pitchFamily="18" charset="0"/>
                <a:cs typeface="Times New Roman" pitchFamily="18" charset="0"/>
              </a:rPr>
              <a:t>:</a:t>
            </a:r>
          </a:p>
          <a:p>
            <a:pPr algn="just">
              <a:lnSpc>
                <a:spcPct val="150000"/>
              </a:lnSpc>
              <a:spcBef>
                <a:spcPts val="1662"/>
              </a:spcBef>
              <a:defRPr/>
            </a:pPr>
            <a:r>
              <a:rPr lang="en-US" sz="3323" b="1">
                <a:solidFill>
                  <a:srgbClr val="000000"/>
                </a:solidFill>
                <a:latin typeface="Times New Roman" pitchFamily="18" charset="0"/>
                <a:cs typeface="Times New Roman" pitchFamily="18" charset="0"/>
              </a:rPr>
              <a:t>Có lửa mới truyền được lửa</a:t>
            </a:r>
          </a:p>
        </p:txBody>
      </p:sp>
    </p:spTree>
    <p:extLst>
      <p:ext uri="{BB962C8B-B14F-4D97-AF65-F5344CB8AC3E}">
        <p14:creationId xmlns:p14="http://schemas.microsoft.com/office/powerpoint/2010/main" val="2175175531"/>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4579"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204802" name="Picture 2"/>
          <p:cNvPicPr>
            <a:picLocks noChangeAspect="1" noChangeArrowheads="1"/>
          </p:cNvPicPr>
          <p:nvPr/>
        </p:nvPicPr>
        <p:blipFill>
          <a:blip r:embed="rId2"/>
          <a:srcRect/>
          <a:stretch>
            <a:fillRect/>
          </a:stretch>
        </p:blipFill>
        <p:spPr bwMode="auto">
          <a:xfrm>
            <a:off x="1524000" y="3076575"/>
            <a:ext cx="9144000" cy="3517900"/>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5" name="Rectangle 2"/>
          <p:cNvSpPr txBox="1">
            <a:spLocks noChangeArrowheads="1"/>
          </p:cNvSpPr>
          <p:nvPr/>
        </p:nvSpPr>
        <p:spPr bwMode="auto">
          <a:xfrm>
            <a:off x="1981200" y="1389064"/>
            <a:ext cx="8229600" cy="1055687"/>
          </a:xfrm>
          <a:prstGeom prst="rect">
            <a:avLst/>
          </a:prstGeom>
          <a:noFill/>
          <a:ln w="9525">
            <a:noFill/>
            <a:miter lim="800000"/>
            <a:headEnd/>
            <a:tailEnd/>
          </a:ln>
        </p:spPr>
        <p:txBody>
          <a:bodyPr anchor="ctr"/>
          <a:lstStyle/>
          <a:p>
            <a:pPr algn="ctr">
              <a:defRPr/>
            </a:pPr>
            <a:r>
              <a:rPr lang="en-US" sz="2954" b="1" kern="0">
                <a:solidFill>
                  <a:srgbClr val="FF0000"/>
                </a:solidFill>
                <a:latin typeface="+mj-lt"/>
                <a:ea typeface="+mj-ea"/>
                <a:cs typeface="+mj-cs"/>
              </a:rPr>
              <a:t>4 bước thu phục tình cảm của trò:</a:t>
            </a:r>
          </a:p>
        </p:txBody>
      </p:sp>
    </p:spTree>
    <p:extLst>
      <p:ext uri="{BB962C8B-B14F-4D97-AF65-F5344CB8AC3E}">
        <p14:creationId xmlns:p14="http://schemas.microsoft.com/office/powerpoint/2010/main" val="4001367329"/>
      </p:ext>
    </p:extLst>
  </p:cSld>
  <p:clrMapOvr>
    <a:masterClrMapping/>
  </p:clrMapOvr>
  <p:transition spd="slow" advClick="0" advTm="10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5603"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sp>
        <p:nvSpPr>
          <p:cNvPr id="4" name="Text Box 17"/>
          <p:cNvSpPr txBox="1">
            <a:spLocks noChangeArrowheads="1"/>
          </p:cNvSpPr>
          <p:nvPr/>
        </p:nvSpPr>
        <p:spPr bwMode="auto">
          <a:xfrm>
            <a:off x="1905000" y="1957389"/>
            <a:ext cx="8534400" cy="3303587"/>
          </a:xfrm>
          <a:prstGeom prst="rect">
            <a:avLst/>
          </a:prstGeom>
          <a:noFill/>
          <a:ln w="28575">
            <a:solidFill>
              <a:srgbClr val="CC33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662"/>
              </a:spcBef>
              <a:buFontTx/>
              <a:buChar char="-"/>
              <a:defRPr/>
            </a:pPr>
            <a:r>
              <a:rPr lang="en-US" sz="3323" b="1">
                <a:latin typeface="Times New Roman" pitchFamily="18" charset="0"/>
                <a:cs typeface="Times New Roman" pitchFamily="18" charset="0"/>
              </a:rPr>
              <a:t> Yêu và tôn trọng bài giảng của chính mình</a:t>
            </a:r>
          </a:p>
          <a:p>
            <a:pPr algn="just" eaLnBrk="1" hangingPunct="1">
              <a:spcBef>
                <a:spcPts val="1662"/>
              </a:spcBef>
              <a:buFontTx/>
              <a:buChar char="-"/>
              <a:defRPr/>
            </a:pPr>
            <a:r>
              <a:rPr lang="en-US" sz="3323" b="1">
                <a:latin typeface="Times New Roman" pitchFamily="18" charset="0"/>
                <a:cs typeface="Times New Roman" pitchFamily="18" charset="0"/>
              </a:rPr>
              <a:t>Luôn luôn học hỏi, luôn luôn sáng tạo</a:t>
            </a:r>
          </a:p>
          <a:p>
            <a:pPr algn="just" eaLnBrk="1" hangingPunct="1">
              <a:spcBef>
                <a:spcPts val="1662"/>
              </a:spcBef>
              <a:buFontTx/>
              <a:buChar char="-"/>
              <a:defRPr/>
            </a:pPr>
            <a:r>
              <a:rPr lang="en-US" sz="3323" b="1">
                <a:latin typeface="Times New Roman" pitchFamily="18" charset="0"/>
                <a:cs typeface="Times New Roman" pitchFamily="18" charset="0"/>
              </a:rPr>
              <a:t>Chịu khó đọc sách (30 phút mỗi ngày)</a:t>
            </a:r>
          </a:p>
          <a:p>
            <a:pPr algn="just" eaLnBrk="1" hangingPunct="1">
              <a:spcBef>
                <a:spcPts val="1662"/>
              </a:spcBef>
              <a:buFontTx/>
              <a:buChar char="-"/>
              <a:defRPr/>
            </a:pPr>
            <a:r>
              <a:rPr lang="en-US" sz="3323" b="1">
                <a:latin typeface="Times New Roman" pitchFamily="18" charset="0"/>
                <a:cs typeface="Times New Roman" pitchFamily="18" charset="0"/>
              </a:rPr>
              <a:t>Làm mới mình mỗi ngày (luôn luôn có điều mới để dạy học trò)</a:t>
            </a:r>
          </a:p>
        </p:txBody>
      </p:sp>
      <p:pic>
        <p:nvPicPr>
          <p:cNvPr id="5" name="Picture 2"/>
          <p:cNvPicPr>
            <a:picLocks noChangeAspect="1" noChangeArrowheads="1"/>
          </p:cNvPicPr>
          <p:nvPr/>
        </p:nvPicPr>
        <p:blipFill>
          <a:blip r:embed="rId2"/>
          <a:srcRect/>
          <a:stretch>
            <a:fillRect/>
          </a:stretch>
        </p:blipFill>
        <p:spPr bwMode="auto">
          <a:xfrm>
            <a:off x="8153400" y="333376"/>
            <a:ext cx="2514600" cy="1408113"/>
          </a:xfrm>
          <a:prstGeom prst="rect">
            <a:avLst/>
          </a:prstGeom>
          <a:noFill/>
          <a:ln w="9525">
            <a:noFill/>
            <a:miter lim="800000"/>
            <a:headEnd/>
            <a:tailEnd/>
          </a:ln>
          <a:effectLst>
            <a:prstShdw prst="shdw13" dist="53882" dir="13500000">
              <a:schemeClr val="accent1">
                <a:gamma/>
                <a:shade val="60000"/>
                <a:invGamma/>
                <a:alpha val="50000"/>
              </a:schemeClr>
            </a:prstShdw>
          </a:effectLst>
        </p:spPr>
      </p:pic>
    </p:spTree>
    <p:extLst>
      <p:ext uri="{BB962C8B-B14F-4D97-AF65-F5344CB8AC3E}">
        <p14:creationId xmlns:p14="http://schemas.microsoft.com/office/powerpoint/2010/main" val="3228542888"/>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Date Placeholder 1"/>
          <p:cNvSpPr>
            <a:spLocks noGrp="1" noChangeArrowheads="1"/>
          </p:cNvSpPr>
          <p:nvPr>
            <p:ph type="dt" sz="quarter" idx="10"/>
          </p:nvPr>
        </p:nvSpPr>
        <p:spPr>
          <a:xfrm>
            <a:off x="1981200" y="6284913"/>
            <a:ext cx="21336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www.themegallery.com</a:t>
            </a:r>
          </a:p>
        </p:txBody>
      </p:sp>
      <p:sp>
        <p:nvSpPr>
          <p:cNvPr id="26627" name="Footer Placeholder 2"/>
          <p:cNvSpPr>
            <a:spLocks noGrp="1" noChangeArrowheads="1"/>
          </p:cNvSpPr>
          <p:nvPr>
            <p:ph type="ftr" sz="quarter" idx="11"/>
          </p:nvPr>
        </p:nvSpPr>
        <p:spPr>
          <a:xfrm>
            <a:off x="7848600" y="6297613"/>
            <a:ext cx="2438400" cy="296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t>Company Logo</a:t>
            </a:r>
          </a:p>
        </p:txBody>
      </p:sp>
      <p:pic>
        <p:nvPicPr>
          <p:cNvPr id="165890" name="Picture 2"/>
          <p:cNvPicPr>
            <a:picLocks noChangeAspect="1" noChangeArrowheads="1"/>
          </p:cNvPicPr>
          <p:nvPr/>
        </p:nvPicPr>
        <p:blipFill>
          <a:blip r:embed="rId2"/>
          <a:srcRect/>
          <a:stretch>
            <a:fillRect/>
          </a:stretch>
        </p:blipFill>
        <p:spPr bwMode="auto">
          <a:xfrm>
            <a:off x="8382000" y="2514600"/>
            <a:ext cx="2057400" cy="2039938"/>
          </a:xfrm>
          <a:prstGeom prst="rect">
            <a:avLst/>
          </a:prstGeom>
          <a:noFill/>
          <a:ln w="9525">
            <a:noFill/>
            <a:miter lim="800000"/>
            <a:headEnd/>
            <a:tailEnd/>
          </a:ln>
          <a:effectLst>
            <a:prstShdw prst="shdw13" dist="53882" dir="13500000">
              <a:schemeClr val="accent1">
                <a:gamma/>
                <a:shade val="60000"/>
                <a:invGamma/>
                <a:alpha val="50000"/>
              </a:schemeClr>
            </a:prstShdw>
          </a:effectLst>
        </p:spPr>
      </p:pic>
      <p:pic>
        <p:nvPicPr>
          <p:cNvPr id="165891" name="Picture 3"/>
          <p:cNvPicPr>
            <a:picLocks noChangeAspect="1" noChangeArrowheads="1"/>
          </p:cNvPicPr>
          <p:nvPr/>
        </p:nvPicPr>
        <p:blipFill>
          <a:blip r:embed="rId3"/>
          <a:srcRect/>
          <a:stretch>
            <a:fillRect/>
          </a:stretch>
        </p:blipFill>
        <p:spPr bwMode="auto">
          <a:xfrm>
            <a:off x="8763000" y="3709988"/>
            <a:ext cx="1295400" cy="792162"/>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6" name="Text Box 17"/>
          <p:cNvSpPr txBox="1">
            <a:spLocks noChangeArrowheads="1"/>
          </p:cNvSpPr>
          <p:nvPr/>
        </p:nvSpPr>
        <p:spPr bwMode="auto">
          <a:xfrm>
            <a:off x="1752600" y="1670050"/>
            <a:ext cx="6477000" cy="3417888"/>
          </a:xfrm>
          <a:prstGeom prst="rect">
            <a:avLst/>
          </a:prstGeom>
          <a:noFill/>
          <a:ln w="28575">
            <a:solidFill>
              <a:srgbClr val="CC3300"/>
            </a:solidFill>
            <a:miter lim="800000"/>
            <a:headEnd/>
            <a:tailEnd/>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algn="just" eaLnBrk="1" hangingPunct="1">
              <a:spcBef>
                <a:spcPts val="1662"/>
              </a:spcBef>
              <a:defRPr/>
            </a:pPr>
            <a:r>
              <a:rPr lang="en-US" sz="3323" b="1">
                <a:solidFill>
                  <a:srgbClr val="FF0000"/>
                </a:solidFill>
                <a:latin typeface="Times New Roman" pitchFamily="18" charset="0"/>
                <a:cs typeface="Times New Roman" pitchFamily="18" charset="0"/>
              </a:rPr>
              <a:t>Một giờ dạy tốt:</a:t>
            </a:r>
          </a:p>
          <a:p>
            <a:pPr algn="just" eaLnBrk="1" hangingPunct="1">
              <a:spcBef>
                <a:spcPts val="1662"/>
              </a:spcBef>
              <a:defRPr/>
            </a:pPr>
            <a:r>
              <a:rPr lang="en-US" sz="3323" b="1">
                <a:solidFill>
                  <a:srgbClr val="000000"/>
                </a:solidFill>
                <a:latin typeface="Times New Roman" pitchFamily="18" charset="0"/>
                <a:cs typeface="Times New Roman" pitchFamily="18" charset="0"/>
              </a:rPr>
              <a:t>Người dạy hạnh phúc và người học hạnh phúc.</a:t>
            </a:r>
          </a:p>
          <a:p>
            <a:pPr algn="ctr" eaLnBrk="1" hangingPunct="1">
              <a:spcBef>
                <a:spcPts val="1662"/>
              </a:spcBef>
              <a:defRPr/>
            </a:pPr>
            <a:r>
              <a:rPr lang="en-US" sz="2215" b="1">
                <a:solidFill>
                  <a:srgbClr val="000000"/>
                </a:solidFill>
                <a:latin typeface="Times New Roman" pitchFamily="18" charset="0"/>
                <a:cs typeface="Times New Roman" pitchFamily="18" charset="0"/>
              </a:rPr>
              <a:t>(Happy teacher and happy student)</a:t>
            </a:r>
          </a:p>
          <a:p>
            <a:pPr algn="just" eaLnBrk="1" hangingPunct="1">
              <a:spcBef>
                <a:spcPts val="1662"/>
              </a:spcBef>
              <a:defRPr/>
            </a:pPr>
            <a:r>
              <a:rPr lang="en-US" sz="2585" b="1">
                <a:solidFill>
                  <a:srgbClr val="000000"/>
                </a:solidFill>
                <a:latin typeface="Times New Roman" pitchFamily="18" charset="0"/>
                <a:cs typeface="Times New Roman" pitchFamily="18" charset="0"/>
              </a:rPr>
              <a:t>- Happy là sự hài lòng: đọng lại, nhớ được, làm được chứ không chỉ vui</a:t>
            </a:r>
          </a:p>
        </p:txBody>
      </p:sp>
    </p:spTree>
    <p:extLst>
      <p:ext uri="{BB962C8B-B14F-4D97-AF65-F5344CB8AC3E}">
        <p14:creationId xmlns:p14="http://schemas.microsoft.com/office/powerpoint/2010/main" val="2758906947"/>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1524000" y="1247775"/>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1: Liên hệ với thực tế</a:t>
            </a:r>
            <a:endParaRPr lang="en-US" sz="2954" b="1">
              <a:solidFill>
                <a:srgbClr val="000000"/>
              </a:solidFill>
              <a:latin typeface="Times New Roman" pitchFamily="18" charset="0"/>
              <a:cs typeface="Times New Roman" pitchFamily="18" charset="0"/>
            </a:endParaRPr>
          </a:p>
        </p:txBody>
      </p:sp>
      <p:sp>
        <p:nvSpPr>
          <p:cNvPr id="5" name="Content Placeholder 2"/>
          <p:cNvSpPr txBox="1">
            <a:spLocks/>
          </p:cNvSpPr>
          <p:nvPr/>
        </p:nvSpPr>
        <p:spPr>
          <a:xfrm>
            <a:off x="1676400" y="123826"/>
            <a:ext cx="8610600" cy="492125"/>
          </a:xfrm>
          <a:prstGeom prst="rect">
            <a:avLst/>
          </a:prstGeom>
        </p:spPr>
        <p:txBody>
          <a:bodyPr/>
          <a:lstStyle/>
          <a:p>
            <a:pPr algn="ctr">
              <a:lnSpc>
                <a:spcPct val="200000"/>
              </a:lnSpc>
              <a:spcBef>
                <a:spcPct val="20000"/>
              </a:spcBef>
              <a:buClr>
                <a:schemeClr val="hlink"/>
              </a:buClr>
              <a:buFont typeface="Wingdings" pitchFamily="2" charset="2"/>
              <a:buNone/>
              <a:defRPr/>
            </a:pPr>
            <a:r>
              <a:rPr lang="en-US" sz="2585" b="1" u="sng" kern="0">
                <a:solidFill>
                  <a:srgbClr val="FF0000"/>
                </a:solidFill>
              </a:rPr>
              <a:t>5 NGUYÊN TẮC </a:t>
            </a:r>
            <a:r>
              <a:rPr lang="en-US" sz="2585" b="1" kern="0">
                <a:solidFill>
                  <a:srgbClr val="FF0000"/>
                </a:solidFill>
              </a:rPr>
              <a:t>TRONG DẠY HỌC</a:t>
            </a:r>
            <a:endParaRPr lang="en-US" sz="1662" b="1" kern="0">
              <a:solidFill>
                <a:srgbClr val="FF0000"/>
              </a:solidFill>
            </a:endParaRPr>
          </a:p>
        </p:txBody>
      </p:sp>
      <p:sp>
        <p:nvSpPr>
          <p:cNvPr id="6" name="TextBox 5"/>
          <p:cNvSpPr txBox="1">
            <a:spLocks noChangeArrowheads="1"/>
          </p:cNvSpPr>
          <p:nvPr/>
        </p:nvSpPr>
        <p:spPr bwMode="auto">
          <a:xfrm>
            <a:off x="1524000" y="2101850"/>
            <a:ext cx="9144000" cy="48895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2: Tạo bầu không khí tích cực</a:t>
            </a:r>
            <a:endParaRPr lang="en-US" sz="2954" b="1">
              <a:solidFill>
                <a:srgbClr val="000000"/>
              </a:solidFill>
              <a:latin typeface="Times New Roman" pitchFamily="18" charset="0"/>
              <a:cs typeface="Times New Roman" pitchFamily="18" charset="0"/>
            </a:endParaRPr>
          </a:p>
        </p:txBody>
      </p:sp>
      <p:sp>
        <p:nvSpPr>
          <p:cNvPr id="7" name="TextBox 6"/>
          <p:cNvSpPr txBox="1">
            <a:spLocks noChangeArrowheads="1"/>
          </p:cNvSpPr>
          <p:nvPr/>
        </p:nvSpPr>
        <p:spPr bwMode="auto">
          <a:xfrm>
            <a:off x="1524000" y="3016250"/>
            <a:ext cx="9144000" cy="488950"/>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3: Trực quan hóa</a:t>
            </a:r>
            <a:endParaRPr lang="en-US" sz="2954" b="1">
              <a:solidFill>
                <a:srgbClr val="000000"/>
              </a:solidFill>
              <a:latin typeface="Times New Roman" pitchFamily="18" charset="0"/>
              <a:cs typeface="Times New Roman" pitchFamily="18" charset="0"/>
            </a:endParaRPr>
          </a:p>
        </p:txBody>
      </p:sp>
      <p:sp>
        <p:nvSpPr>
          <p:cNvPr id="8" name="TextBox 7"/>
          <p:cNvSpPr txBox="1">
            <a:spLocks noChangeArrowheads="1"/>
          </p:cNvSpPr>
          <p:nvPr/>
        </p:nvSpPr>
        <p:spPr bwMode="auto">
          <a:xfrm>
            <a:off x="1524000" y="4000500"/>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4: Khuyến khích người học tự làm</a:t>
            </a:r>
            <a:endParaRPr lang="en-US" sz="2954" b="1">
              <a:solidFill>
                <a:srgbClr val="000000"/>
              </a:solidFill>
              <a:latin typeface="Times New Roman" pitchFamily="18" charset="0"/>
              <a:cs typeface="Times New Roman" pitchFamily="18" charset="0"/>
            </a:endParaRPr>
          </a:p>
        </p:txBody>
      </p:sp>
      <p:sp>
        <p:nvSpPr>
          <p:cNvPr id="9" name="TextBox 8"/>
          <p:cNvSpPr txBox="1">
            <a:spLocks noChangeArrowheads="1"/>
          </p:cNvSpPr>
          <p:nvPr/>
        </p:nvSpPr>
        <p:spPr bwMode="auto">
          <a:xfrm>
            <a:off x="1524000" y="4984750"/>
            <a:ext cx="9144000" cy="490538"/>
          </a:xfrm>
          <a:prstGeom prst="rect">
            <a:avLst/>
          </a:prstGeom>
          <a:noFill/>
          <a:ln>
            <a:noFill/>
          </a:ln>
        </p:spPr>
        <p:txBody>
          <a:bodyPr>
            <a:spAutoFit/>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defRPr/>
            </a:pPr>
            <a:r>
              <a:rPr lang="en-US" sz="2585" b="1">
                <a:solidFill>
                  <a:srgbClr val="000000"/>
                </a:solidFill>
                <a:latin typeface="Times New Roman" pitchFamily="18" charset="0"/>
                <a:cs typeface="Times New Roman" pitchFamily="18" charset="0"/>
              </a:rPr>
              <a:t>- Nguyên tắc 5: Chốt lại nội dung giờ giảng</a:t>
            </a:r>
            <a:endParaRPr lang="en-US" sz="2954" b="1">
              <a:solidFill>
                <a:srgbClr val="000000"/>
              </a:solidFill>
              <a:latin typeface="Times New Roman" pitchFamily="18" charset="0"/>
              <a:cs typeface="Times New Roman" pitchFamily="18" charset="0"/>
            </a:endParaRPr>
          </a:p>
        </p:txBody>
      </p:sp>
    </p:spTree>
    <p:extLst>
      <p:ext uri="{BB962C8B-B14F-4D97-AF65-F5344CB8AC3E}">
        <p14:creationId xmlns:p14="http://schemas.microsoft.com/office/powerpoint/2010/main" val="743400008"/>
      </p:ext>
    </p:extLst>
  </p:cSld>
  <p:clrMapOvr>
    <a:masterClrMapping/>
  </p:clrMapOvr>
  <p:transition spd="slow" advClick="0" advTm="1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txBox="1">
            <a:spLocks noChangeArrowheads="1"/>
          </p:cNvSpPr>
          <p:nvPr/>
        </p:nvSpPr>
        <p:spPr bwMode="auto">
          <a:xfrm>
            <a:off x="1671638" y="43815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en-US" altLang="en-US" sz="2500" b="1" i="1" u="sng">
                <a:solidFill>
                  <a:srgbClr val="FF0000"/>
                </a:solidFill>
                <a:latin typeface="Tahoma" panose="020B0604030504040204" pitchFamily="34" charset="0"/>
                <a:cs typeface="Tahoma" panose="020B0604030504040204" pitchFamily="34" charset="0"/>
              </a:rPr>
              <a:t>Muốn dạy giỏi</a:t>
            </a:r>
            <a:r>
              <a:rPr lang="en-US" altLang="en-US" sz="2500" b="1" i="1">
                <a:solidFill>
                  <a:srgbClr val="FF0000"/>
                </a:solidFill>
                <a:latin typeface="Tahoma" panose="020B0604030504040204" pitchFamily="34" charset="0"/>
                <a:cs typeface="Tahoma" panose="020B0604030504040204" pitchFamily="34" charset="0"/>
              </a:rPr>
              <a:t>: </a:t>
            </a:r>
            <a:r>
              <a:rPr lang="en-US" altLang="en-US" sz="2500" i="1">
                <a:solidFill>
                  <a:srgbClr val="FF0000"/>
                </a:solidFill>
                <a:latin typeface="Tahoma" panose="020B0604030504040204" pitchFamily="34" charset="0"/>
                <a:cs typeface="Tahoma" panose="020B0604030504040204" pitchFamily="34" charset="0"/>
              </a:rPr>
              <a:t>(S/d bằng PP trong giờ học)</a:t>
            </a:r>
          </a:p>
        </p:txBody>
      </p:sp>
      <p:sp>
        <p:nvSpPr>
          <p:cNvPr id="3" name="Content Placeholder 2"/>
          <p:cNvSpPr txBox="1">
            <a:spLocks noChangeArrowheads="1"/>
          </p:cNvSpPr>
          <p:nvPr/>
        </p:nvSpPr>
        <p:spPr bwMode="auto">
          <a:xfrm>
            <a:off x="1981200" y="1006475"/>
            <a:ext cx="8686800" cy="484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Luyện cách trình bày</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Nhập đề thu hút </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Tư thế đứng và chỉ dẫn thông tin</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Tránh đọc nguyên văn khi trình chiếu</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Giao tiếp bằng mắt</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Sử dụng giọng nói, điệu bộ</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Gây phấn chấn đúng lúc</a:t>
            </a:r>
          </a:p>
          <a:p>
            <a:pPr eaLnBrk="1" hangingPunct="1">
              <a:lnSpc>
                <a:spcPct val="170000"/>
              </a:lnSpc>
              <a:spcBef>
                <a:spcPct val="0"/>
              </a:spcBef>
              <a:buFontTx/>
              <a:buNone/>
            </a:pPr>
            <a:r>
              <a:rPr lang="en-US" altLang="en-US" sz="2200">
                <a:latin typeface="Tahoma" panose="020B0604030504040204" pitchFamily="34" charset="0"/>
                <a:cs typeface="Tahoma" panose="020B0604030504040204" pitchFamily="34" charset="0"/>
              </a:rPr>
              <a:t>+ Khai thác đối đa kênh hình, hạn chế kênh chữ, khai thác tối đa các phương pháp dạy học tích cực  </a:t>
            </a:r>
          </a:p>
        </p:txBody>
      </p:sp>
    </p:spTree>
    <p:extLst>
      <p:ext uri="{BB962C8B-B14F-4D97-AF65-F5344CB8AC3E}">
        <p14:creationId xmlns:p14="http://schemas.microsoft.com/office/powerpoint/2010/main" val="3044166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Date Placeholder 2"/>
          <p:cNvSpPr>
            <a:spLocks noGrp="1" noChangeArrowheads="1"/>
          </p:cNvSpPr>
          <p:nvPr>
            <p:ph type="dt" sz="quarter" idx="10"/>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sp>
        <p:nvSpPr>
          <p:cNvPr id="29699" name="Footer Placeholder 3"/>
          <p:cNvSpPr>
            <a:spLocks noGrp="1" noChangeArrowheads="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400"/>
          </a:p>
        </p:txBody>
      </p:sp>
      <p:pic>
        <p:nvPicPr>
          <p:cNvPr id="193538" name="Picture 2"/>
          <p:cNvPicPr>
            <a:picLocks noChangeAspect="1" noChangeArrowheads="1"/>
          </p:cNvPicPr>
          <p:nvPr/>
        </p:nvPicPr>
        <p:blipFill>
          <a:blip r:embed="rId2"/>
          <a:srcRect/>
          <a:stretch>
            <a:fillRect/>
          </a:stretch>
        </p:blipFill>
        <p:spPr bwMode="auto">
          <a:xfrm>
            <a:off x="1524000" y="4219575"/>
            <a:ext cx="3429000" cy="2374900"/>
          </a:xfrm>
          <a:prstGeom prst="rect">
            <a:avLst/>
          </a:prstGeom>
          <a:noFill/>
          <a:ln w="9525">
            <a:noFill/>
            <a:miter lim="800000"/>
            <a:headEnd/>
            <a:tailEnd/>
          </a:ln>
          <a:effectLst>
            <a:prstShdw prst="shdw13" dist="53882" dir="13500000">
              <a:schemeClr val="accent1">
                <a:gamma/>
                <a:shade val="60000"/>
                <a:invGamma/>
                <a:alpha val="50000"/>
              </a:schemeClr>
            </a:prstShdw>
          </a:effectLst>
        </p:spPr>
      </p:pic>
      <p:pic>
        <p:nvPicPr>
          <p:cNvPr id="193539" name="Picture 3"/>
          <p:cNvPicPr>
            <a:picLocks noChangeAspect="1" noChangeArrowheads="1"/>
          </p:cNvPicPr>
          <p:nvPr/>
        </p:nvPicPr>
        <p:blipFill>
          <a:blip r:embed="rId3"/>
          <a:srcRect/>
          <a:stretch>
            <a:fillRect/>
          </a:stretch>
        </p:blipFill>
        <p:spPr bwMode="auto">
          <a:xfrm>
            <a:off x="5791200" y="4273551"/>
            <a:ext cx="4876800" cy="2320925"/>
          </a:xfrm>
          <a:prstGeom prst="rect">
            <a:avLst/>
          </a:prstGeom>
          <a:noFill/>
          <a:ln w="9525">
            <a:noFill/>
            <a:miter lim="800000"/>
            <a:headEnd/>
            <a:tailEnd/>
          </a:ln>
          <a:effectLst>
            <a:prstShdw prst="shdw13" dist="53882" dir="13500000">
              <a:schemeClr val="accent1">
                <a:gamma/>
                <a:shade val="60000"/>
                <a:invGamma/>
                <a:alpha val="50000"/>
              </a:schemeClr>
            </a:prstShdw>
          </a:effectLst>
        </p:spPr>
      </p:pic>
      <p:sp>
        <p:nvSpPr>
          <p:cNvPr id="29702" name="Text Box 17"/>
          <p:cNvSpPr txBox="1">
            <a:spLocks noChangeArrowheads="1"/>
          </p:cNvSpPr>
          <p:nvPr/>
        </p:nvSpPr>
        <p:spPr bwMode="auto">
          <a:xfrm>
            <a:off x="1981200" y="196850"/>
            <a:ext cx="8458200" cy="1212640"/>
          </a:xfrm>
          <a:prstGeom prst="rect">
            <a:avLst/>
          </a:prstGeom>
          <a:solidFill>
            <a:schemeClr val="bg1"/>
          </a:solidFill>
          <a:ln>
            <a:noFill/>
          </a:ln>
          <a:extLst>
            <a:ext uri="{91240B29-F687-4F45-9708-019B960494DF}">
              <a14:hiddenLine xmlns:a14="http://schemas.microsoft.com/office/drawing/2010/main" w="2857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30000"/>
              </a:lnSpc>
              <a:spcBef>
                <a:spcPct val="0"/>
              </a:spcBef>
              <a:buFontTx/>
              <a:buNone/>
            </a:pPr>
            <a:r>
              <a:rPr lang="en-US" altLang="en-US" sz="2800" b="1">
                <a:solidFill>
                  <a:srgbClr val="000000"/>
                </a:solidFill>
                <a:latin typeface="Times New Roman" panose="02020603050405020304" pitchFamily="18" charset="0"/>
                <a:cs typeface="Times New Roman" panose="02020603050405020304" pitchFamily="18" charset="0"/>
              </a:rPr>
              <a:t>HS không phải là cái cốc để đổ đầy mà là ngọn đuốc để bốc cháy.</a:t>
            </a:r>
          </a:p>
        </p:txBody>
      </p:sp>
      <p:sp>
        <p:nvSpPr>
          <p:cNvPr id="11" name="Cloud Callout 6"/>
          <p:cNvSpPr/>
          <p:nvPr/>
        </p:nvSpPr>
        <p:spPr>
          <a:xfrm>
            <a:off x="2514600" y="1479550"/>
            <a:ext cx="6858000" cy="2209800"/>
          </a:xfrm>
          <a:prstGeom prst="cloudCallout">
            <a:avLst>
              <a:gd name="adj1" fmla="val 11774"/>
              <a:gd name="adj2" fmla="val 66587"/>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dirty="0" err="1">
                <a:solidFill>
                  <a:schemeClr val="tx1"/>
                </a:solidFill>
              </a:rPr>
              <a:t>Công</a:t>
            </a:r>
            <a:r>
              <a:rPr lang="en-US" sz="2400" dirty="0">
                <a:solidFill>
                  <a:schemeClr val="tx1"/>
                </a:solidFill>
              </a:rPr>
              <a:t> </a:t>
            </a:r>
            <a:r>
              <a:rPr lang="en-US" sz="2400" dirty="0" err="1">
                <a:solidFill>
                  <a:schemeClr val="tx1"/>
                </a:solidFill>
              </a:rPr>
              <a:t>nghệ</a:t>
            </a:r>
            <a:r>
              <a:rPr lang="en-US" sz="2400" dirty="0">
                <a:solidFill>
                  <a:schemeClr val="tx1"/>
                </a:solidFill>
              </a:rPr>
              <a:t> </a:t>
            </a:r>
            <a:r>
              <a:rPr lang="en-US" sz="2400" dirty="0" err="1">
                <a:solidFill>
                  <a:schemeClr val="tx1"/>
                </a:solidFill>
              </a:rPr>
              <a:t>thông</a:t>
            </a:r>
            <a:r>
              <a:rPr lang="en-US" sz="2400" dirty="0">
                <a:solidFill>
                  <a:schemeClr val="tx1"/>
                </a:solidFill>
              </a:rPr>
              <a:t> tin </a:t>
            </a:r>
            <a:r>
              <a:rPr lang="en-US" sz="2400" dirty="0" err="1">
                <a:solidFill>
                  <a:schemeClr val="tx1"/>
                </a:solidFill>
              </a:rPr>
              <a:t>có</a:t>
            </a:r>
            <a:r>
              <a:rPr lang="en-US" sz="2400" dirty="0">
                <a:solidFill>
                  <a:schemeClr val="tx1"/>
                </a:solidFill>
              </a:rPr>
              <a:t> </a:t>
            </a:r>
            <a:r>
              <a:rPr lang="en-US" sz="2400" dirty="0" err="1">
                <a:solidFill>
                  <a:schemeClr val="tx1"/>
                </a:solidFill>
              </a:rPr>
              <a:t>mang</a:t>
            </a:r>
            <a:r>
              <a:rPr lang="en-US" sz="2400" dirty="0">
                <a:solidFill>
                  <a:schemeClr val="tx1"/>
                </a:solidFill>
              </a:rPr>
              <a:t> </a:t>
            </a:r>
            <a:r>
              <a:rPr lang="en-US" sz="2400" dirty="0" err="1">
                <a:solidFill>
                  <a:schemeClr val="tx1"/>
                </a:solidFill>
              </a:rPr>
              <a:t>lại</a:t>
            </a:r>
            <a:r>
              <a:rPr lang="en-US" sz="2400" dirty="0">
                <a:solidFill>
                  <a:schemeClr val="tx1"/>
                </a:solidFill>
              </a:rPr>
              <a:t> </a:t>
            </a:r>
            <a:r>
              <a:rPr lang="en-US" sz="2400" dirty="0" err="1">
                <a:solidFill>
                  <a:schemeClr val="tx1"/>
                </a:solidFill>
              </a:rPr>
              <a:t>hiệu</a:t>
            </a:r>
            <a:r>
              <a:rPr lang="en-US" sz="2400" dirty="0">
                <a:solidFill>
                  <a:schemeClr val="tx1"/>
                </a:solidFill>
              </a:rPr>
              <a:t> </a:t>
            </a:r>
            <a:r>
              <a:rPr lang="en-US" sz="2400" dirty="0" err="1">
                <a:solidFill>
                  <a:schemeClr val="tx1"/>
                </a:solidFill>
              </a:rPr>
              <a:t>quả</a:t>
            </a:r>
            <a:r>
              <a:rPr lang="en-US" sz="2400" dirty="0">
                <a:solidFill>
                  <a:schemeClr val="tx1"/>
                </a:solidFill>
              </a:rPr>
              <a:t> </a:t>
            </a:r>
            <a:r>
              <a:rPr lang="en-US" sz="2400" dirty="0" err="1">
                <a:solidFill>
                  <a:schemeClr val="tx1"/>
                </a:solidFill>
              </a:rPr>
              <a:t>cao</a:t>
            </a:r>
            <a:r>
              <a:rPr lang="en-US" sz="2400" dirty="0">
                <a:solidFill>
                  <a:schemeClr val="tx1"/>
                </a:solidFill>
              </a:rPr>
              <a:t> </a:t>
            </a:r>
            <a:r>
              <a:rPr lang="en-US" sz="2400" dirty="0" err="1">
                <a:solidFill>
                  <a:schemeClr val="tx1"/>
                </a:solidFill>
              </a:rPr>
              <a:t>nếu</a:t>
            </a:r>
            <a:r>
              <a:rPr lang="en-US" sz="2400" dirty="0">
                <a:solidFill>
                  <a:schemeClr val="tx1"/>
                </a:solidFill>
              </a:rPr>
              <a:t> </a:t>
            </a:r>
            <a:r>
              <a:rPr lang="en-US" sz="2400" dirty="0" err="1">
                <a:solidFill>
                  <a:schemeClr val="tx1"/>
                </a:solidFill>
              </a:rPr>
              <a:t>chúng</a:t>
            </a:r>
            <a:r>
              <a:rPr lang="en-US" sz="2400" dirty="0">
                <a:solidFill>
                  <a:schemeClr val="tx1"/>
                </a:solidFill>
              </a:rPr>
              <a:t> ta </a:t>
            </a:r>
            <a:r>
              <a:rPr lang="en-US" sz="2400" dirty="0" err="1">
                <a:solidFill>
                  <a:schemeClr val="tx1"/>
                </a:solidFill>
              </a:rPr>
              <a:t>không</a:t>
            </a:r>
            <a:r>
              <a:rPr lang="en-US" sz="2400" dirty="0">
                <a:solidFill>
                  <a:schemeClr val="tx1"/>
                </a:solidFill>
              </a:rPr>
              <a:t> </a:t>
            </a:r>
            <a:r>
              <a:rPr lang="en-US" sz="2400" dirty="0" err="1">
                <a:solidFill>
                  <a:schemeClr val="tx1"/>
                </a:solidFill>
              </a:rPr>
              <a:t>khai</a:t>
            </a:r>
            <a:r>
              <a:rPr lang="en-US" sz="2400" dirty="0">
                <a:solidFill>
                  <a:schemeClr val="tx1"/>
                </a:solidFill>
              </a:rPr>
              <a:t> </a:t>
            </a:r>
            <a:r>
              <a:rPr lang="en-US" sz="2400" dirty="0" err="1">
                <a:solidFill>
                  <a:schemeClr val="tx1"/>
                </a:solidFill>
              </a:rPr>
              <a:t>thác</a:t>
            </a:r>
            <a:r>
              <a:rPr lang="en-US" sz="2400" dirty="0">
                <a:solidFill>
                  <a:schemeClr val="tx1"/>
                </a:solidFill>
              </a:rPr>
              <a:t> </a:t>
            </a:r>
            <a:r>
              <a:rPr lang="en-US" sz="2400" dirty="0" err="1">
                <a:solidFill>
                  <a:schemeClr val="tx1"/>
                </a:solidFill>
              </a:rPr>
              <a:t>ph</a:t>
            </a:r>
            <a:r>
              <a:rPr lang="vi-VN" sz="2400" dirty="0">
                <a:solidFill>
                  <a:schemeClr val="tx1"/>
                </a:solidFill>
              </a:rPr>
              <a:t>ư</a:t>
            </a:r>
            <a:r>
              <a:rPr lang="en-US" sz="2400" dirty="0" err="1">
                <a:solidFill>
                  <a:schemeClr val="tx1"/>
                </a:solidFill>
              </a:rPr>
              <a:t>ơng</a:t>
            </a:r>
            <a:r>
              <a:rPr lang="en-US" sz="2400" dirty="0">
                <a:solidFill>
                  <a:schemeClr val="tx1"/>
                </a:solidFill>
              </a:rPr>
              <a:t> </a:t>
            </a:r>
            <a:r>
              <a:rPr lang="en-US" sz="2400" dirty="0" err="1">
                <a:solidFill>
                  <a:schemeClr val="tx1"/>
                </a:solidFill>
              </a:rPr>
              <a:t>pháp</a:t>
            </a:r>
            <a:r>
              <a:rPr lang="en-US" sz="2400" dirty="0">
                <a:solidFill>
                  <a:schemeClr val="tx1"/>
                </a:solidFill>
              </a:rPr>
              <a:t> </a:t>
            </a:r>
            <a:r>
              <a:rPr lang="en-US" sz="2400" dirty="0" err="1">
                <a:solidFill>
                  <a:schemeClr val="tx1"/>
                </a:solidFill>
              </a:rPr>
              <a:t>dạy</a:t>
            </a:r>
            <a:r>
              <a:rPr lang="en-US" sz="2400" dirty="0">
                <a:solidFill>
                  <a:schemeClr val="tx1"/>
                </a:solidFill>
              </a:rPr>
              <a:t> </a:t>
            </a:r>
            <a:r>
              <a:rPr lang="en-US" sz="2400" dirty="0" err="1">
                <a:solidFill>
                  <a:schemeClr val="tx1"/>
                </a:solidFill>
              </a:rPr>
              <a:t>học</a:t>
            </a:r>
            <a:r>
              <a:rPr lang="en-US" sz="2400" dirty="0">
                <a:solidFill>
                  <a:schemeClr val="tx1"/>
                </a:solidFill>
              </a:rPr>
              <a:t> </a:t>
            </a:r>
            <a:r>
              <a:rPr lang="en-US" sz="2400" dirty="0" err="1">
                <a:solidFill>
                  <a:schemeClr val="tx1"/>
                </a:solidFill>
              </a:rPr>
              <a:t>tích</a:t>
            </a:r>
            <a:r>
              <a:rPr lang="en-US" sz="2400" dirty="0">
                <a:solidFill>
                  <a:schemeClr val="tx1"/>
                </a:solidFill>
              </a:rPr>
              <a:t> </a:t>
            </a:r>
            <a:r>
              <a:rPr lang="en-US" sz="2400" dirty="0" err="1">
                <a:solidFill>
                  <a:schemeClr val="tx1"/>
                </a:solidFill>
              </a:rPr>
              <a:t>cực</a:t>
            </a:r>
            <a:r>
              <a:rPr lang="en-US" sz="2400" dirty="0">
                <a:solidFill>
                  <a:schemeClr val="tx1"/>
                </a:solidFill>
              </a:rPr>
              <a:t>? </a:t>
            </a:r>
          </a:p>
        </p:txBody>
      </p:sp>
    </p:spTree>
    <p:extLst>
      <p:ext uri="{BB962C8B-B14F-4D97-AF65-F5344CB8AC3E}">
        <p14:creationId xmlns:p14="http://schemas.microsoft.com/office/powerpoint/2010/main" val="1068586106"/>
      </p:ext>
    </p:extLst>
  </p:cSld>
  <p:clrMapOvr>
    <a:masterClrMapping/>
  </p:clrMapOvr>
  <p:transition spd="slow" advClick="0" advTm="1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1" y="1301750"/>
            <a:ext cx="4875213"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215" b="1" dirty="0" err="1">
                <a:solidFill>
                  <a:schemeClr val="tx1"/>
                </a:solidFill>
                <a:latin typeface="Times New Roman" panose="02020603050405020304" pitchFamily="18" charset="0"/>
                <a:cs typeface="Times New Roman" panose="02020603050405020304" pitchFamily="18" charset="0"/>
              </a:rPr>
              <a:t>Trong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đó</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tiện</a:t>
            </a:r>
            <a:r>
              <a:rPr lang="en-US" sz="2215" b="1" dirty="0">
                <a:solidFill>
                  <a:schemeClr val="tx1"/>
                </a:solidFill>
                <a:latin typeface="Times New Roman" panose="02020603050405020304" pitchFamily="18" charset="0"/>
                <a:cs typeface="Times New Roman" panose="02020603050405020304" pitchFamily="18" charset="0"/>
              </a:rPr>
              <a:t> DH </a:t>
            </a:r>
            <a:r>
              <a:rPr lang="en-US" sz="2215" b="1" dirty="0" err="1">
                <a:solidFill>
                  <a:schemeClr val="tx1"/>
                </a:solidFill>
                <a:latin typeface="Times New Roman" panose="02020603050405020304" pitchFamily="18" charset="0"/>
                <a:cs typeface="Times New Roman" panose="02020603050405020304" pitchFamily="18" charset="0"/>
              </a:rPr>
              <a:t>là</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cánh</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tay</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đắc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lực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để</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giúp</a:t>
            </a:r>
            <a:r>
              <a:rPr lang="en-US" sz="2215" b="1" dirty="0">
                <a:solidFill>
                  <a:schemeClr val="tx1"/>
                </a:solidFill>
                <a:latin typeface="Times New Roman" panose="02020603050405020304" pitchFamily="18" charset="0"/>
                <a:cs typeface="Times New Roman" panose="02020603050405020304" pitchFamily="18" charset="0"/>
              </a:rPr>
              <a:t> GV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thực</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hiện</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nội</a:t>
            </a:r>
            <a:r>
              <a:rPr lang="en-US" sz="2215" b="1" dirty="0">
                <a:solidFill>
                  <a:schemeClr val="tx1"/>
                </a:solidFill>
                <a:latin typeface="Times New Roman" panose="02020603050405020304" pitchFamily="18" charset="0"/>
                <a:cs typeface="Times New Roman" panose="02020603050405020304" pitchFamily="18" charset="0"/>
              </a:rPr>
              <a:t> dung, </a:t>
            </a:r>
            <a:r>
              <a:rPr lang="en-US" sz="2215" b="1" dirty="0" err="1">
                <a:solidFill>
                  <a:schemeClr val="tx1"/>
                </a:solidFill>
                <a:latin typeface="Times New Roman" panose="02020603050405020304" pitchFamily="18" charset="0"/>
                <a:cs typeface="Times New Roman" panose="02020603050405020304" pitchFamily="18" charset="0"/>
              </a:rPr>
              <a:t>hỗ</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trợ</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a:t>
            </a:r>
            <a:r>
              <a:rPr lang="vi-VN" sz="2215" b="1" dirty="0">
                <a:solidFill>
                  <a:schemeClr val="tx1"/>
                </a:solidFill>
                <a:latin typeface="Times New Roman" panose="02020603050405020304" pitchFamily="18" charset="0"/>
                <a:cs typeface="Times New Roman" panose="02020603050405020304" pitchFamily="18" charset="0"/>
              </a:rPr>
              <a:t>ư</a:t>
            </a:r>
            <a:r>
              <a:rPr lang="en-US" sz="2215" b="1" dirty="0" err="1">
                <a:solidFill>
                  <a:schemeClr val="tx1"/>
                </a:solidFill>
                <a:latin typeface="Times New Roman" panose="02020603050405020304" pitchFamily="18" charset="0"/>
                <a:cs typeface="Times New Roman" panose="02020603050405020304" pitchFamily="18" charset="0"/>
              </a:rPr>
              <a:t>ơng</a:t>
            </a:r>
            <a:r>
              <a:rPr lang="en-US" sz="2215" b="1" dirty="0">
                <a:solidFill>
                  <a:schemeClr val="tx1"/>
                </a:solidFill>
                <a:latin typeface="Times New Roman" panose="02020603050405020304" pitchFamily="18" charset="0"/>
                <a:cs typeface="Times New Roman" panose="02020603050405020304" pitchFamily="18" charset="0"/>
              </a:rPr>
              <a:t> </a:t>
            </a:r>
            <a:r>
              <a:rPr lang="en-US" sz="2215" b="1" dirty="0" err="1">
                <a:solidFill>
                  <a:schemeClr val="tx1"/>
                </a:solidFill>
                <a:latin typeface="Times New Roman" panose="02020603050405020304" pitchFamily="18" charset="0"/>
                <a:cs typeface="Times New Roman" panose="02020603050405020304" pitchFamily="18" charset="0"/>
              </a:rPr>
              <a:t>pháp</a:t>
            </a:r>
            <a:r>
              <a:rPr lang="en-US" sz="2215" b="1" dirty="0">
                <a:solidFill>
                  <a:schemeClr val="tx1"/>
                </a:solidFill>
                <a:latin typeface="Times New Roman" panose="02020603050405020304" pitchFamily="18" charset="0"/>
                <a:cs typeface="Times New Roman" panose="02020603050405020304" pitchFamily="18" charset="0"/>
              </a:rPr>
              <a:t>.</a:t>
            </a:r>
          </a:p>
        </p:txBody>
      </p:sp>
      <p:sp>
        <p:nvSpPr>
          <p:cNvPr id="30724" name="TextBox 1"/>
          <p:cNvSpPr txBox="1">
            <a:spLocks noChangeArrowheads="1"/>
          </p:cNvSpPr>
          <p:nvPr/>
        </p:nvSpPr>
        <p:spPr bwMode="auto">
          <a:xfrm>
            <a:off x="1766888" y="3403601"/>
            <a:ext cx="57912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chia sẻ và kết nối</a:t>
            </a:r>
          </a:p>
        </p:txBody>
      </p:sp>
      <p:sp>
        <p:nvSpPr>
          <p:cNvPr id="30725" name="TextBox 7"/>
          <p:cNvSpPr txBox="1">
            <a:spLocks noChangeArrowheads="1"/>
          </p:cNvSpPr>
          <p:nvPr/>
        </p:nvSpPr>
        <p:spPr bwMode="auto">
          <a:xfrm>
            <a:off x="1752600" y="41862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Thời đại bảng trắng</a:t>
            </a:r>
          </a:p>
        </p:txBody>
      </p:sp>
      <p:sp>
        <p:nvSpPr>
          <p:cNvPr id="30726" name="TextBox 8"/>
          <p:cNvSpPr txBox="1">
            <a:spLocks noChangeArrowheads="1"/>
          </p:cNvSpPr>
          <p:nvPr/>
        </p:nvSpPr>
        <p:spPr bwMode="auto">
          <a:xfrm>
            <a:off x="1752600" y="5024438"/>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t>Thầy Google</a:t>
            </a:r>
          </a:p>
        </p:txBody>
      </p:sp>
      <p:sp>
        <p:nvSpPr>
          <p:cNvPr id="7" name="TextBox 8"/>
          <p:cNvSpPr txBox="1">
            <a:spLocks noChangeArrowheads="1"/>
          </p:cNvSpPr>
          <p:nvPr/>
        </p:nvSpPr>
        <p:spPr bwMode="auto">
          <a:xfrm>
            <a:off x="1766888" y="5578475"/>
            <a:ext cx="579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vi-VN" altLang="en-US" sz="2400" b="1" smtClean="0"/>
              <a:t>Chat GPT</a:t>
            </a:r>
            <a:endParaRPr lang="en-US" altLang="en-US" sz="2400" b="1"/>
          </a:p>
        </p:txBody>
      </p:sp>
    </p:spTree>
    <p:extLst>
      <p:ext uri="{BB962C8B-B14F-4D97-AF65-F5344CB8AC3E}">
        <p14:creationId xmlns:p14="http://schemas.microsoft.com/office/powerpoint/2010/main" val="2463342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63525"/>
            <a:ext cx="9144000" cy="633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752600" y="1301750"/>
            <a:ext cx="5105400" cy="1263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eaLnBrk="1" hangingPunct="1">
              <a:lnSpc>
                <a:spcPct val="130000"/>
              </a:lnSpc>
              <a:defRPr/>
            </a:pPr>
            <a:r>
              <a:rPr lang="en-US" sz="2800" b="1" dirty="0" err="1">
                <a:solidFill>
                  <a:schemeClr val="tx1"/>
                </a:solidFill>
                <a:latin typeface="Times New Roman" panose="02020603050405020304" pitchFamily="18" charset="0"/>
                <a:cs typeface="Times New Roman" panose="02020603050405020304" pitchFamily="18" charset="0"/>
              </a:rPr>
              <a:t>Tại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sao</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phải</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Ứng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dụng</a:t>
            </a:r>
            <a:r>
              <a:rPr lang="en-US" sz="2800" b="1" dirty="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số</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smtClean="0">
                <a:solidFill>
                  <a:schemeClr val="tx1"/>
                </a:solidFill>
                <a:latin typeface="Times New Roman" panose="02020603050405020304" pitchFamily="18" charset="0"/>
                <a:cs typeface="Times New Roman" panose="02020603050405020304" pitchFamily="18" charset="0"/>
              </a:rPr>
              <a:t>hóa</a:t>
            </a:r>
            <a:r>
              <a:rPr lang="en-US" sz="2800" b="1" dirty="0" smtClean="0">
                <a:solidFill>
                  <a:schemeClr val="tx1"/>
                </a:solidFill>
                <a:latin typeface="Times New Roman" panose="02020603050405020304" pitchFamily="18" charset="0"/>
                <a:cs typeface="Times New Roman" panose="02020603050405020304" pitchFamily="18" charset="0"/>
              </a:rPr>
              <a:t> </a:t>
            </a:r>
            <a:r>
              <a:rPr lang="en-US" sz="2800" b="1" dirty="0" err="1">
                <a:solidFill>
                  <a:schemeClr val="tx1"/>
                </a:solidFill>
                <a:latin typeface="Times New Roman" panose="02020603050405020304" pitchFamily="18" charset="0"/>
                <a:cs typeface="Times New Roman" panose="02020603050405020304" pitchFamily="18" charset="0"/>
              </a:rPr>
              <a:t>trong</a:t>
            </a:r>
            <a:r>
              <a:rPr lang="en-US" sz="2800" b="1" dirty="0">
                <a:solidFill>
                  <a:schemeClr val="tx1"/>
                </a:solidFill>
                <a:latin typeface="Times New Roman" panose="02020603050405020304" pitchFamily="18" charset="0"/>
                <a:cs typeface="Times New Roman" panose="02020603050405020304" pitchFamily="18" charset="0"/>
              </a:rPr>
              <a:t> DH?</a:t>
            </a:r>
          </a:p>
        </p:txBody>
      </p:sp>
      <p:sp>
        <p:nvSpPr>
          <p:cNvPr id="13316" name="TextBox 1"/>
          <p:cNvSpPr txBox="1">
            <a:spLocks noChangeArrowheads="1"/>
          </p:cNvSpPr>
          <p:nvPr/>
        </p:nvSpPr>
        <p:spPr bwMode="auto">
          <a:xfrm>
            <a:off x="1676400" y="2914650"/>
            <a:ext cx="5791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Cá thể hóa hoạt động DH</a:t>
            </a:r>
          </a:p>
        </p:txBody>
      </p:sp>
      <p:sp>
        <p:nvSpPr>
          <p:cNvPr id="13317" name="TextBox 6"/>
          <p:cNvSpPr txBox="1">
            <a:spLocks noChangeArrowheads="1"/>
          </p:cNvSpPr>
          <p:nvPr/>
        </p:nvSpPr>
        <p:spPr bwMode="auto">
          <a:xfrm>
            <a:off x="1676400" y="35766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Truy cập tới các nguồn tri thức nhanh chóng</a:t>
            </a:r>
          </a:p>
        </p:txBody>
      </p:sp>
      <p:sp>
        <p:nvSpPr>
          <p:cNvPr id="13318" name="TextBox 9"/>
          <p:cNvSpPr txBox="1">
            <a:spLocks noChangeArrowheads="1"/>
          </p:cNvSpPr>
          <p:nvPr/>
        </p:nvSpPr>
        <p:spPr bwMode="auto">
          <a:xfrm>
            <a:off x="1676400" y="4186238"/>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Tăng tính t</a:t>
            </a:r>
            <a:r>
              <a:rPr lang="vi-VN" altLang="en-US" sz="2000"/>
              <a:t>ư</a:t>
            </a:r>
            <a:r>
              <a:rPr lang="en-US" altLang="en-US" sz="2000"/>
              <a:t>ơng tác, gắn kết với người học</a:t>
            </a:r>
          </a:p>
        </p:txBody>
      </p:sp>
      <p:sp>
        <p:nvSpPr>
          <p:cNvPr id="13319" name="TextBox 10"/>
          <p:cNvSpPr txBox="1">
            <a:spLocks noChangeArrowheads="1"/>
          </p:cNvSpPr>
          <p:nvPr/>
        </p:nvSpPr>
        <p:spPr bwMode="auto">
          <a:xfrm>
            <a:off x="1676400" y="4795839"/>
            <a:ext cx="6781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 điều kiện để người học thích ứng nhanh với công nghệ trong tương lai</a:t>
            </a:r>
            <a:endParaRPr lang="en-US" altLang="en-US" sz="2000"/>
          </a:p>
        </p:txBody>
      </p:sp>
      <p:sp>
        <p:nvSpPr>
          <p:cNvPr id="13320" name="TextBox 11"/>
          <p:cNvSpPr txBox="1">
            <a:spLocks noChangeArrowheads="1"/>
          </p:cNvSpPr>
          <p:nvPr/>
        </p:nvSpPr>
        <p:spPr bwMode="auto">
          <a:xfrm>
            <a:off x="1676400" y="5616575"/>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a:t>
            </a:r>
            <a:r>
              <a:rPr lang="vi-VN" altLang="en-US" sz="2000"/>
              <a:t>ạo</a:t>
            </a:r>
            <a:r>
              <a:rPr lang="en-US" altLang="en-US" sz="2000"/>
              <a:t> lập môi tr</a:t>
            </a:r>
            <a:r>
              <a:rPr lang="vi-VN" altLang="en-US" sz="2000"/>
              <a:t>ư</a:t>
            </a:r>
            <a:r>
              <a:rPr lang="en-US" altLang="en-US" sz="2000"/>
              <a:t>ờng giữa On line và Off line</a:t>
            </a:r>
          </a:p>
        </p:txBody>
      </p:sp>
      <p:sp>
        <p:nvSpPr>
          <p:cNvPr id="13321" name="TextBox 12"/>
          <p:cNvSpPr txBox="1">
            <a:spLocks noChangeArrowheads="1"/>
          </p:cNvSpPr>
          <p:nvPr/>
        </p:nvSpPr>
        <p:spPr bwMode="auto">
          <a:xfrm>
            <a:off x="1676400" y="6153150"/>
            <a:ext cx="6781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Hỗ trợ giảng viên nâng cao chất l</a:t>
            </a:r>
            <a:r>
              <a:rPr lang="vi-VN" altLang="en-US" sz="2000"/>
              <a:t>ư</a:t>
            </a:r>
            <a:r>
              <a:rPr lang="en-US" altLang="en-US" sz="2000"/>
              <a:t>ợng bài giảng</a:t>
            </a:r>
          </a:p>
        </p:txBody>
      </p:sp>
    </p:spTree>
    <p:extLst>
      <p:ext uri="{BB962C8B-B14F-4D97-AF65-F5344CB8AC3E}">
        <p14:creationId xmlns:p14="http://schemas.microsoft.com/office/powerpoint/2010/main" val="27791072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ox(in)">
                                      <p:cBhvr>
                                        <p:cTn id="7" dur="25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box(in)">
                                      <p:cBhvr>
                                        <p:cTn id="12" dur="250"/>
                                        <p:tgtEl>
                                          <p:spTgt spid="133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318"/>
                                        </p:tgtEl>
                                        <p:attrNameLst>
                                          <p:attrName>style.visibility</p:attrName>
                                        </p:attrNameLst>
                                      </p:cBhvr>
                                      <p:to>
                                        <p:strVal val="visible"/>
                                      </p:to>
                                    </p:set>
                                    <p:animEffect transition="in" filter="box(in)">
                                      <p:cBhvr>
                                        <p:cTn id="17" dur="250"/>
                                        <p:tgtEl>
                                          <p:spTgt spid="133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3319"/>
                                        </p:tgtEl>
                                        <p:attrNameLst>
                                          <p:attrName>style.visibility</p:attrName>
                                        </p:attrNameLst>
                                      </p:cBhvr>
                                      <p:to>
                                        <p:strVal val="visible"/>
                                      </p:to>
                                    </p:set>
                                    <p:animEffect transition="in" filter="box(in)">
                                      <p:cBhvr>
                                        <p:cTn id="22" dur="250"/>
                                        <p:tgtEl>
                                          <p:spTgt spid="133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3320"/>
                                        </p:tgtEl>
                                        <p:attrNameLst>
                                          <p:attrName>style.visibility</p:attrName>
                                        </p:attrNameLst>
                                      </p:cBhvr>
                                      <p:to>
                                        <p:strVal val="visible"/>
                                      </p:to>
                                    </p:set>
                                    <p:animEffect transition="in" filter="box(in)">
                                      <p:cBhvr>
                                        <p:cTn id="27" dur="250"/>
                                        <p:tgtEl>
                                          <p:spTgt spid="1332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3321"/>
                                        </p:tgtEl>
                                        <p:attrNameLst>
                                          <p:attrName>style.visibility</p:attrName>
                                        </p:attrNameLst>
                                      </p:cBhvr>
                                      <p:to>
                                        <p:strVal val="visible"/>
                                      </p:to>
                                    </p:set>
                                    <p:animEffect transition="in" filter="box(in)">
                                      <p:cBhvr>
                                        <p:cTn id="32" dur="25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P spid="13317" grpId="0"/>
      <p:bldP spid="13318" grpId="0"/>
      <p:bldP spid="13319" grpId="0"/>
      <p:bldP spid="13320" grpId="0"/>
      <p:bldP spid="133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3429000" y="381001"/>
            <a:ext cx="4724400" cy="83502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4000" b="1" dirty="0">
                <a:solidFill>
                  <a:srgbClr val="00B050"/>
                </a:solidFill>
              </a:rPr>
              <a:t>GIÁO DỤC 4.0: </a:t>
            </a:r>
            <a:r>
              <a:rPr lang="en-US" sz="1200" b="1" dirty="0">
                <a:solidFill>
                  <a:srgbClr val="00B050"/>
                </a:solidFill>
              </a:rPr>
              <a:t> </a:t>
            </a:r>
          </a:p>
        </p:txBody>
      </p:sp>
      <p:sp>
        <p:nvSpPr>
          <p:cNvPr id="33795" name="TextBox 4"/>
          <p:cNvSpPr txBox="1">
            <a:spLocks noChangeArrowheads="1"/>
          </p:cNvSpPr>
          <p:nvPr/>
        </p:nvSpPr>
        <p:spPr bwMode="auto">
          <a:xfrm>
            <a:off x="1828800" y="1524001"/>
            <a:ext cx="8839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0"/>
              </a:spcBef>
              <a:buFontTx/>
              <a:buNone/>
            </a:pPr>
            <a:r>
              <a:rPr lang="en-US" altLang="en-US" sz="2800"/>
              <a:t> </a:t>
            </a:r>
          </a:p>
        </p:txBody>
      </p:sp>
      <p:sp>
        <p:nvSpPr>
          <p:cNvPr id="14340" name="TextBox 3"/>
          <p:cNvSpPr txBox="1">
            <a:spLocks noChangeArrowheads="1"/>
          </p:cNvSpPr>
          <p:nvPr/>
        </p:nvSpPr>
        <p:spPr bwMode="auto">
          <a:xfrm>
            <a:off x="2286000" y="2365376"/>
            <a:ext cx="8382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Mục tiêu học tập mở rộng: để khai phá khả năng tiềm ẩn bên trong con ng</a:t>
            </a:r>
            <a:r>
              <a:rPr lang="vi-VN" altLang="en-US" sz="2000"/>
              <a:t>ư</a:t>
            </a:r>
            <a:r>
              <a:rPr lang="en-US" altLang="en-US" sz="2000"/>
              <a:t>ời</a:t>
            </a:r>
          </a:p>
        </p:txBody>
      </p:sp>
      <p:sp>
        <p:nvSpPr>
          <p:cNvPr id="33797" name="TextBox 3"/>
          <p:cNvSpPr txBox="1">
            <a:spLocks noChangeArrowheads="1"/>
          </p:cNvSpPr>
          <p:nvPr/>
        </p:nvSpPr>
        <p:spPr bwMode="auto">
          <a:xfrm>
            <a:off x="1752600" y="1403351"/>
            <a:ext cx="8458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2800">
                <a:solidFill>
                  <a:srgbClr val="00B050"/>
                </a:solidFill>
              </a:rPr>
              <a:t>Mô hình GD thông minh có những thay đổi gì?</a:t>
            </a:r>
          </a:p>
        </p:txBody>
      </p:sp>
      <p:sp>
        <p:nvSpPr>
          <p:cNvPr id="14342" name="TextBox 3"/>
          <p:cNvSpPr txBox="1">
            <a:spLocks noChangeArrowheads="1"/>
          </p:cNvSpPr>
          <p:nvPr/>
        </p:nvSpPr>
        <p:spPr bwMode="auto">
          <a:xfrm>
            <a:off x="2286000" y="32004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GV là ng</a:t>
            </a:r>
            <a:r>
              <a:rPr lang="vi-VN" altLang="en-US" sz="2000"/>
              <a:t>ư</a:t>
            </a:r>
            <a:r>
              <a:rPr lang="en-US" altLang="en-US" sz="2000"/>
              <a:t>ời kết nối</a:t>
            </a:r>
          </a:p>
        </p:txBody>
      </p:sp>
      <p:sp>
        <p:nvSpPr>
          <p:cNvPr id="14343" name="TextBox 3"/>
          <p:cNvSpPr txBox="1">
            <a:spLocks noChangeArrowheads="1"/>
          </p:cNvSpPr>
          <p:nvPr/>
        </p:nvSpPr>
        <p:spPr bwMode="auto">
          <a:xfrm>
            <a:off x="2286000" y="3836988"/>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Tự học là yêu cầu bắt buộc</a:t>
            </a:r>
          </a:p>
        </p:txBody>
      </p:sp>
      <p:sp>
        <p:nvSpPr>
          <p:cNvPr id="14344" name="TextBox 3"/>
          <p:cNvSpPr txBox="1">
            <a:spLocks noChangeArrowheads="1"/>
          </p:cNvSpPr>
          <p:nvPr/>
        </p:nvSpPr>
        <p:spPr bwMode="auto">
          <a:xfrm>
            <a:off x="2286000" y="441960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Ai cũng có thể trở thành “ng</a:t>
            </a:r>
            <a:r>
              <a:rPr lang="vi-VN" altLang="en-US" sz="2000"/>
              <a:t>ư</a:t>
            </a:r>
            <a:r>
              <a:rPr lang="en-US" altLang="en-US" sz="2000"/>
              <a:t>ời thầy”</a:t>
            </a:r>
          </a:p>
        </p:txBody>
      </p:sp>
      <p:sp>
        <p:nvSpPr>
          <p:cNvPr id="14345" name="TextBox 3"/>
          <p:cNvSpPr txBox="1">
            <a:spLocks noChangeArrowheads="1"/>
          </p:cNvSpPr>
          <p:nvPr/>
        </p:nvSpPr>
        <p:spPr bwMode="auto">
          <a:xfrm>
            <a:off x="2286000" y="50863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Lớp học ở mọi lúc, mọi n</a:t>
            </a:r>
            <a:r>
              <a:rPr lang="vi-VN" altLang="en-US" sz="2000"/>
              <a:t>ơ</a:t>
            </a:r>
            <a:r>
              <a:rPr lang="en-US" altLang="en-US" sz="2000"/>
              <a:t>i</a:t>
            </a:r>
          </a:p>
        </p:txBody>
      </p:sp>
      <p:sp>
        <p:nvSpPr>
          <p:cNvPr id="14346" name="TextBox 3"/>
          <p:cNvSpPr txBox="1">
            <a:spLocks noChangeArrowheads="1"/>
          </p:cNvSpPr>
          <p:nvPr/>
        </p:nvSpPr>
        <p:spPr bwMode="auto">
          <a:xfrm>
            <a:off x="2286000" y="5772150"/>
            <a:ext cx="8382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t>+ Độ tuổi học tập suốt đời</a:t>
            </a:r>
          </a:p>
        </p:txBody>
      </p:sp>
    </p:spTree>
    <p:extLst>
      <p:ext uri="{BB962C8B-B14F-4D97-AF65-F5344CB8AC3E}">
        <p14:creationId xmlns:p14="http://schemas.microsoft.com/office/powerpoint/2010/main" val="26604721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Effect transition="in" filter="box(in)">
                                      <p:cBhvr>
                                        <p:cTn id="7" dur="250"/>
                                        <p:tgtEl>
                                          <p:spTgt spid="1434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342"/>
                                        </p:tgtEl>
                                        <p:attrNameLst>
                                          <p:attrName>style.visibility</p:attrName>
                                        </p:attrNameLst>
                                      </p:cBhvr>
                                      <p:to>
                                        <p:strVal val="visible"/>
                                      </p:to>
                                    </p:set>
                                    <p:animEffect transition="in" filter="box(in)">
                                      <p:cBhvr>
                                        <p:cTn id="12" dur="250"/>
                                        <p:tgtEl>
                                          <p:spTgt spid="1434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343"/>
                                        </p:tgtEl>
                                        <p:attrNameLst>
                                          <p:attrName>style.visibility</p:attrName>
                                        </p:attrNameLst>
                                      </p:cBhvr>
                                      <p:to>
                                        <p:strVal val="visible"/>
                                      </p:to>
                                    </p:set>
                                    <p:animEffect transition="in" filter="box(in)">
                                      <p:cBhvr>
                                        <p:cTn id="17" dur="250"/>
                                        <p:tgtEl>
                                          <p:spTgt spid="1434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344"/>
                                        </p:tgtEl>
                                        <p:attrNameLst>
                                          <p:attrName>style.visibility</p:attrName>
                                        </p:attrNameLst>
                                      </p:cBhvr>
                                      <p:to>
                                        <p:strVal val="visible"/>
                                      </p:to>
                                    </p:set>
                                    <p:animEffect transition="in" filter="box(in)">
                                      <p:cBhvr>
                                        <p:cTn id="22" dur="250"/>
                                        <p:tgtEl>
                                          <p:spTgt spid="1434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345"/>
                                        </p:tgtEl>
                                        <p:attrNameLst>
                                          <p:attrName>style.visibility</p:attrName>
                                        </p:attrNameLst>
                                      </p:cBhvr>
                                      <p:to>
                                        <p:strVal val="visible"/>
                                      </p:to>
                                    </p:set>
                                    <p:animEffect transition="in" filter="box(in)">
                                      <p:cBhvr>
                                        <p:cTn id="27" dur="250"/>
                                        <p:tgtEl>
                                          <p:spTgt spid="1434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346"/>
                                        </p:tgtEl>
                                        <p:attrNameLst>
                                          <p:attrName>style.visibility</p:attrName>
                                        </p:attrNameLst>
                                      </p:cBhvr>
                                      <p:to>
                                        <p:strVal val="visible"/>
                                      </p:to>
                                    </p:set>
                                    <p:animEffect transition="in" filter="box(in)">
                                      <p:cBhvr>
                                        <p:cTn id="32" dur="250"/>
                                        <p:tgtEl>
                                          <p:spTgt spid="14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p:bldP spid="14342" grpId="0"/>
      <p:bldP spid="14343" grpId="0"/>
      <p:bldP spid="14344" grpId="0"/>
      <p:bldP spid="14345" grpId="0"/>
      <p:bldP spid="143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15685"/>
            <a:ext cx="3853543" cy="6052458"/>
          </a:xfrm>
          <a:prstGeom prst="rect">
            <a:avLst/>
          </a:prstGeom>
        </p:spPr>
      </p:pic>
      <p:sp>
        <p:nvSpPr>
          <p:cNvPr id="5" name="TextBox 4"/>
          <p:cNvSpPr txBox="1"/>
          <p:nvPr/>
        </p:nvSpPr>
        <p:spPr>
          <a:xfrm>
            <a:off x="4096966" y="1013156"/>
            <a:ext cx="6359804"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Dùng AI để nhận diện giọng nói và ghi chép lại.</a:t>
            </a:r>
            <a:endParaRPr lang="en-US"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4038601" y="2076669"/>
            <a:ext cx="7935685"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Biến mọi bức ảnh trở thành bức tranh biết nói mà không cần phải quay video.</a:t>
            </a:r>
            <a:endParaRPr lang="en-US"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166978" y="3140182"/>
            <a:ext cx="5057293"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Dùng AI để biến chữ thành lời nói.</a:t>
            </a:r>
            <a:endParaRPr lang="en-US"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133628" y="4217405"/>
            <a:ext cx="5957796"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Chỉnh sửa ảnh bằng công nghệ AI siêu tốc.</a:t>
            </a:r>
            <a:endParaRPr lang="en-US" b="1" dirty="0">
              <a:latin typeface="Times New Roman" panose="02020603050405020304" pitchFamily="18" charset="0"/>
              <a:cs typeface="Times New Roman" panose="02020603050405020304" pitchFamily="18" charset="0"/>
            </a:endParaRPr>
          </a:p>
        </p:txBody>
      </p:sp>
      <p:sp>
        <p:nvSpPr>
          <p:cNvPr id="9" name="TextBox 8"/>
          <p:cNvSpPr txBox="1"/>
          <p:nvPr/>
        </p:nvSpPr>
        <p:spPr>
          <a:xfrm>
            <a:off x="4107557" y="5218428"/>
            <a:ext cx="6367847" cy="507831"/>
          </a:xfrm>
          <a:prstGeom prst="rect">
            <a:avLst/>
          </a:prstGeom>
          <a:solidFill>
            <a:schemeClr val="bg1"/>
          </a:solidFill>
          <a:ln>
            <a:solidFill>
              <a:srgbClr val="00B050"/>
            </a:solidFill>
          </a:ln>
        </p:spPr>
        <p:txBody>
          <a:bodyPr wrap="square" rtlCol="0">
            <a:spAutoFit/>
          </a:bodyPr>
          <a:lstStyle/>
          <a:p>
            <a:pPr>
              <a:lnSpc>
                <a:spcPct val="150000"/>
              </a:lnSpc>
            </a:pPr>
            <a:r>
              <a:rPr lang="en-US" b="1" smtClean="0">
                <a:latin typeface="Times New Roman" panose="02020603050405020304" pitchFamily="18" charset="0"/>
                <a:cs typeface="Times New Roman" panose="02020603050405020304" pitchFamily="18" charset="0"/>
              </a:rPr>
              <a:t>- Vẽ mọi thứ mà bạn tưởng tượng.</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754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125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125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125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3"/>
          <p:cNvGrpSpPr>
            <a:grpSpLocks/>
          </p:cNvGrpSpPr>
          <p:nvPr/>
        </p:nvGrpSpPr>
        <p:grpSpPr bwMode="auto">
          <a:xfrm>
            <a:off x="1503363" y="25400"/>
            <a:ext cx="3783013" cy="2998774"/>
            <a:chOff x="1349592" y="2564904"/>
            <a:chExt cx="4683528" cy="3696216"/>
          </a:xfrm>
        </p:grpSpPr>
        <p:pic>
          <p:nvPicPr>
            <p:cNvPr id="348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714736" y="2564904"/>
              <a:ext cx="2701283" cy="369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Rectangle 5"/>
            <p:cNvSpPr>
              <a:spLocks noChangeArrowheads="1"/>
            </p:cNvSpPr>
            <p:nvPr/>
          </p:nvSpPr>
          <p:spPr bwMode="auto">
            <a:xfrm>
              <a:off x="4376936" y="4656585"/>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3" name="Rectangle 6"/>
            <p:cNvSpPr>
              <a:spLocks noChangeArrowheads="1"/>
            </p:cNvSpPr>
            <p:nvPr/>
          </p:nvSpPr>
          <p:spPr bwMode="auto">
            <a:xfrm>
              <a:off x="4953000" y="4005064"/>
              <a:ext cx="1080120"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sp>
          <p:nvSpPr>
            <p:cNvPr id="34824" name="Rectangle 7"/>
            <p:cNvSpPr>
              <a:spLocks noChangeArrowheads="1"/>
            </p:cNvSpPr>
            <p:nvPr/>
          </p:nvSpPr>
          <p:spPr bwMode="auto">
            <a:xfrm>
              <a:off x="1349592" y="4671867"/>
              <a:ext cx="1656184" cy="455230"/>
            </a:xfrm>
            <a:prstGeom prst="rect">
              <a:avLst/>
            </a:prstGeom>
            <a:solidFill>
              <a:schemeClr val="bg1"/>
            </a:solidFill>
            <a:ln w="9525" algn="ctr">
              <a:solidFill>
                <a:schemeClr val="bg1"/>
              </a:solidFill>
              <a:round/>
              <a:headEnd/>
              <a:tailEnd/>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800"/>
            </a:p>
          </p:txBody>
        </p:sp>
      </p:grpSp>
      <p:sp>
        <p:nvSpPr>
          <p:cNvPr id="9" name="Thought Bubble: Cloud 8"/>
          <p:cNvSpPr>
            <a:spLocks noChangeArrowheads="1"/>
          </p:cNvSpPr>
          <p:nvPr/>
        </p:nvSpPr>
        <p:spPr bwMode="auto">
          <a:xfrm>
            <a:off x="5410200" y="268288"/>
            <a:ext cx="4768850" cy="2576810"/>
          </a:xfrm>
          <a:prstGeom prst="cloudCallout">
            <a:avLst>
              <a:gd name="adj1" fmla="val -54435"/>
              <a:gd name="adj2" fmla="val -16088"/>
            </a:avLst>
          </a:prstGeom>
          <a:solidFill>
            <a:schemeClr val="accent1"/>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30000"/>
              </a:lnSpc>
              <a:spcBef>
                <a:spcPct val="0"/>
              </a:spcBef>
              <a:buFontTx/>
              <a:buNone/>
            </a:pPr>
            <a:r>
              <a:rPr lang="en-US" altLang="en-US" sz="2000" b="1"/>
              <a:t>Các thầy, cô đang gặp những khó khăn gì khi Ứng dụng CNTT trong DH?</a:t>
            </a:r>
          </a:p>
        </p:txBody>
      </p:sp>
      <p:sp>
        <p:nvSpPr>
          <p:cNvPr id="10" name="TextBox 9"/>
          <p:cNvSpPr txBox="1"/>
          <p:nvPr/>
        </p:nvSpPr>
        <p:spPr>
          <a:xfrm>
            <a:off x="2606676" y="3733801"/>
            <a:ext cx="6994525" cy="2246313"/>
          </a:xfrm>
          <a:prstGeom prst="rect">
            <a:avLst/>
          </a:prstGeom>
          <a:noFill/>
        </p:spPr>
        <p:txBody>
          <a:bodyPr>
            <a:spAutoFit/>
          </a:bodyPr>
          <a:lstStyle/>
          <a:p>
            <a:pPr eaLnBrk="1" hangingPunct="1">
              <a:defRPr/>
            </a:pPr>
            <a:r>
              <a:rPr lang="en-US" sz="2000" dirty="0"/>
              <a:t>-   HỌC BẤT KÌ THỨ GÌ, BẤT KÌ AI, BẤT KÌ ĐÂU</a:t>
            </a:r>
          </a:p>
          <a:p>
            <a:pPr eaLnBrk="1" hangingPunct="1">
              <a:defRPr/>
            </a:pPr>
            <a:endParaRPr lang="en-US" sz="2000" dirty="0"/>
          </a:p>
          <a:p>
            <a:pPr marL="342900" indent="-342900">
              <a:buFontTx/>
              <a:buChar char="-"/>
              <a:defRPr/>
            </a:pPr>
            <a:r>
              <a:rPr lang="en-US" sz="2000" dirty="0"/>
              <a:t>HỌC TẬP SUỐT ĐỜI</a:t>
            </a:r>
          </a:p>
          <a:p>
            <a:pPr eaLnBrk="1" hangingPunct="1">
              <a:defRPr/>
            </a:pPr>
            <a:endParaRPr lang="en-US" sz="2000" dirty="0"/>
          </a:p>
          <a:p>
            <a:pPr marL="342900" indent="-342900">
              <a:buFontTx/>
              <a:buChar char="-"/>
              <a:defRPr/>
            </a:pPr>
            <a:r>
              <a:rPr lang="en-US" sz="2000" dirty="0"/>
              <a:t>KHÔNG NGỪNG ĐỔI MỚI, CHIA SẺ, HỌC TẬP</a:t>
            </a:r>
          </a:p>
          <a:p>
            <a:pPr marL="342900" indent="-342900">
              <a:buFontTx/>
              <a:buChar char="-"/>
              <a:defRPr/>
            </a:pPr>
            <a:endParaRPr lang="en-US" sz="2000" dirty="0"/>
          </a:p>
          <a:p>
            <a:pPr marL="342900" indent="-342900">
              <a:buFontTx/>
              <a:buChar char="-"/>
              <a:defRPr/>
            </a:pPr>
            <a:r>
              <a:rPr lang="en-US" sz="2000" dirty="0"/>
              <a:t>ỨNG BIẾN TRONG MÔI TR</a:t>
            </a:r>
            <a:r>
              <a:rPr lang="vi-VN" sz="2000" dirty="0"/>
              <a:t>Ư</a:t>
            </a:r>
            <a:r>
              <a:rPr lang="en-US" sz="2000" dirty="0"/>
              <a:t>ỜNG LÀM VIỆC </a:t>
            </a:r>
          </a:p>
        </p:txBody>
      </p:sp>
    </p:spTree>
    <p:extLst>
      <p:ext uri="{BB962C8B-B14F-4D97-AF65-F5344CB8AC3E}">
        <p14:creationId xmlns:p14="http://schemas.microsoft.com/office/powerpoint/2010/main" val="738557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2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3"/>
          <p:cNvSpPr txBox="1">
            <a:spLocks noChangeArrowheads="1"/>
          </p:cNvSpPr>
          <p:nvPr/>
        </p:nvSpPr>
        <p:spPr bwMode="auto">
          <a:xfrm>
            <a:off x="2819400" y="457201"/>
            <a:ext cx="640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Startup education</a:t>
            </a:r>
          </a:p>
        </p:txBody>
      </p:sp>
      <p:sp>
        <p:nvSpPr>
          <p:cNvPr id="35843" name="TextBox 4"/>
          <p:cNvSpPr txBox="1">
            <a:spLocks noChangeArrowheads="1"/>
          </p:cNvSpPr>
          <p:nvPr/>
        </p:nvSpPr>
        <p:spPr bwMode="auto">
          <a:xfrm>
            <a:off x="3048000" y="4462464"/>
            <a:ext cx="64008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a:t>ID Zoom: 86129405244</a:t>
            </a:r>
          </a:p>
          <a:p>
            <a:pPr algn="ctr" eaLnBrk="1" hangingPunct="1">
              <a:spcBef>
                <a:spcPct val="0"/>
              </a:spcBef>
              <a:buFontTx/>
              <a:buNone/>
            </a:pPr>
            <a:endParaRPr lang="en-US" altLang="en-US" sz="4000" b="1"/>
          </a:p>
          <a:p>
            <a:pPr algn="ctr" eaLnBrk="1" hangingPunct="1">
              <a:spcBef>
                <a:spcPct val="0"/>
              </a:spcBef>
              <a:buFontTx/>
              <a:buNone/>
            </a:pPr>
            <a:r>
              <a:rPr lang="en-US" altLang="en-US" sz="4000"/>
              <a:t>(không có Pass)</a:t>
            </a:r>
            <a:endParaRPr lang="en-US" altLang="en-US" sz="3600"/>
          </a:p>
        </p:txBody>
      </p:sp>
      <p:sp>
        <p:nvSpPr>
          <p:cNvPr id="35844" name="TextBox 3"/>
          <p:cNvSpPr txBox="1">
            <a:spLocks noChangeArrowheads="1"/>
          </p:cNvSpPr>
          <p:nvPr/>
        </p:nvSpPr>
        <p:spPr bwMode="auto">
          <a:xfrm>
            <a:off x="2057400" y="1600200"/>
            <a:ext cx="7924800"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30000"/>
              </a:lnSpc>
              <a:spcBef>
                <a:spcPct val="0"/>
              </a:spcBef>
              <a:buFontTx/>
              <a:buNone/>
            </a:pPr>
            <a:r>
              <a:rPr lang="en-US" altLang="en-US" sz="2400">
                <a:solidFill>
                  <a:srgbClr val="008E40"/>
                </a:solidFill>
              </a:rPr>
              <a:t>(TRƯỜNG THÀNH NHÂN - Con đ</a:t>
            </a:r>
            <a:r>
              <a:rPr lang="vi-VN" altLang="en-US" sz="2400">
                <a:solidFill>
                  <a:srgbClr val="008E40"/>
                </a:solidFill>
              </a:rPr>
              <a:t>ư</a:t>
            </a:r>
            <a:r>
              <a:rPr lang="en-US" altLang="en-US" sz="2400">
                <a:solidFill>
                  <a:srgbClr val="008E40"/>
                </a:solidFill>
              </a:rPr>
              <a:t>ờng kiến tạo cộng đồng Giáo viên hạnh phúc – tiên phong áp dụng công nghệ 4.0 và kinh tế chia sẻ để: Nâng tầm giá trị - Gia tăng giá trị - Phụng sự xã hội giúp GV có cái nhìn THẤM ĐẪM TÌNH YÊU TH</a:t>
            </a:r>
            <a:r>
              <a:rPr lang="vi-VN" altLang="en-US" sz="2400">
                <a:solidFill>
                  <a:srgbClr val="008E40"/>
                </a:solidFill>
              </a:rPr>
              <a:t>Ư</a:t>
            </a:r>
            <a:r>
              <a:rPr lang="en-US" altLang="en-US" sz="2400">
                <a:solidFill>
                  <a:srgbClr val="008E40"/>
                </a:solidFill>
              </a:rPr>
              <a:t>ƠNG)</a:t>
            </a:r>
          </a:p>
        </p:txBody>
      </p:sp>
    </p:spTree>
    <p:extLst>
      <p:ext uri="{BB962C8B-B14F-4D97-AF65-F5344CB8AC3E}">
        <p14:creationId xmlns:p14="http://schemas.microsoft.com/office/powerpoint/2010/main" val="5918746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3"/>
          <p:cNvSpPr txBox="1">
            <a:spLocks noChangeArrowheads="1"/>
          </p:cNvSpPr>
          <p:nvPr/>
        </p:nvSpPr>
        <p:spPr bwMode="auto">
          <a:xfrm>
            <a:off x="1863725" y="1066800"/>
            <a:ext cx="845820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Thầy BÙI DUY PH</a:t>
            </a:r>
            <a:r>
              <a:rPr lang="vi-VN" altLang="en-US" sz="4000" b="1">
                <a:solidFill>
                  <a:srgbClr val="3333FF"/>
                </a:solidFill>
              </a:rPr>
              <a:t>Ư</a:t>
            </a:r>
            <a:r>
              <a:rPr lang="en-US" altLang="en-US" sz="4000" b="1">
                <a:solidFill>
                  <a:srgbClr val="3333FF"/>
                </a:solidFill>
              </a:rPr>
              <a:t>ƠNG </a:t>
            </a:r>
            <a:r>
              <a:rPr lang="en-US" altLang="en-US" sz="2800"/>
              <a:t>(Ứng dụng CNTT trong DH) </a:t>
            </a:r>
            <a:endParaRPr lang="en-US" altLang="en-US" sz="4000"/>
          </a:p>
        </p:txBody>
      </p:sp>
      <p:sp>
        <p:nvSpPr>
          <p:cNvPr id="36867" name="TextBox 4"/>
          <p:cNvSpPr txBox="1">
            <a:spLocks noChangeArrowheads="1"/>
          </p:cNvSpPr>
          <p:nvPr/>
        </p:nvSpPr>
        <p:spPr bwMode="auto">
          <a:xfrm>
            <a:off x="1676400" y="2747964"/>
            <a:ext cx="84582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Cô TRẦN KHÁNH NGỌC </a:t>
            </a:r>
            <a:r>
              <a:rPr lang="en-US" altLang="en-US" sz="2800"/>
              <a:t>(Ph</a:t>
            </a:r>
            <a:r>
              <a:rPr lang="vi-VN" altLang="en-US" sz="2800"/>
              <a:t>ư</a:t>
            </a:r>
            <a:r>
              <a:rPr lang="en-US" altLang="en-US" sz="2800"/>
              <a:t>ơng pháp DH tích cực) </a:t>
            </a:r>
            <a:endParaRPr lang="en-US" altLang="en-US" sz="4000"/>
          </a:p>
        </p:txBody>
      </p:sp>
      <p:sp>
        <p:nvSpPr>
          <p:cNvPr id="36868" name="TextBox 5"/>
          <p:cNvSpPr txBox="1">
            <a:spLocks noChangeArrowheads="1"/>
          </p:cNvSpPr>
          <p:nvPr/>
        </p:nvSpPr>
        <p:spPr bwMode="auto">
          <a:xfrm>
            <a:off x="1676400" y="4652964"/>
            <a:ext cx="8458200" cy="113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1" u="sng"/>
              <a:t>Youtube</a:t>
            </a:r>
            <a:r>
              <a:rPr lang="en-US" altLang="en-US" sz="4000" b="1">
                <a:solidFill>
                  <a:srgbClr val="3333FF"/>
                </a:solidFill>
              </a:rPr>
              <a:t>: Cô PHẠM THỊ THÚY </a:t>
            </a:r>
            <a:r>
              <a:rPr lang="en-US" altLang="en-US" sz="2800"/>
              <a:t>(Ph</a:t>
            </a:r>
            <a:r>
              <a:rPr lang="vi-VN" altLang="en-US" sz="2800"/>
              <a:t>ư</a:t>
            </a:r>
            <a:r>
              <a:rPr lang="en-US" altLang="en-US" sz="2800"/>
              <a:t>ơng pháp DH tích cực) </a:t>
            </a:r>
            <a:endParaRPr lang="en-US" altLang="en-US" sz="4000"/>
          </a:p>
        </p:txBody>
      </p:sp>
    </p:spTree>
    <p:extLst>
      <p:ext uri="{BB962C8B-B14F-4D97-AF65-F5344CB8AC3E}">
        <p14:creationId xmlns:p14="http://schemas.microsoft.com/office/powerpoint/2010/main" val="418685260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5105400" y="2590800"/>
            <a:ext cx="2286000" cy="16764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000" b="1" dirty="0" err="1">
                <a:solidFill>
                  <a:srgbClr val="C00000"/>
                </a:solidFill>
              </a:rPr>
              <a:t>Dạy</a:t>
            </a:r>
            <a:r>
              <a:rPr lang="en-US" sz="2000" b="1" dirty="0">
                <a:solidFill>
                  <a:srgbClr val="C00000"/>
                </a:solidFill>
              </a:rPr>
              <a:t> </a:t>
            </a:r>
            <a:r>
              <a:rPr lang="en-US" sz="2000" b="1" dirty="0" err="1">
                <a:solidFill>
                  <a:srgbClr val="C00000"/>
                </a:solidFill>
              </a:rPr>
              <a:t>học</a:t>
            </a:r>
            <a:r>
              <a:rPr lang="en-US" sz="2000" b="1" dirty="0">
                <a:solidFill>
                  <a:srgbClr val="C00000"/>
                </a:solidFill>
              </a:rPr>
              <a:t> </a:t>
            </a:r>
            <a:r>
              <a:rPr lang="en-US" sz="2000" b="1" dirty="0" err="1">
                <a:solidFill>
                  <a:srgbClr val="C00000"/>
                </a:solidFill>
              </a:rPr>
              <a:t>trực</a:t>
            </a:r>
            <a:r>
              <a:rPr lang="en-US" sz="2000" b="1" dirty="0">
                <a:solidFill>
                  <a:srgbClr val="C00000"/>
                </a:solidFill>
              </a:rPr>
              <a:t> </a:t>
            </a:r>
            <a:r>
              <a:rPr lang="en-US" sz="2000" b="1" dirty="0" err="1">
                <a:solidFill>
                  <a:srgbClr val="C00000"/>
                </a:solidFill>
              </a:rPr>
              <a:t>tuyến</a:t>
            </a:r>
            <a:r>
              <a:rPr lang="en-US" sz="2000" b="1" dirty="0">
                <a:solidFill>
                  <a:srgbClr val="C00000"/>
                </a:solidFill>
              </a:rPr>
              <a:t> </a:t>
            </a:r>
            <a:r>
              <a:rPr lang="en-US" sz="2000" b="1" dirty="0" err="1">
                <a:solidFill>
                  <a:srgbClr val="C00000"/>
                </a:solidFill>
              </a:rPr>
              <a:t>hiệu</a:t>
            </a:r>
            <a:r>
              <a:rPr lang="en-US" sz="2000" b="1" dirty="0">
                <a:solidFill>
                  <a:srgbClr val="C00000"/>
                </a:solidFill>
              </a:rPr>
              <a:t> </a:t>
            </a:r>
            <a:r>
              <a:rPr lang="en-US" sz="2000" b="1" dirty="0" err="1">
                <a:solidFill>
                  <a:srgbClr val="C00000"/>
                </a:solidFill>
              </a:rPr>
              <a:t>quả</a:t>
            </a:r>
            <a:endParaRPr lang="en-US" sz="2000" b="1" dirty="0">
              <a:solidFill>
                <a:srgbClr val="C00000"/>
              </a:solidFill>
            </a:endParaRPr>
          </a:p>
        </p:txBody>
      </p:sp>
      <p:sp>
        <p:nvSpPr>
          <p:cNvPr id="5" name="Oval 4"/>
          <p:cNvSpPr/>
          <p:nvPr/>
        </p:nvSpPr>
        <p:spPr>
          <a:xfrm>
            <a:off x="4953000" y="228600"/>
            <a:ext cx="2057400" cy="1752600"/>
          </a:xfrm>
          <a:prstGeom prst="ellipse">
            <a:avLst/>
          </a:prstGeom>
          <a:solidFill>
            <a:srgbClr val="008E4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Kết</a:t>
            </a:r>
            <a:r>
              <a:rPr lang="en-US" sz="2800" b="1" dirty="0">
                <a:solidFill>
                  <a:schemeClr val="tx1"/>
                </a:solidFill>
              </a:rPr>
              <a:t> </a:t>
            </a:r>
            <a:r>
              <a:rPr lang="en-US" sz="2800" b="1" dirty="0" err="1">
                <a:solidFill>
                  <a:schemeClr val="tx1"/>
                </a:solidFill>
              </a:rPr>
              <a:t>nối</a:t>
            </a:r>
            <a:endParaRPr lang="en-US" sz="2800" b="1" dirty="0">
              <a:solidFill>
                <a:schemeClr val="tx1"/>
              </a:solidFill>
            </a:endParaRPr>
          </a:p>
        </p:txBody>
      </p:sp>
      <p:sp>
        <p:nvSpPr>
          <p:cNvPr id="6" name="Oval 5"/>
          <p:cNvSpPr/>
          <p:nvPr/>
        </p:nvSpPr>
        <p:spPr>
          <a:xfrm>
            <a:off x="7924800" y="1295400"/>
            <a:ext cx="2057400" cy="1752600"/>
          </a:xfrm>
          <a:prstGeom prst="ellipse">
            <a:avLst/>
          </a:prstGeom>
          <a:solidFill>
            <a:srgbClr val="33CC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Tư</a:t>
            </a:r>
            <a:r>
              <a:rPr lang="vi-VN" sz="2800" b="1" dirty="0">
                <a:solidFill>
                  <a:schemeClr val="tx1"/>
                </a:solidFill>
              </a:rPr>
              <a:t>ơ</a:t>
            </a:r>
            <a:r>
              <a:rPr lang="en-US" sz="2800" b="1" dirty="0">
                <a:solidFill>
                  <a:schemeClr val="tx1"/>
                </a:solidFill>
              </a:rPr>
              <a:t>ng </a:t>
            </a:r>
            <a:r>
              <a:rPr lang="en-US" sz="2800" b="1" dirty="0" err="1">
                <a:solidFill>
                  <a:schemeClr val="tx1"/>
                </a:solidFill>
              </a:rPr>
              <a:t>tác</a:t>
            </a:r>
            <a:endParaRPr lang="en-US" sz="2800" b="1" dirty="0">
              <a:solidFill>
                <a:schemeClr val="tx1"/>
              </a:solidFill>
            </a:endParaRPr>
          </a:p>
        </p:txBody>
      </p:sp>
      <p:sp>
        <p:nvSpPr>
          <p:cNvPr id="7" name="Oval 6"/>
          <p:cNvSpPr/>
          <p:nvPr/>
        </p:nvSpPr>
        <p:spPr>
          <a:xfrm>
            <a:off x="7758113" y="4419600"/>
            <a:ext cx="2057400" cy="1752600"/>
          </a:xfrm>
          <a:prstGeom prst="ellipse">
            <a:avLst/>
          </a:prstGeom>
          <a:solidFill>
            <a:srgbClr val="66FF33"/>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Thảo</a:t>
            </a:r>
            <a:r>
              <a:rPr lang="en-US" sz="2800" b="1" dirty="0">
                <a:solidFill>
                  <a:schemeClr val="tx1"/>
                </a:solidFill>
              </a:rPr>
              <a:t> </a:t>
            </a:r>
            <a:r>
              <a:rPr lang="en-US" sz="2800" b="1" dirty="0" err="1">
                <a:solidFill>
                  <a:schemeClr val="tx1"/>
                </a:solidFill>
              </a:rPr>
              <a:t>luận</a:t>
            </a:r>
            <a:endParaRPr lang="en-US" sz="2800" b="1" dirty="0">
              <a:solidFill>
                <a:schemeClr val="tx1"/>
              </a:solidFill>
            </a:endParaRPr>
          </a:p>
        </p:txBody>
      </p:sp>
      <p:sp>
        <p:nvSpPr>
          <p:cNvPr id="8" name="Oval 7"/>
          <p:cNvSpPr/>
          <p:nvPr/>
        </p:nvSpPr>
        <p:spPr>
          <a:xfrm>
            <a:off x="4953000" y="4914900"/>
            <a:ext cx="2133600" cy="1752600"/>
          </a:xfrm>
          <a:prstGeom prst="ellipse">
            <a:avLst/>
          </a:prstGeom>
          <a:solidFill>
            <a:srgbClr val="CCFF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Khuyến</a:t>
            </a:r>
            <a:r>
              <a:rPr lang="en-US" sz="2800" b="1" dirty="0">
                <a:solidFill>
                  <a:schemeClr val="tx1"/>
                </a:solidFill>
              </a:rPr>
              <a:t> </a:t>
            </a:r>
            <a:r>
              <a:rPr lang="en-US" sz="2800" b="1" dirty="0" err="1">
                <a:solidFill>
                  <a:schemeClr val="tx1"/>
                </a:solidFill>
              </a:rPr>
              <a:t>khích</a:t>
            </a:r>
            <a:r>
              <a:rPr lang="en-US" sz="2800" b="1" dirty="0">
                <a:solidFill>
                  <a:schemeClr val="tx1"/>
                </a:solidFill>
              </a:rPr>
              <a:t> </a:t>
            </a:r>
          </a:p>
        </p:txBody>
      </p:sp>
      <p:sp>
        <p:nvSpPr>
          <p:cNvPr id="9" name="Oval 8"/>
          <p:cNvSpPr/>
          <p:nvPr/>
        </p:nvSpPr>
        <p:spPr>
          <a:xfrm>
            <a:off x="2133600" y="3733800"/>
            <a:ext cx="2133600" cy="1752600"/>
          </a:xfrm>
          <a:prstGeom prst="ellipse">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Kiểm</a:t>
            </a:r>
            <a:r>
              <a:rPr lang="en-US" sz="2800" b="1" dirty="0">
                <a:solidFill>
                  <a:schemeClr val="tx1"/>
                </a:solidFill>
              </a:rPr>
              <a:t> </a:t>
            </a:r>
            <a:r>
              <a:rPr lang="en-US" sz="2800" b="1" dirty="0" err="1">
                <a:solidFill>
                  <a:schemeClr val="tx1"/>
                </a:solidFill>
              </a:rPr>
              <a:t>tra</a:t>
            </a:r>
            <a:r>
              <a:rPr lang="en-US" sz="2800" b="1" dirty="0">
                <a:solidFill>
                  <a:schemeClr val="tx1"/>
                </a:solidFill>
              </a:rPr>
              <a:t> </a:t>
            </a:r>
          </a:p>
        </p:txBody>
      </p:sp>
      <p:sp>
        <p:nvSpPr>
          <p:cNvPr id="10" name="Oval 9"/>
          <p:cNvSpPr/>
          <p:nvPr/>
        </p:nvSpPr>
        <p:spPr>
          <a:xfrm>
            <a:off x="2209800" y="1295400"/>
            <a:ext cx="2133600" cy="1752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en-US" sz="2800" b="1" dirty="0" err="1">
                <a:solidFill>
                  <a:schemeClr val="tx1"/>
                </a:solidFill>
              </a:rPr>
              <a:t>Đánh</a:t>
            </a:r>
            <a:r>
              <a:rPr lang="en-US" sz="2800" b="1" dirty="0">
                <a:solidFill>
                  <a:schemeClr val="tx1"/>
                </a:solidFill>
              </a:rPr>
              <a:t> </a:t>
            </a:r>
            <a:r>
              <a:rPr lang="en-US" sz="2800" b="1" dirty="0" err="1">
                <a:solidFill>
                  <a:schemeClr val="tx1"/>
                </a:solidFill>
              </a:rPr>
              <a:t>giá</a:t>
            </a:r>
            <a:r>
              <a:rPr lang="en-US" sz="2800" b="1" dirty="0">
                <a:solidFill>
                  <a:schemeClr val="tx1"/>
                </a:solidFill>
              </a:rPr>
              <a:t> </a:t>
            </a:r>
          </a:p>
        </p:txBody>
      </p:sp>
      <p:cxnSp>
        <p:nvCxnSpPr>
          <p:cNvPr id="12" name="Straight Connector 11"/>
          <p:cNvCxnSpPr>
            <a:cxnSpLocks/>
            <a:endCxn id="4" idx="0"/>
          </p:cNvCxnSpPr>
          <p:nvPr/>
        </p:nvCxnSpPr>
        <p:spPr>
          <a:xfrm>
            <a:off x="6248400" y="1981200"/>
            <a:ext cx="0" cy="609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a:endCxn id="4" idx="7"/>
          </p:cNvCxnSpPr>
          <p:nvPr/>
        </p:nvCxnSpPr>
        <p:spPr>
          <a:xfrm flipH="1">
            <a:off x="7056438" y="2438401"/>
            <a:ext cx="944562" cy="3984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cxnSpLocks/>
          </p:cNvCxnSpPr>
          <p:nvPr/>
        </p:nvCxnSpPr>
        <p:spPr>
          <a:xfrm flipH="1" flipV="1">
            <a:off x="6965950" y="4086226"/>
            <a:ext cx="958850" cy="828675"/>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cxnSpLocks/>
            <a:endCxn id="4" idx="4"/>
          </p:cNvCxnSpPr>
          <p:nvPr/>
        </p:nvCxnSpPr>
        <p:spPr>
          <a:xfrm flipV="1">
            <a:off x="6143626" y="4267200"/>
            <a:ext cx="104775" cy="6477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cxnSpLocks/>
          </p:cNvCxnSpPr>
          <p:nvPr/>
        </p:nvCxnSpPr>
        <p:spPr>
          <a:xfrm flipH="1">
            <a:off x="4038600" y="3810001"/>
            <a:ext cx="1219200" cy="333375"/>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cxnSpLocks/>
          </p:cNvCxnSpPr>
          <p:nvPr/>
        </p:nvCxnSpPr>
        <p:spPr>
          <a:xfrm flipH="1" flipV="1">
            <a:off x="4267200" y="2390775"/>
            <a:ext cx="1104900" cy="571500"/>
          </a:xfrm>
          <a:prstGeom prst="line">
            <a:avLst/>
          </a:prstGeom>
        </p:spPr>
        <p:style>
          <a:lnRef idx="1">
            <a:schemeClr val="accent1"/>
          </a:lnRef>
          <a:fillRef idx="0">
            <a:schemeClr val="accent1"/>
          </a:fillRef>
          <a:effectRef idx="0">
            <a:schemeClr val="accent1"/>
          </a:effectRef>
          <a:fontRef idx="minor">
            <a:schemeClr val="tx1"/>
          </a:fontRef>
        </p:style>
      </p:cxnSp>
      <p:sp>
        <p:nvSpPr>
          <p:cNvPr id="37903" name="TextBox 3"/>
          <p:cNvSpPr txBox="1">
            <a:spLocks noChangeArrowheads="1"/>
          </p:cNvSpPr>
          <p:nvPr/>
        </p:nvSpPr>
        <p:spPr bwMode="auto">
          <a:xfrm>
            <a:off x="7123113" y="41276"/>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Zoom Cloud Meeting</a:t>
            </a:r>
          </a:p>
          <a:p>
            <a:pPr eaLnBrk="1" hangingPunct="1">
              <a:spcBef>
                <a:spcPct val="0"/>
              </a:spcBef>
              <a:buFontTx/>
              <a:buChar char="-"/>
            </a:pPr>
            <a:r>
              <a:rPr lang="en-US" altLang="en-US" sz="1800" b="1">
                <a:solidFill>
                  <a:srgbClr val="00B050"/>
                </a:solidFill>
              </a:rPr>
              <a:t>Google Hangout; Google Meet;</a:t>
            </a:r>
          </a:p>
          <a:p>
            <a:pPr eaLnBrk="1" hangingPunct="1">
              <a:spcBef>
                <a:spcPct val="0"/>
              </a:spcBef>
              <a:buFontTx/>
              <a:buChar char="-"/>
            </a:pPr>
            <a:r>
              <a:rPr lang="en-US" altLang="en-US" sz="1800" b="1">
                <a:solidFill>
                  <a:srgbClr val="00B050"/>
                </a:solidFill>
              </a:rPr>
              <a:t>Microsoft Teams, Skype …</a:t>
            </a:r>
          </a:p>
        </p:txBody>
      </p:sp>
      <p:sp>
        <p:nvSpPr>
          <p:cNvPr id="37904" name="TextBox 3"/>
          <p:cNvSpPr txBox="1">
            <a:spLocks noChangeArrowheads="1"/>
          </p:cNvSpPr>
          <p:nvPr/>
        </p:nvSpPr>
        <p:spPr bwMode="auto">
          <a:xfrm>
            <a:off x="7529513" y="2990851"/>
            <a:ext cx="329565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Powerpoint, Office 365, Paint, Ispring, Storyline, …</a:t>
            </a:r>
          </a:p>
          <a:p>
            <a:pPr eaLnBrk="1" hangingPunct="1">
              <a:spcBef>
                <a:spcPct val="0"/>
              </a:spcBef>
              <a:buFontTx/>
              <a:buChar char="-"/>
            </a:pPr>
            <a:r>
              <a:rPr lang="en-US" altLang="en-US" sz="1800" b="1">
                <a:solidFill>
                  <a:srgbClr val="00B050"/>
                </a:solidFill>
              </a:rPr>
              <a:t>Google form</a:t>
            </a:r>
          </a:p>
          <a:p>
            <a:pPr eaLnBrk="1" hangingPunct="1">
              <a:spcBef>
                <a:spcPct val="0"/>
              </a:spcBef>
              <a:buFontTx/>
              <a:buChar char="-"/>
            </a:pPr>
            <a:r>
              <a:rPr lang="en-US" altLang="en-US" sz="1800" b="1">
                <a:solidFill>
                  <a:srgbClr val="00B050"/>
                </a:solidFill>
              </a:rPr>
              <a:t>Kahoot, Quizizz</a:t>
            </a:r>
          </a:p>
        </p:txBody>
      </p:sp>
      <p:sp>
        <p:nvSpPr>
          <p:cNvPr id="37905" name="TextBox 3"/>
          <p:cNvSpPr txBox="1">
            <a:spLocks noChangeArrowheads="1"/>
          </p:cNvSpPr>
          <p:nvPr/>
        </p:nvSpPr>
        <p:spPr bwMode="auto">
          <a:xfrm>
            <a:off x="7772400" y="6259514"/>
            <a:ext cx="32956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Padlet, TodaysMeet,  …</a:t>
            </a:r>
          </a:p>
        </p:txBody>
      </p:sp>
      <p:sp>
        <p:nvSpPr>
          <p:cNvPr id="37906" name="TextBox 3"/>
          <p:cNvSpPr txBox="1">
            <a:spLocks noChangeArrowheads="1"/>
          </p:cNvSpPr>
          <p:nvPr/>
        </p:nvSpPr>
        <p:spPr bwMode="auto">
          <a:xfrm>
            <a:off x="1647826" y="5891213"/>
            <a:ext cx="43719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Char char="-"/>
            </a:pPr>
            <a:r>
              <a:rPr lang="en-US" altLang="en-US" sz="1800" b="1">
                <a:solidFill>
                  <a:srgbClr val="00B050"/>
                </a:solidFill>
              </a:rPr>
              <a:t>Kahoot, Quizizz, Classdojo, Wheelofnames, …</a:t>
            </a:r>
          </a:p>
        </p:txBody>
      </p:sp>
      <p:sp>
        <p:nvSpPr>
          <p:cNvPr id="19" name="TextBox 3"/>
          <p:cNvSpPr txBox="1">
            <a:spLocks noChangeArrowheads="1"/>
          </p:cNvSpPr>
          <p:nvPr/>
        </p:nvSpPr>
        <p:spPr bwMode="auto">
          <a:xfrm>
            <a:off x="1516062" y="3014663"/>
            <a:ext cx="3589338" cy="647700"/>
          </a:xfrm>
          <a:prstGeom prst="rect">
            <a:avLst/>
          </a:prstGeom>
          <a:no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342900" indent="-342900">
              <a:spcBef>
                <a:spcPct val="0"/>
              </a:spcBef>
              <a:buFontTx/>
              <a:buChar char="-"/>
              <a:defRPr/>
            </a:pPr>
            <a:r>
              <a:rPr lang="en-US" altLang="en-US" sz="1800" b="1" dirty="0">
                <a:solidFill>
                  <a:srgbClr val="00B050"/>
                </a:solidFill>
              </a:rPr>
              <a:t>Kahoot, Quizizz, </a:t>
            </a:r>
            <a:r>
              <a:rPr lang="en-US" altLang="en-US" sz="1800" b="1" dirty="0" err="1">
                <a:solidFill>
                  <a:srgbClr val="00B050"/>
                </a:solidFill>
              </a:rPr>
              <a:t>Classdojo</a:t>
            </a:r>
            <a:r>
              <a:rPr lang="en-US" altLang="en-US" sz="1800" b="1" dirty="0">
                <a:solidFill>
                  <a:srgbClr val="00B050"/>
                </a:solidFill>
              </a:rPr>
              <a:t>,</a:t>
            </a:r>
          </a:p>
          <a:p>
            <a:pPr eaLnBrk="1" hangingPunct="1">
              <a:spcBef>
                <a:spcPct val="0"/>
              </a:spcBef>
              <a:buFontTx/>
              <a:buNone/>
              <a:defRPr/>
            </a:pPr>
            <a:r>
              <a:rPr lang="en-US" altLang="en-US" sz="1800" b="1" dirty="0">
                <a:solidFill>
                  <a:srgbClr val="00B050"/>
                </a:solidFill>
              </a:rPr>
              <a:t>Google form, </a:t>
            </a:r>
            <a:r>
              <a:rPr lang="en-US" altLang="en-US" sz="1800" b="1" dirty="0" err="1">
                <a:solidFill>
                  <a:srgbClr val="00B050"/>
                </a:solidFill>
              </a:rPr>
              <a:t>azota</a:t>
            </a:r>
            <a:r>
              <a:rPr lang="en-US" altLang="en-US" sz="1800" b="1" dirty="0">
                <a:solidFill>
                  <a:srgbClr val="00B050"/>
                </a:solidFill>
              </a:rPr>
              <a:t> … </a:t>
            </a:r>
          </a:p>
        </p:txBody>
      </p:sp>
    </p:spTree>
    <p:extLst>
      <p:ext uri="{BB962C8B-B14F-4D97-AF65-F5344CB8AC3E}">
        <p14:creationId xmlns:p14="http://schemas.microsoft.com/office/powerpoint/2010/main" val="28275387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noChangeArrowheads="1"/>
          </p:cNvSpPr>
          <p:nvPr>
            <p:ph type="title"/>
          </p:nvPr>
        </p:nvSpPr>
        <p:spPr>
          <a:xfrm>
            <a:off x="1981200" y="-76200"/>
            <a:ext cx="8229600" cy="1143000"/>
          </a:xfrm>
        </p:spPr>
        <p:txBody>
          <a:bodyPr/>
          <a:lstStyle/>
          <a:p>
            <a:pPr eaLnBrk="1" hangingPunct="1"/>
            <a:r>
              <a:rPr lang="en-US" altLang="en-US" sz="4000" b="1" u="sng">
                <a:latin typeface="Times New Roman" panose="02020603050405020304" pitchFamily="18" charset="0"/>
                <a:cs typeface="Times New Roman" panose="02020603050405020304" pitchFamily="18" charset="0"/>
              </a:rPr>
              <a:t>Các phần mềm dạy Online</a:t>
            </a:r>
          </a:p>
        </p:txBody>
      </p:sp>
      <p:sp>
        <p:nvSpPr>
          <p:cNvPr id="38915" name="TextBox 3"/>
          <p:cNvSpPr txBox="1">
            <a:spLocks noChangeArrowheads="1"/>
          </p:cNvSpPr>
          <p:nvPr/>
        </p:nvSpPr>
        <p:spPr bwMode="auto">
          <a:xfrm>
            <a:off x="2000250" y="1209676"/>
            <a:ext cx="7924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1. Ứng dụng phần mềm thuộc Google: Google Classroom; Google Hangout; Google Meet;</a:t>
            </a:r>
          </a:p>
        </p:txBody>
      </p:sp>
      <p:sp>
        <p:nvSpPr>
          <p:cNvPr id="38916" name="TextBox 5"/>
          <p:cNvSpPr txBox="1">
            <a:spLocks noChangeArrowheads="1"/>
          </p:cNvSpPr>
          <p:nvPr/>
        </p:nvSpPr>
        <p:spPr bwMode="auto">
          <a:xfrm>
            <a:off x="1981200" y="20637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2.  Ứng dụng Zoom Cloud Meeting</a:t>
            </a:r>
          </a:p>
        </p:txBody>
      </p:sp>
      <p:sp>
        <p:nvSpPr>
          <p:cNvPr id="38917" name="TextBox 6"/>
          <p:cNvSpPr txBox="1">
            <a:spLocks noChangeArrowheads="1"/>
          </p:cNvSpPr>
          <p:nvPr/>
        </p:nvSpPr>
        <p:spPr bwMode="auto">
          <a:xfrm>
            <a:off x="1970088" y="25908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3. Ứng dụng Skype</a:t>
            </a:r>
          </a:p>
        </p:txBody>
      </p:sp>
      <p:sp>
        <p:nvSpPr>
          <p:cNvPr id="38918" name="TextBox 7"/>
          <p:cNvSpPr txBox="1">
            <a:spLocks noChangeArrowheads="1"/>
          </p:cNvSpPr>
          <p:nvPr/>
        </p:nvSpPr>
        <p:spPr bwMode="auto">
          <a:xfrm>
            <a:off x="2000250" y="46101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7. Ứng dụng VSee</a:t>
            </a:r>
          </a:p>
        </p:txBody>
      </p:sp>
      <p:sp>
        <p:nvSpPr>
          <p:cNvPr id="38919" name="TextBox 13"/>
          <p:cNvSpPr txBox="1">
            <a:spLocks noChangeArrowheads="1"/>
          </p:cNvSpPr>
          <p:nvPr/>
        </p:nvSpPr>
        <p:spPr bwMode="auto">
          <a:xfrm>
            <a:off x="1970088" y="3089275"/>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4. Ứng dụng Microsoft Teams</a:t>
            </a:r>
          </a:p>
        </p:txBody>
      </p:sp>
      <p:sp>
        <p:nvSpPr>
          <p:cNvPr id="38920" name="TextBox 14"/>
          <p:cNvSpPr txBox="1">
            <a:spLocks noChangeArrowheads="1"/>
          </p:cNvSpPr>
          <p:nvPr/>
        </p:nvSpPr>
        <p:spPr bwMode="auto">
          <a:xfrm>
            <a:off x="1954213" y="3608389"/>
            <a:ext cx="792480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5. Ứng dụng Workplace from Facebook</a:t>
            </a:r>
          </a:p>
        </p:txBody>
      </p:sp>
      <p:sp>
        <p:nvSpPr>
          <p:cNvPr id="38921" name="TextBox 15"/>
          <p:cNvSpPr txBox="1">
            <a:spLocks noChangeArrowheads="1"/>
          </p:cNvSpPr>
          <p:nvPr/>
        </p:nvSpPr>
        <p:spPr bwMode="auto">
          <a:xfrm>
            <a:off x="1981200" y="41211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6. Ứng dụng Camfrog</a:t>
            </a:r>
          </a:p>
        </p:txBody>
      </p:sp>
      <p:sp>
        <p:nvSpPr>
          <p:cNvPr id="38922" name="TextBox 16"/>
          <p:cNvSpPr txBox="1">
            <a:spLocks noChangeArrowheads="1"/>
          </p:cNvSpPr>
          <p:nvPr/>
        </p:nvSpPr>
        <p:spPr bwMode="auto">
          <a:xfrm>
            <a:off x="1970088" y="607695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  ……..</a:t>
            </a:r>
          </a:p>
        </p:txBody>
      </p:sp>
      <p:sp>
        <p:nvSpPr>
          <p:cNvPr id="38923" name="TextBox 7"/>
          <p:cNvSpPr txBox="1">
            <a:spLocks noChangeArrowheads="1"/>
          </p:cNvSpPr>
          <p:nvPr/>
        </p:nvSpPr>
        <p:spPr bwMode="auto">
          <a:xfrm>
            <a:off x="1981200" y="50927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8. Ứng dụng TranS</a:t>
            </a:r>
          </a:p>
        </p:txBody>
      </p:sp>
      <p:sp>
        <p:nvSpPr>
          <p:cNvPr id="38924" name="TextBox 7"/>
          <p:cNvSpPr txBox="1">
            <a:spLocks noChangeArrowheads="1"/>
          </p:cNvSpPr>
          <p:nvPr/>
        </p:nvSpPr>
        <p:spPr bwMode="auto">
          <a:xfrm>
            <a:off x="1981200" y="5549900"/>
            <a:ext cx="792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000">
                <a:solidFill>
                  <a:srgbClr val="00B050"/>
                </a:solidFill>
              </a:rPr>
              <a:t>9. Ứng dụng TeamLink</a:t>
            </a:r>
          </a:p>
        </p:txBody>
      </p:sp>
    </p:spTree>
    <p:extLst>
      <p:ext uri="{BB962C8B-B14F-4D97-AF65-F5344CB8AC3E}">
        <p14:creationId xmlns:p14="http://schemas.microsoft.com/office/powerpoint/2010/main" val="40495712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noChangeArrowheads="1"/>
          </p:cNvSpPr>
          <p:nvPr>
            <p:ph type="title"/>
          </p:nvPr>
        </p:nvSpPr>
        <p:spPr>
          <a:xfrm>
            <a:off x="1487488" y="82550"/>
            <a:ext cx="9144001" cy="1143000"/>
          </a:xfrm>
        </p:spPr>
        <p:txBody>
          <a:bodyPr/>
          <a:lstStyle/>
          <a:p>
            <a:pPr eaLnBrk="1" hangingPunct="1"/>
            <a:r>
              <a:rPr lang="en-US" altLang="en-US" sz="3600" b="1" u="sng">
                <a:latin typeface="Times New Roman" panose="02020603050405020304" pitchFamily="18" charset="0"/>
                <a:cs typeface="Times New Roman" panose="02020603050405020304" pitchFamily="18" charset="0"/>
              </a:rPr>
              <a:t>Các phần mềm hỗ trợ dạy Online</a:t>
            </a:r>
          </a:p>
        </p:txBody>
      </p:sp>
      <p:sp>
        <p:nvSpPr>
          <p:cNvPr id="39939" name="TextBox 3"/>
          <p:cNvSpPr txBox="1">
            <a:spLocks noChangeArrowheads="1"/>
          </p:cNvSpPr>
          <p:nvPr/>
        </p:nvSpPr>
        <p:spPr bwMode="auto">
          <a:xfrm>
            <a:off x="1954213" y="1517650"/>
            <a:ext cx="85153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Giao bài tập trên Google Form</a:t>
            </a:r>
          </a:p>
        </p:txBody>
      </p:sp>
      <p:sp>
        <p:nvSpPr>
          <p:cNvPr id="39940" name="TextBox 4"/>
          <p:cNvSpPr txBox="1">
            <a:spLocks noChangeArrowheads="1"/>
          </p:cNvSpPr>
          <p:nvPr/>
        </p:nvSpPr>
        <p:spPr bwMode="auto">
          <a:xfrm>
            <a:off x="1960563" y="2201864"/>
            <a:ext cx="85153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Đăng các sp lên Pallet, thiết lập quy tắc nhận xét bài của nhau</a:t>
            </a:r>
          </a:p>
        </p:txBody>
      </p:sp>
      <p:sp>
        <p:nvSpPr>
          <p:cNvPr id="39941" name="TextBox 6"/>
          <p:cNvSpPr txBox="1">
            <a:spLocks noChangeArrowheads="1"/>
          </p:cNvSpPr>
          <p:nvPr/>
        </p:nvSpPr>
        <p:spPr bwMode="auto">
          <a:xfrm>
            <a:off x="1960563" y="3403601"/>
            <a:ext cx="85153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Khởi động trò chơi qua: Quizizz, Kahoot, …</a:t>
            </a:r>
          </a:p>
        </p:txBody>
      </p:sp>
      <p:sp>
        <p:nvSpPr>
          <p:cNvPr id="39942" name="TextBox 7"/>
          <p:cNvSpPr txBox="1">
            <a:spLocks noChangeArrowheads="1"/>
          </p:cNvSpPr>
          <p:nvPr/>
        </p:nvSpPr>
        <p:spPr bwMode="auto">
          <a:xfrm>
            <a:off x="1917700" y="5165726"/>
            <a:ext cx="7924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Classdojo: quản lý lớp học</a:t>
            </a:r>
          </a:p>
        </p:txBody>
      </p:sp>
      <p:sp>
        <p:nvSpPr>
          <p:cNvPr id="39943" name="TextBox 15"/>
          <p:cNvSpPr txBox="1">
            <a:spLocks noChangeArrowheads="1"/>
          </p:cNvSpPr>
          <p:nvPr/>
        </p:nvSpPr>
        <p:spPr bwMode="auto">
          <a:xfrm>
            <a:off x="1917701" y="43386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solidFill>
                  <a:srgbClr val="00B050"/>
                </a:solidFill>
                <a:latin typeface="Times New Roman" panose="02020603050405020304" pitchFamily="18" charset="0"/>
                <a:cs typeface="Times New Roman" panose="02020603050405020304" pitchFamily="18" charset="0"/>
              </a:rPr>
              <a:t>-  Tạo câu hỏi trắc nghiệm, lấy feedback: Google Form</a:t>
            </a:r>
          </a:p>
        </p:txBody>
      </p:sp>
      <p:sp>
        <p:nvSpPr>
          <p:cNvPr id="39944" name="TextBox 16"/>
          <p:cNvSpPr txBox="1">
            <a:spLocks noChangeArrowheads="1"/>
          </p:cNvSpPr>
          <p:nvPr/>
        </p:nvSpPr>
        <p:spPr bwMode="auto">
          <a:xfrm>
            <a:off x="1924050" y="6207126"/>
            <a:ext cx="7924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1">
                <a:solidFill>
                  <a:srgbClr val="00B050"/>
                </a:solidFill>
              </a:rPr>
              <a:t>-  ……..</a:t>
            </a:r>
          </a:p>
        </p:txBody>
      </p:sp>
    </p:spTree>
    <p:extLst>
      <p:ext uri="{BB962C8B-B14F-4D97-AF65-F5344CB8AC3E}">
        <p14:creationId xmlns:p14="http://schemas.microsoft.com/office/powerpoint/2010/main" val="145975172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flipV="1">
            <a:off x="1524000" y="838201"/>
            <a:ext cx="9144000"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0198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8" name="Text Box 4"/>
          <p:cNvSpPr txBox="1">
            <a:spLocks noChangeArrowheads="1"/>
          </p:cNvSpPr>
          <p:nvPr/>
        </p:nvSpPr>
        <p:spPr bwMode="auto">
          <a:xfrm>
            <a:off x="3352800" y="1219201"/>
            <a:ext cx="556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VnHelvetInsH" panose="020B7200000000000000" pitchFamily="34" charset="0"/>
              </a:rPr>
              <a:t>NGHE - QUÊN</a:t>
            </a:r>
          </a:p>
        </p:txBody>
      </p:sp>
      <p:sp>
        <p:nvSpPr>
          <p:cNvPr id="93189" name="Text Box 5"/>
          <p:cNvSpPr txBox="1">
            <a:spLocks noChangeArrowheads="1"/>
          </p:cNvSpPr>
          <p:nvPr/>
        </p:nvSpPr>
        <p:spPr bwMode="auto">
          <a:xfrm>
            <a:off x="3352800" y="2147888"/>
            <a:ext cx="5562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Times New Roman" panose="02020603050405020304" pitchFamily="18" charset="0"/>
                <a:cs typeface="Times New Roman" panose="02020603050405020304" pitchFamily="18" charset="0"/>
              </a:rPr>
              <a:t>NHÌN – NHỚ</a:t>
            </a:r>
          </a:p>
        </p:txBody>
      </p:sp>
      <p:sp>
        <p:nvSpPr>
          <p:cNvPr id="93190" name="Text Box 6"/>
          <p:cNvSpPr txBox="1">
            <a:spLocks noChangeArrowheads="1"/>
          </p:cNvSpPr>
          <p:nvPr/>
        </p:nvSpPr>
        <p:spPr bwMode="auto">
          <a:xfrm>
            <a:off x="3429000" y="2986088"/>
            <a:ext cx="5562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800">
                <a:solidFill>
                  <a:srgbClr val="CC3300"/>
                </a:solidFill>
                <a:latin typeface="Times New Roman" panose="02020603050405020304" pitchFamily="18" charset="0"/>
                <a:cs typeface="Times New Roman" panose="02020603050405020304" pitchFamily="18" charset="0"/>
              </a:rPr>
              <a:t>LÀM – HIỂU</a:t>
            </a:r>
          </a:p>
        </p:txBody>
      </p:sp>
      <p:sp>
        <p:nvSpPr>
          <p:cNvPr id="46087" name="Text Box 7"/>
          <p:cNvSpPr txBox="1">
            <a:spLocks noChangeArrowheads="1"/>
          </p:cNvSpPr>
          <p:nvPr/>
        </p:nvSpPr>
        <p:spPr bwMode="auto">
          <a:xfrm>
            <a:off x="4038600" y="152401"/>
            <a:ext cx="6629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a:latin typeface="Times New Roman" panose="02020603050405020304" pitchFamily="18" charset="0"/>
                <a:cs typeface="Times New Roman" panose="02020603050405020304" pitchFamily="18" charset="0"/>
              </a:rPr>
              <a:t>Ngạn ngữ Ấn độ</a:t>
            </a:r>
          </a:p>
        </p:txBody>
      </p:sp>
      <p:pic>
        <p:nvPicPr>
          <p:cNvPr id="4608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9050"/>
            <a:ext cx="2057400" cy="177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 Box 9"/>
          <p:cNvSpPr txBox="1">
            <a:spLocks noChangeArrowheads="1"/>
          </p:cNvSpPr>
          <p:nvPr/>
        </p:nvSpPr>
        <p:spPr bwMode="auto">
          <a:xfrm>
            <a:off x="1828800" y="3794126"/>
            <a:ext cx="6629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4000" u="sng">
                <a:latin typeface="Times New Roman" panose="02020603050405020304" pitchFamily="18" charset="0"/>
                <a:cs typeface="Times New Roman" panose="02020603050405020304" pitchFamily="18" charset="0"/>
              </a:rPr>
              <a:t>Câu ngạn ngữ VIỆT NAM</a:t>
            </a:r>
            <a:r>
              <a:rPr lang="en-US" altLang="en-US" sz="4000">
                <a:latin typeface=".VnAristote" panose="020B7200000000000000" pitchFamily="34" charset="0"/>
              </a:rPr>
              <a:t>:</a:t>
            </a:r>
          </a:p>
        </p:txBody>
      </p:sp>
      <p:sp>
        <p:nvSpPr>
          <p:cNvPr id="93194" name="Text Box 10"/>
          <p:cNvSpPr txBox="1">
            <a:spLocks noChangeArrowheads="1"/>
          </p:cNvSpPr>
          <p:nvPr/>
        </p:nvSpPr>
        <p:spPr bwMode="auto">
          <a:xfrm>
            <a:off x="1828800" y="4724401"/>
            <a:ext cx="8915400" cy="107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i="1">
                <a:solidFill>
                  <a:srgbClr val="CC3300"/>
                </a:solidFill>
                <a:latin typeface="Times New Roman" panose="02020603050405020304" pitchFamily="18" charset="0"/>
                <a:cs typeface="Times New Roman" panose="02020603050405020304" pitchFamily="18" charset="0"/>
              </a:rPr>
              <a:t>Trăm nghe không bằng một thấy, trăm thấy không bằng một làm</a:t>
            </a:r>
          </a:p>
        </p:txBody>
      </p:sp>
    </p:spTree>
    <p:extLst>
      <p:ext uri="{BB962C8B-B14F-4D97-AF65-F5344CB8AC3E}">
        <p14:creationId xmlns:p14="http://schemas.microsoft.com/office/powerpoint/2010/main" val="32410894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3188"/>
                                        </p:tgtEl>
                                        <p:attrNameLst>
                                          <p:attrName>style.visibility</p:attrName>
                                        </p:attrNameLst>
                                      </p:cBhvr>
                                      <p:to>
                                        <p:strVal val="visible"/>
                                      </p:to>
                                    </p:set>
                                    <p:animEffect transition="in" filter="box(in)">
                                      <p:cBhvr>
                                        <p:cTn id="7" dur="500"/>
                                        <p:tgtEl>
                                          <p:spTgt spid="931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93189"/>
                                        </p:tgtEl>
                                        <p:attrNameLst>
                                          <p:attrName>style.visibility</p:attrName>
                                        </p:attrNameLst>
                                      </p:cBhvr>
                                      <p:to>
                                        <p:strVal val="visible"/>
                                      </p:to>
                                    </p:set>
                                    <p:animEffect transition="in" filter="box(in)">
                                      <p:cBhvr>
                                        <p:cTn id="12" dur="500"/>
                                        <p:tgtEl>
                                          <p:spTgt spid="9318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3190"/>
                                        </p:tgtEl>
                                        <p:attrNameLst>
                                          <p:attrName>style.visibility</p:attrName>
                                        </p:attrNameLst>
                                      </p:cBhvr>
                                      <p:to>
                                        <p:strVal val="visible"/>
                                      </p:to>
                                    </p:set>
                                    <p:animEffect transition="in" filter="box(in)">
                                      <p:cBhvr>
                                        <p:cTn id="17" dur="500"/>
                                        <p:tgtEl>
                                          <p:spTgt spid="9319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93194"/>
                                        </p:tgtEl>
                                        <p:attrNameLst>
                                          <p:attrName>style.visibility</p:attrName>
                                        </p:attrNameLst>
                                      </p:cBhvr>
                                      <p:to>
                                        <p:strVal val="visible"/>
                                      </p:to>
                                    </p:set>
                                    <p:animEffect transition="in" filter="box(in)">
                                      <p:cBhvr>
                                        <p:cTn id="22" dur="500"/>
                                        <p:tgtEl>
                                          <p:spTgt spid="93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8" grpId="0"/>
      <p:bldP spid="93189" grpId="0"/>
      <p:bldP spid="93190" grpId="0"/>
      <p:bldP spid="9319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
            <a:ext cx="1371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1" name="Text Box 6"/>
          <p:cNvSpPr txBox="1">
            <a:spLocks noChangeArrowheads="1"/>
          </p:cNvSpPr>
          <p:nvPr/>
        </p:nvSpPr>
        <p:spPr bwMode="auto">
          <a:xfrm>
            <a:off x="1524000" y="2620963"/>
            <a:ext cx="91440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5400" u="sng">
                <a:latin typeface="Times New Roman" panose="02020603050405020304" pitchFamily="18" charset="0"/>
                <a:cs typeface="Times New Roman" panose="02020603050405020304" pitchFamily="18" charset="0"/>
              </a:rPr>
              <a:t>Quan điểm ph</a:t>
            </a:r>
            <a:r>
              <a:rPr lang="vi-VN" altLang="en-US" sz="5400" u="sng">
                <a:latin typeface="Times New Roman" panose="02020603050405020304" pitchFamily="18" charset="0"/>
                <a:cs typeface="Times New Roman" panose="02020603050405020304" pitchFamily="18" charset="0"/>
              </a:rPr>
              <a:t>ư</a:t>
            </a:r>
            <a:r>
              <a:rPr lang="en-US" altLang="en-US" sz="5400" u="sng">
                <a:latin typeface="Times New Roman" panose="02020603050405020304" pitchFamily="18" charset="0"/>
                <a:cs typeface="Times New Roman" panose="02020603050405020304" pitchFamily="18" charset="0"/>
              </a:rPr>
              <a:t>ơng đông</a:t>
            </a:r>
          </a:p>
        </p:txBody>
      </p:sp>
      <p:sp>
        <p:nvSpPr>
          <p:cNvPr id="48132" name="Line 8"/>
          <p:cNvSpPr>
            <a:spLocks noChangeShapeType="1"/>
          </p:cNvSpPr>
          <p:nvPr/>
        </p:nvSpPr>
        <p:spPr bwMode="auto">
          <a:xfrm>
            <a:off x="1524000" y="914400"/>
            <a:ext cx="9144000"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1016163502"/>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ext Box 2"/>
          <p:cNvSpPr txBox="1">
            <a:spLocks noChangeArrowheads="1"/>
          </p:cNvSpPr>
          <p:nvPr/>
        </p:nvSpPr>
        <p:spPr bwMode="auto">
          <a:xfrm>
            <a:off x="3352800" y="1339850"/>
            <a:ext cx="5562600" cy="400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000" b="1" dirty="0">
                <a:solidFill>
                  <a:srgbClr val="000099"/>
                </a:solidFill>
                <a:latin typeface="Times New Roman" panose="02020603050405020304" pitchFamily="18" charset="0"/>
                <a:cs typeface="Times New Roman" panose="02020603050405020304" pitchFamily="18" charset="0"/>
              </a:rPr>
              <a:t>TÔI NGHE – TÔI QUÊN</a:t>
            </a:r>
          </a:p>
        </p:txBody>
      </p:sp>
      <p:sp>
        <p:nvSpPr>
          <p:cNvPr id="109571" name="Text Box 3"/>
          <p:cNvSpPr txBox="1">
            <a:spLocks noChangeArrowheads="1"/>
          </p:cNvSpPr>
          <p:nvPr/>
        </p:nvSpPr>
        <p:spPr bwMode="auto">
          <a:xfrm>
            <a:off x="2590800" y="1981201"/>
            <a:ext cx="6781800" cy="46196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dirty="0">
                <a:solidFill>
                  <a:srgbClr val="000099"/>
                </a:solidFill>
                <a:latin typeface="Times New Roman" panose="02020603050405020304" pitchFamily="18" charset="0"/>
                <a:cs typeface="Times New Roman" panose="02020603050405020304" pitchFamily="18" charset="0"/>
              </a:rPr>
              <a:t>TÔI NGHE VÀ NHÌN – TÔI NHỚ CHÚT ÍT</a:t>
            </a:r>
          </a:p>
        </p:txBody>
      </p:sp>
      <p:sp>
        <p:nvSpPr>
          <p:cNvPr id="109572" name="Text Box 4"/>
          <p:cNvSpPr txBox="1">
            <a:spLocks noChangeArrowheads="1"/>
          </p:cNvSpPr>
          <p:nvPr/>
        </p:nvSpPr>
        <p:spPr bwMode="auto">
          <a:xfrm>
            <a:off x="820614" y="5588834"/>
            <a:ext cx="11125199" cy="61555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400" b="1" dirty="0">
                <a:solidFill>
                  <a:srgbClr val="000099"/>
                </a:solidFill>
                <a:latin typeface="Times New Roman" panose="02020603050405020304" pitchFamily="18" charset="0"/>
                <a:cs typeface="Times New Roman" panose="02020603050405020304" pitchFamily="18" charset="0"/>
              </a:rPr>
              <a:t>TÔI DẠY CHO NGƯỜI KHÁC – TÔI THÀNH THẠO</a:t>
            </a:r>
          </a:p>
        </p:txBody>
      </p:sp>
      <p:pic>
        <p:nvPicPr>
          <p:cNvPr id="5018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9050"/>
            <a:ext cx="1371600" cy="118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Text Box 6"/>
          <p:cNvSpPr txBox="1">
            <a:spLocks noChangeArrowheads="1"/>
          </p:cNvSpPr>
          <p:nvPr/>
        </p:nvSpPr>
        <p:spPr bwMode="auto">
          <a:xfrm>
            <a:off x="1524000" y="182564"/>
            <a:ext cx="9144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u="sng">
                <a:latin typeface="Times New Roman" panose="02020603050405020304" pitchFamily="18" charset="0"/>
                <a:cs typeface="Times New Roman" panose="02020603050405020304" pitchFamily="18" charset="0"/>
              </a:rPr>
              <a:t>Quan điểm ph</a:t>
            </a:r>
            <a:r>
              <a:rPr lang="vi-VN" altLang="en-US" u="sng">
                <a:latin typeface="Times New Roman" panose="02020603050405020304" pitchFamily="18" charset="0"/>
                <a:cs typeface="Times New Roman" panose="02020603050405020304" pitchFamily="18" charset="0"/>
              </a:rPr>
              <a:t>ư</a:t>
            </a:r>
            <a:r>
              <a:rPr lang="en-US" altLang="en-US" u="sng">
                <a:latin typeface="Times New Roman" panose="02020603050405020304" pitchFamily="18" charset="0"/>
                <a:cs typeface="Times New Roman" panose="02020603050405020304" pitchFamily="18" charset="0"/>
              </a:rPr>
              <a:t>ơng tây</a:t>
            </a:r>
          </a:p>
        </p:txBody>
      </p:sp>
      <p:sp>
        <p:nvSpPr>
          <p:cNvPr id="109575" name="Text Box 7"/>
          <p:cNvSpPr txBox="1">
            <a:spLocks noChangeArrowheads="1"/>
          </p:cNvSpPr>
          <p:nvPr/>
        </p:nvSpPr>
        <p:spPr bwMode="auto">
          <a:xfrm>
            <a:off x="1409699" y="3013076"/>
            <a:ext cx="10137531" cy="49244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b="1" dirty="0">
                <a:solidFill>
                  <a:srgbClr val="000099"/>
                </a:solidFill>
                <a:latin typeface="Times New Roman" panose="02020603050405020304" pitchFamily="18" charset="0"/>
                <a:cs typeface="Times New Roman" panose="02020603050405020304" pitchFamily="18" charset="0"/>
              </a:rPr>
              <a:t>TÔI NGHE, NHÌN, HỎI </a:t>
            </a:r>
            <a:r>
              <a:rPr lang="en-US" altLang="en-US" sz="2600" b="1" dirty="0" err="1">
                <a:solidFill>
                  <a:srgbClr val="000099"/>
                </a:solidFill>
                <a:latin typeface="Times New Roman" panose="02020603050405020304" pitchFamily="18" charset="0"/>
                <a:cs typeface="Times New Roman" panose="02020603050405020304" pitchFamily="18" charset="0"/>
              </a:rPr>
              <a:t>và</a:t>
            </a:r>
            <a:r>
              <a:rPr lang="en-US" altLang="en-US" sz="2600" b="1" dirty="0">
                <a:solidFill>
                  <a:srgbClr val="000099"/>
                </a:solidFill>
                <a:latin typeface="Times New Roman" panose="02020603050405020304" pitchFamily="18" charset="0"/>
                <a:cs typeface="Times New Roman" panose="02020603050405020304" pitchFamily="18" charset="0"/>
              </a:rPr>
              <a:t> THẢO LUẬN – TÔI BẮT ĐẦU HIỂU</a:t>
            </a:r>
          </a:p>
        </p:txBody>
      </p:sp>
      <p:sp>
        <p:nvSpPr>
          <p:cNvPr id="50184" name="Line 8"/>
          <p:cNvSpPr>
            <a:spLocks noChangeShapeType="1"/>
          </p:cNvSpPr>
          <p:nvPr/>
        </p:nvSpPr>
        <p:spPr bwMode="auto">
          <a:xfrm>
            <a:off x="1524000" y="914400"/>
            <a:ext cx="9144000" cy="0"/>
          </a:xfrm>
          <a:prstGeom prst="line">
            <a:avLst/>
          </a:prstGeom>
          <a:noFill/>
          <a:ln w="28575">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9577" name="Text Box 9"/>
          <p:cNvSpPr txBox="1">
            <a:spLocks noChangeArrowheads="1"/>
          </p:cNvSpPr>
          <p:nvPr/>
        </p:nvSpPr>
        <p:spPr bwMode="auto">
          <a:xfrm>
            <a:off x="1523999" y="3962401"/>
            <a:ext cx="9718431" cy="11695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25000"/>
              </a:lnSpc>
              <a:spcBef>
                <a:spcPct val="50000"/>
              </a:spcBef>
              <a:buFontTx/>
              <a:buNone/>
            </a:pPr>
            <a:r>
              <a:rPr lang="en-US" altLang="en-US" sz="2800" b="1" dirty="0">
                <a:solidFill>
                  <a:srgbClr val="000099"/>
                </a:solidFill>
                <a:latin typeface="Times New Roman" panose="02020603050405020304" pitchFamily="18" charset="0"/>
                <a:cs typeface="Times New Roman" panose="02020603050405020304" pitchFamily="18" charset="0"/>
              </a:rPr>
              <a:t>TÔI NGHE, NHÌN, THẢO LUẬN </a:t>
            </a:r>
            <a:r>
              <a:rPr lang="en-US" altLang="en-US" sz="2800" b="1" dirty="0" err="1">
                <a:solidFill>
                  <a:srgbClr val="000099"/>
                </a:solidFill>
                <a:latin typeface="Times New Roman" panose="02020603050405020304" pitchFamily="18" charset="0"/>
                <a:cs typeface="Times New Roman" panose="02020603050405020304" pitchFamily="18" charset="0"/>
              </a:rPr>
              <a:t>và</a:t>
            </a:r>
            <a:r>
              <a:rPr lang="en-US" altLang="en-US" sz="2800" b="1" dirty="0">
                <a:solidFill>
                  <a:srgbClr val="000099"/>
                </a:solidFill>
                <a:latin typeface="Times New Roman" panose="02020603050405020304" pitchFamily="18" charset="0"/>
                <a:cs typeface="Times New Roman" panose="02020603050405020304" pitchFamily="18" charset="0"/>
              </a:rPr>
              <a:t> THỰC HÀNH – TÔI BẮT ĐẦU HỌC ĐƯỢC KIẾN THỨC </a:t>
            </a:r>
            <a:r>
              <a:rPr lang="en-US" altLang="en-US" sz="2800" b="1" dirty="0" err="1">
                <a:solidFill>
                  <a:srgbClr val="000099"/>
                </a:solidFill>
                <a:latin typeface="Times New Roman" panose="02020603050405020304" pitchFamily="18" charset="0"/>
                <a:cs typeface="Times New Roman" panose="02020603050405020304" pitchFamily="18" charset="0"/>
              </a:rPr>
              <a:t>và</a:t>
            </a:r>
            <a:r>
              <a:rPr lang="en-US" altLang="en-US" sz="2800" b="1" dirty="0">
                <a:solidFill>
                  <a:srgbClr val="000099"/>
                </a:solidFill>
                <a:latin typeface="Times New Roman" panose="02020603050405020304" pitchFamily="18" charset="0"/>
                <a:cs typeface="Times New Roman" panose="02020603050405020304" pitchFamily="18" charset="0"/>
              </a:rPr>
              <a:t> KỸ NĂNG</a:t>
            </a:r>
          </a:p>
        </p:txBody>
      </p:sp>
    </p:spTree>
    <p:extLst>
      <p:ext uri="{BB962C8B-B14F-4D97-AF65-F5344CB8AC3E}">
        <p14:creationId xmlns:p14="http://schemas.microsoft.com/office/powerpoint/2010/main" val="247493269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9570"/>
                                        </p:tgtEl>
                                        <p:attrNameLst>
                                          <p:attrName>style.visibility</p:attrName>
                                        </p:attrNameLst>
                                      </p:cBhvr>
                                      <p:to>
                                        <p:strVal val="visible"/>
                                      </p:to>
                                    </p:set>
                                    <p:animEffect transition="in" filter="box(in)">
                                      <p:cBhvr>
                                        <p:cTn id="7" dur="500"/>
                                        <p:tgtEl>
                                          <p:spTgt spid="109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9571"/>
                                        </p:tgtEl>
                                        <p:attrNameLst>
                                          <p:attrName>style.visibility</p:attrName>
                                        </p:attrNameLst>
                                      </p:cBhvr>
                                      <p:to>
                                        <p:strVal val="visible"/>
                                      </p:to>
                                    </p:set>
                                    <p:animEffect transition="in" filter="box(in)">
                                      <p:cBhvr>
                                        <p:cTn id="12" dur="500"/>
                                        <p:tgtEl>
                                          <p:spTgt spid="1095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09575"/>
                                        </p:tgtEl>
                                        <p:attrNameLst>
                                          <p:attrName>style.visibility</p:attrName>
                                        </p:attrNameLst>
                                      </p:cBhvr>
                                      <p:to>
                                        <p:strVal val="visible"/>
                                      </p:to>
                                    </p:set>
                                    <p:animEffect transition="in" filter="box(in)">
                                      <p:cBhvr>
                                        <p:cTn id="17" dur="500"/>
                                        <p:tgtEl>
                                          <p:spTgt spid="1095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9577"/>
                                        </p:tgtEl>
                                        <p:attrNameLst>
                                          <p:attrName>style.visibility</p:attrName>
                                        </p:attrNameLst>
                                      </p:cBhvr>
                                      <p:to>
                                        <p:strVal val="visible"/>
                                      </p:to>
                                    </p:set>
                                    <p:animEffect transition="in" filter="box(in)">
                                      <p:cBhvr>
                                        <p:cTn id="22" dur="500"/>
                                        <p:tgtEl>
                                          <p:spTgt spid="10957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09572"/>
                                        </p:tgtEl>
                                        <p:attrNameLst>
                                          <p:attrName>style.visibility</p:attrName>
                                        </p:attrNameLst>
                                      </p:cBhvr>
                                      <p:to>
                                        <p:strVal val="visible"/>
                                      </p:to>
                                    </p:set>
                                    <p:animEffect transition="in" filter="box(in)">
                                      <p:cBhvr>
                                        <p:cTn id="27" dur="500"/>
                                        <p:tgtEl>
                                          <p:spTgt spid="109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0" grpId="0" animBg="1"/>
      <p:bldP spid="109571" grpId="0" animBg="1"/>
      <p:bldP spid="109572" grpId="0" animBg="1"/>
      <p:bldP spid="109575" grpId="0" animBg="1"/>
      <p:bldP spid="10957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Line 21"/>
          <p:cNvSpPr>
            <a:spLocks noChangeShapeType="1"/>
          </p:cNvSpPr>
          <p:nvPr/>
        </p:nvSpPr>
        <p:spPr bwMode="auto">
          <a:xfrm>
            <a:off x="1524000" y="10668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2227" name="Rectangle 24"/>
          <p:cNvSpPr>
            <a:spLocks noChangeArrowheads="1"/>
          </p:cNvSpPr>
          <p:nvPr/>
        </p:nvSpPr>
        <p:spPr bwMode="auto">
          <a:xfrm>
            <a:off x="1524000" y="-762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2228" name="Rectangle 25"/>
          <p:cNvSpPr>
            <a:spLocks noChangeArrowheads="1"/>
          </p:cNvSpPr>
          <p:nvPr/>
        </p:nvSpPr>
        <p:spPr bwMode="auto">
          <a:xfrm rot="10800000">
            <a:off x="1524000" y="63246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62492" name="Text Box 28"/>
          <p:cNvSpPr txBox="1">
            <a:spLocks noChangeArrowheads="1"/>
          </p:cNvSpPr>
          <p:nvPr/>
        </p:nvSpPr>
        <p:spPr bwMode="auto">
          <a:xfrm>
            <a:off x="1524000" y="293689"/>
            <a:ext cx="9144000" cy="492443"/>
          </a:xfrm>
          <a:prstGeom prst="rect">
            <a:avLst/>
          </a:prstGeom>
          <a:noFill/>
          <a:ln>
            <a:noFill/>
          </a:ln>
          <a:effectLst/>
        </p:spPr>
        <p:txBody>
          <a:bodyPr>
            <a:spAutoFit/>
          </a:bodyPr>
          <a:lstStyle/>
          <a:p>
            <a:pPr algn="ctr" eaLnBrk="1" hangingPunct="1">
              <a:lnSpc>
                <a:spcPct val="130000"/>
              </a:lnSpc>
              <a:spcBef>
                <a:spcPct val="50000"/>
              </a:spcBef>
              <a:defRPr/>
            </a:pPr>
            <a:r>
              <a:rPr lang="en-US" altLang="en-US" sz="2000" b="1" dirty="0">
                <a:solidFill>
                  <a:srgbClr val="CC3300"/>
                </a:solidFill>
                <a:latin typeface="+mj-lt"/>
              </a:rPr>
              <a:t>VAI TRÒ CỦA CÁC GIÁC QUAN TRONG QUÁ TRÌNH TRUYỀN THÔNG</a:t>
            </a:r>
          </a:p>
        </p:txBody>
      </p:sp>
      <p:grpSp>
        <p:nvGrpSpPr>
          <p:cNvPr id="62493" name="Group 29"/>
          <p:cNvGrpSpPr>
            <a:grpSpLocks/>
          </p:cNvGrpSpPr>
          <p:nvPr/>
        </p:nvGrpSpPr>
        <p:grpSpPr bwMode="auto">
          <a:xfrm>
            <a:off x="3048000" y="2209800"/>
            <a:ext cx="5994400" cy="3898900"/>
            <a:chOff x="960" y="960"/>
            <a:chExt cx="3776" cy="2456"/>
          </a:xfrm>
        </p:grpSpPr>
        <p:sp>
          <p:nvSpPr>
            <p:cNvPr id="52232" name="Rectangle 30"/>
            <p:cNvSpPr>
              <a:spLocks noChangeArrowheads="1"/>
            </p:cNvSpPr>
            <p:nvPr/>
          </p:nvSpPr>
          <p:spPr bwMode="blackWhite">
            <a:xfrm>
              <a:off x="2961" y="1440"/>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1,5%</a:t>
              </a:r>
            </a:p>
          </p:txBody>
        </p:sp>
        <p:sp>
          <p:nvSpPr>
            <p:cNvPr id="52233" name="Rectangle 31"/>
            <p:cNvSpPr>
              <a:spLocks noChangeArrowheads="1"/>
            </p:cNvSpPr>
            <p:nvPr/>
          </p:nvSpPr>
          <p:spPr bwMode="blackWhite">
            <a:xfrm>
              <a:off x="960" y="1440"/>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XÚC GIÁC</a:t>
              </a:r>
            </a:p>
          </p:txBody>
        </p:sp>
        <p:sp>
          <p:nvSpPr>
            <p:cNvPr id="52234" name="Rectangle 32"/>
            <p:cNvSpPr>
              <a:spLocks noChangeArrowheads="1"/>
            </p:cNvSpPr>
            <p:nvPr/>
          </p:nvSpPr>
          <p:spPr bwMode="blackWhite">
            <a:xfrm>
              <a:off x="2976" y="96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a:t>
              </a:r>
            </a:p>
          </p:txBody>
        </p:sp>
        <p:sp>
          <p:nvSpPr>
            <p:cNvPr id="52235" name="Rectangle 33"/>
            <p:cNvSpPr>
              <a:spLocks noChangeArrowheads="1"/>
            </p:cNvSpPr>
            <p:nvPr/>
          </p:nvSpPr>
          <p:spPr bwMode="blackWhite">
            <a:xfrm>
              <a:off x="960" y="96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VỊ GIÁC</a:t>
              </a:r>
            </a:p>
          </p:txBody>
        </p:sp>
        <p:sp>
          <p:nvSpPr>
            <p:cNvPr id="52236" name="Rectangle 34"/>
            <p:cNvSpPr>
              <a:spLocks noChangeArrowheads="1"/>
            </p:cNvSpPr>
            <p:nvPr/>
          </p:nvSpPr>
          <p:spPr bwMode="blackWhite">
            <a:xfrm>
              <a:off x="2961" y="2408"/>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11%</a:t>
              </a:r>
            </a:p>
          </p:txBody>
        </p:sp>
        <p:sp>
          <p:nvSpPr>
            <p:cNvPr id="52237" name="Rectangle 35"/>
            <p:cNvSpPr>
              <a:spLocks noChangeArrowheads="1"/>
            </p:cNvSpPr>
            <p:nvPr/>
          </p:nvSpPr>
          <p:spPr bwMode="blackWhite">
            <a:xfrm>
              <a:off x="960" y="2408"/>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THÍNH GIÁC</a:t>
              </a:r>
            </a:p>
          </p:txBody>
        </p:sp>
        <p:sp>
          <p:nvSpPr>
            <p:cNvPr id="52238" name="Rectangle 36"/>
            <p:cNvSpPr>
              <a:spLocks noChangeArrowheads="1"/>
            </p:cNvSpPr>
            <p:nvPr/>
          </p:nvSpPr>
          <p:spPr bwMode="blackWhite">
            <a:xfrm>
              <a:off x="2976" y="192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3,5%</a:t>
              </a:r>
            </a:p>
          </p:txBody>
        </p:sp>
        <p:sp>
          <p:nvSpPr>
            <p:cNvPr id="52239" name="Rectangle 37"/>
            <p:cNvSpPr>
              <a:spLocks noChangeArrowheads="1"/>
            </p:cNvSpPr>
            <p:nvPr/>
          </p:nvSpPr>
          <p:spPr bwMode="blackWhite">
            <a:xfrm>
              <a:off x="960" y="192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KHỨU GIÁC</a:t>
              </a:r>
            </a:p>
          </p:txBody>
        </p:sp>
        <p:sp>
          <p:nvSpPr>
            <p:cNvPr id="52240" name="Rectangle 38"/>
            <p:cNvSpPr>
              <a:spLocks noChangeArrowheads="1"/>
            </p:cNvSpPr>
            <p:nvPr/>
          </p:nvSpPr>
          <p:spPr bwMode="blackWhite">
            <a:xfrm>
              <a:off x="2976" y="2899"/>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a:solidFill>
                    <a:schemeClr val="tx2"/>
                  </a:solidFill>
                  <a:latin typeface=".VnTime" panose="020B7200000000000000" pitchFamily="34" charset="0"/>
                </a:rPr>
                <a:t>83%</a:t>
              </a:r>
            </a:p>
          </p:txBody>
        </p:sp>
        <p:sp>
          <p:nvSpPr>
            <p:cNvPr id="52241" name="Rectangle 39"/>
            <p:cNvSpPr>
              <a:spLocks noChangeArrowheads="1"/>
            </p:cNvSpPr>
            <p:nvPr/>
          </p:nvSpPr>
          <p:spPr bwMode="blackWhite">
            <a:xfrm>
              <a:off x="960" y="2899"/>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buFontTx/>
                <a:buNone/>
              </a:pPr>
              <a:r>
                <a:rPr lang="en-US" altLang="en-US" sz="2800" b="1" dirty="0">
                  <a:solidFill>
                    <a:schemeClr val="bg1"/>
                  </a:solidFill>
                  <a:latin typeface="Times New Roman" panose="02020603050405020304" pitchFamily="18" charset="0"/>
                  <a:cs typeface="Times New Roman" panose="02020603050405020304" pitchFamily="18" charset="0"/>
                </a:rPr>
                <a:t>+ THỊ GIÁC</a:t>
              </a:r>
            </a:p>
          </p:txBody>
        </p:sp>
      </p:grpSp>
      <p:sp>
        <p:nvSpPr>
          <p:cNvPr id="62504" name="Text Box 40"/>
          <p:cNvSpPr txBox="1">
            <a:spLocks noChangeArrowheads="1"/>
          </p:cNvSpPr>
          <p:nvPr/>
        </p:nvSpPr>
        <p:spPr bwMode="auto">
          <a:xfrm>
            <a:off x="1676400" y="1309688"/>
            <a:ext cx="9144000"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2400" b="1" i="1">
                <a:latin typeface="Times New Roman" panose="02020603050405020304" pitchFamily="18" charset="0"/>
                <a:cs typeface="Times New Roman" panose="02020603050405020304" pitchFamily="18" charset="0"/>
              </a:rPr>
              <a:t>Tỷ lệ của các giác quan trong việc thu nhận tri thức như sau:</a:t>
            </a:r>
            <a:endParaRPr lang="en-US" altLang="en-US" sz="1600" i="1">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079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2504"/>
                                        </p:tgtEl>
                                        <p:attrNameLst>
                                          <p:attrName>style.visibility</p:attrName>
                                        </p:attrNameLst>
                                      </p:cBhvr>
                                      <p:to>
                                        <p:strVal val="visible"/>
                                      </p:to>
                                    </p:set>
                                    <p:animEffect transition="in" filter="diamond(in)">
                                      <p:cBhvr>
                                        <p:cTn id="7" dur="1000"/>
                                        <p:tgtEl>
                                          <p:spTgt spid="62504"/>
                                        </p:tgtEl>
                                      </p:cBhvr>
                                    </p:animEffect>
                                  </p:childTnLst>
                                </p:cTn>
                              </p:par>
                              <p:par>
                                <p:cTn id="8" presetID="8" presetClass="entr" presetSubtype="16" fill="hold" nodeType="withEffect">
                                  <p:stCondLst>
                                    <p:cond delay="0"/>
                                  </p:stCondLst>
                                  <p:childTnLst>
                                    <p:set>
                                      <p:cBhvr>
                                        <p:cTn id="9" dur="1" fill="hold">
                                          <p:stCondLst>
                                            <p:cond delay="0"/>
                                          </p:stCondLst>
                                        </p:cTn>
                                        <p:tgtEl>
                                          <p:spTgt spid="62493"/>
                                        </p:tgtEl>
                                        <p:attrNameLst>
                                          <p:attrName>style.visibility</p:attrName>
                                        </p:attrNameLst>
                                      </p:cBhvr>
                                      <p:to>
                                        <p:strVal val="visible"/>
                                      </p:to>
                                    </p:set>
                                    <p:animEffect transition="in" filter="diamond(in)">
                                      <p:cBhvr>
                                        <p:cTn id="10" dur="1000"/>
                                        <p:tgtEl>
                                          <p:spTgt spid="624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0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Line 2"/>
          <p:cNvSpPr>
            <a:spLocks noChangeShapeType="1"/>
          </p:cNvSpPr>
          <p:nvPr/>
        </p:nvSpPr>
        <p:spPr bwMode="auto">
          <a:xfrm>
            <a:off x="1524000" y="1524000"/>
            <a:ext cx="9144000" cy="0"/>
          </a:xfrm>
          <a:prstGeom prst="line">
            <a:avLst/>
          </a:prstGeom>
          <a:noFill/>
          <a:ln w="3810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3251" name="Rectangle 3"/>
          <p:cNvSpPr>
            <a:spLocks noChangeArrowheads="1"/>
          </p:cNvSpPr>
          <p:nvPr/>
        </p:nvSpPr>
        <p:spPr bwMode="auto">
          <a:xfrm>
            <a:off x="1523999" y="-76200"/>
            <a:ext cx="10117015" cy="777576"/>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53252" name="Rectangle 4"/>
          <p:cNvSpPr>
            <a:spLocks noChangeArrowheads="1"/>
          </p:cNvSpPr>
          <p:nvPr/>
        </p:nvSpPr>
        <p:spPr bwMode="auto">
          <a:xfrm rot="10800000">
            <a:off x="1524000" y="6324600"/>
            <a:ext cx="9144000" cy="533400"/>
          </a:xfrm>
          <a:prstGeom prst="rect">
            <a:avLst/>
          </a:prstGeom>
          <a:gradFill rotWithShape="1">
            <a:gsLst>
              <a:gs pos="0">
                <a:schemeClr val="folHlink"/>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grpSp>
        <p:nvGrpSpPr>
          <p:cNvPr id="53253" name="Group 18"/>
          <p:cNvGrpSpPr>
            <a:grpSpLocks/>
          </p:cNvGrpSpPr>
          <p:nvPr/>
        </p:nvGrpSpPr>
        <p:grpSpPr bwMode="auto">
          <a:xfrm>
            <a:off x="2743200" y="1981200"/>
            <a:ext cx="6705600" cy="4114800"/>
            <a:chOff x="960" y="960"/>
            <a:chExt cx="3776" cy="2456"/>
          </a:xfrm>
        </p:grpSpPr>
        <p:sp>
          <p:nvSpPr>
            <p:cNvPr id="53255" name="Rectangle 19"/>
            <p:cNvSpPr>
              <a:spLocks noChangeArrowheads="1"/>
            </p:cNvSpPr>
            <p:nvPr/>
          </p:nvSpPr>
          <p:spPr bwMode="blackWhite">
            <a:xfrm>
              <a:off x="2961" y="1440"/>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30%</a:t>
              </a:r>
            </a:p>
          </p:txBody>
        </p:sp>
        <p:sp>
          <p:nvSpPr>
            <p:cNvPr id="53256" name="Rectangle 20"/>
            <p:cNvSpPr>
              <a:spLocks noChangeArrowheads="1"/>
            </p:cNvSpPr>
            <p:nvPr/>
          </p:nvSpPr>
          <p:spPr bwMode="blackWhite">
            <a:xfrm>
              <a:off x="960" y="1440"/>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Nhìn</a:t>
              </a:r>
            </a:p>
          </p:txBody>
        </p:sp>
        <p:sp>
          <p:nvSpPr>
            <p:cNvPr id="53257" name="Rectangle 21"/>
            <p:cNvSpPr>
              <a:spLocks noChangeArrowheads="1"/>
            </p:cNvSpPr>
            <p:nvPr/>
          </p:nvSpPr>
          <p:spPr bwMode="blackWhite">
            <a:xfrm>
              <a:off x="2976" y="96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20%</a:t>
              </a:r>
            </a:p>
          </p:txBody>
        </p:sp>
        <p:sp>
          <p:nvSpPr>
            <p:cNvPr id="53258" name="Rectangle 22"/>
            <p:cNvSpPr>
              <a:spLocks noChangeArrowheads="1"/>
            </p:cNvSpPr>
            <p:nvPr/>
          </p:nvSpPr>
          <p:spPr bwMode="blackWhite">
            <a:xfrm>
              <a:off x="960" y="96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dirty="0">
                  <a:solidFill>
                    <a:schemeClr val="bg1"/>
                  </a:solidFill>
                  <a:latin typeface="Times New Roman" panose="02020603050405020304" pitchFamily="18" charset="0"/>
                  <a:cs typeface="Times New Roman" panose="02020603050405020304" pitchFamily="18" charset="0"/>
                </a:rPr>
                <a:t>+ </a:t>
              </a:r>
              <a:r>
                <a:rPr lang="en-US" altLang="en-US" sz="3000" b="1" dirty="0" err="1">
                  <a:solidFill>
                    <a:schemeClr val="bg1"/>
                  </a:solidFill>
                  <a:latin typeface="Times New Roman" panose="02020603050405020304" pitchFamily="18" charset="0"/>
                  <a:cs typeface="Times New Roman" panose="02020603050405020304" pitchFamily="18" charset="0"/>
                </a:rPr>
                <a:t>Nghe</a:t>
              </a:r>
              <a:endParaRPr lang="en-US" altLang="en-US" sz="3000" b="1" dirty="0">
                <a:solidFill>
                  <a:schemeClr val="bg1"/>
                </a:solidFill>
                <a:latin typeface="Times New Roman" panose="02020603050405020304" pitchFamily="18" charset="0"/>
                <a:cs typeface="Times New Roman" panose="02020603050405020304" pitchFamily="18" charset="0"/>
              </a:endParaRPr>
            </a:p>
          </p:txBody>
        </p:sp>
        <p:sp>
          <p:nvSpPr>
            <p:cNvPr id="53259" name="Rectangle 23"/>
            <p:cNvSpPr>
              <a:spLocks noChangeArrowheads="1"/>
            </p:cNvSpPr>
            <p:nvPr/>
          </p:nvSpPr>
          <p:spPr bwMode="blackWhite">
            <a:xfrm>
              <a:off x="2961" y="2408"/>
              <a:ext cx="1775" cy="518"/>
            </a:xfrm>
            <a:prstGeom prst="rect">
              <a:avLst/>
            </a:prstGeom>
            <a:solidFill>
              <a:schemeClr val="accent1">
                <a:alpha val="47842"/>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80%</a:t>
              </a:r>
            </a:p>
          </p:txBody>
        </p:sp>
        <p:sp>
          <p:nvSpPr>
            <p:cNvPr id="53260" name="Rectangle 24"/>
            <p:cNvSpPr>
              <a:spLocks noChangeArrowheads="1"/>
            </p:cNvSpPr>
            <p:nvPr/>
          </p:nvSpPr>
          <p:spPr bwMode="blackWhite">
            <a:xfrm>
              <a:off x="960" y="2408"/>
              <a:ext cx="2016" cy="517"/>
            </a:xfrm>
            <a:prstGeom prst="rect">
              <a:avLst/>
            </a:prstGeom>
            <a:solidFill>
              <a:srgbClr val="1D528D">
                <a:alpha val="70195"/>
              </a:srgb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Tự trình bày</a:t>
              </a:r>
            </a:p>
          </p:txBody>
        </p:sp>
        <p:sp>
          <p:nvSpPr>
            <p:cNvPr id="53261" name="Rectangle 25"/>
            <p:cNvSpPr>
              <a:spLocks noChangeArrowheads="1"/>
            </p:cNvSpPr>
            <p:nvPr/>
          </p:nvSpPr>
          <p:spPr bwMode="blackWhite">
            <a:xfrm>
              <a:off x="2976" y="1920"/>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50%</a:t>
              </a:r>
            </a:p>
          </p:txBody>
        </p:sp>
        <p:sp>
          <p:nvSpPr>
            <p:cNvPr id="53262" name="Rectangle 26"/>
            <p:cNvSpPr>
              <a:spLocks noChangeArrowheads="1"/>
            </p:cNvSpPr>
            <p:nvPr/>
          </p:nvSpPr>
          <p:spPr bwMode="blackWhite">
            <a:xfrm>
              <a:off x="960" y="1920"/>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bg1"/>
                  </a:solidFill>
                  <a:latin typeface="Times New Roman" panose="02020603050405020304" pitchFamily="18" charset="0"/>
                  <a:cs typeface="Times New Roman" panose="02020603050405020304" pitchFamily="18" charset="0"/>
                </a:rPr>
                <a:t>+ Nghe và nhìn</a:t>
              </a:r>
            </a:p>
          </p:txBody>
        </p:sp>
        <p:sp>
          <p:nvSpPr>
            <p:cNvPr id="53263" name="Rectangle 27"/>
            <p:cNvSpPr>
              <a:spLocks noChangeArrowheads="1"/>
            </p:cNvSpPr>
            <p:nvPr/>
          </p:nvSpPr>
          <p:spPr bwMode="blackWhite">
            <a:xfrm>
              <a:off x="2976" y="2899"/>
              <a:ext cx="1759" cy="517"/>
            </a:xfrm>
            <a:prstGeom prst="rect">
              <a:avLst/>
            </a:prstGeom>
            <a:solidFill>
              <a:schemeClr val="accent1">
                <a:alpha val="79999"/>
              </a:schemeClr>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3000" b="1">
                  <a:solidFill>
                    <a:schemeClr val="tx2"/>
                  </a:solidFill>
                  <a:latin typeface=".VnTime" panose="020B7200000000000000" pitchFamily="34" charset="0"/>
                </a:rPr>
                <a:t>90%</a:t>
              </a:r>
            </a:p>
          </p:txBody>
        </p:sp>
        <p:sp>
          <p:nvSpPr>
            <p:cNvPr id="53264" name="Rectangle 28"/>
            <p:cNvSpPr>
              <a:spLocks noChangeArrowheads="1"/>
            </p:cNvSpPr>
            <p:nvPr/>
          </p:nvSpPr>
          <p:spPr bwMode="blackWhite">
            <a:xfrm>
              <a:off x="960" y="2899"/>
              <a:ext cx="2016" cy="517"/>
            </a:xfrm>
            <a:prstGeom prst="rect">
              <a:avLst/>
            </a:prstGeom>
            <a:solidFill>
              <a:srgbClr val="1D528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Tx/>
                <a:buNone/>
              </a:pPr>
              <a:r>
                <a:rPr lang="en-US" altLang="en-US" sz="2600" b="1">
                  <a:solidFill>
                    <a:schemeClr val="bg1"/>
                  </a:solidFill>
                  <a:latin typeface="Times New Roman" panose="02020603050405020304" pitchFamily="18" charset="0"/>
                  <a:cs typeface="Times New Roman" panose="02020603050405020304" pitchFamily="18" charset="0"/>
                </a:rPr>
                <a:t>+ Tự trình bày và làm</a:t>
              </a:r>
            </a:p>
          </p:txBody>
        </p:sp>
      </p:grpSp>
      <p:sp>
        <p:nvSpPr>
          <p:cNvPr id="53254" name="Text Box 29"/>
          <p:cNvSpPr txBox="1">
            <a:spLocks noChangeArrowheads="1"/>
          </p:cNvSpPr>
          <p:nvPr/>
        </p:nvSpPr>
        <p:spPr bwMode="auto">
          <a:xfrm>
            <a:off x="1523999" y="474664"/>
            <a:ext cx="9917723"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2800" b="1" dirty="0">
                <a:latin typeface="Times New Roman" panose="02020603050405020304" pitchFamily="18" charset="0"/>
                <a:cs typeface="Times New Roman" panose="02020603050405020304" pitchFamily="18" charset="0"/>
              </a:rPr>
              <a:t>Tri </a:t>
            </a:r>
            <a:r>
              <a:rPr lang="en-US" altLang="en-US" sz="2800" b="1" dirty="0" err="1">
                <a:latin typeface="Times New Roman" panose="02020603050405020304" pitchFamily="18" charset="0"/>
                <a:cs typeface="Times New Roman" panose="02020603050405020304" pitchFamily="18" charset="0"/>
              </a:rPr>
              <a:t>thức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sau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khi</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thu</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nhận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từng</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giác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quan</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hoặc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kết</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hợp</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các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giác</a:t>
            </a:r>
            <a:r>
              <a:rPr lang="en-US" altLang="en-US" sz="2800" b="1" dirty="0">
                <a:latin typeface="Times New Roman" panose="02020603050405020304" pitchFamily="18" charset="0"/>
                <a:cs typeface="Times New Roman" panose="02020603050405020304" pitchFamily="18" charset="0"/>
              </a:rPr>
              <a:t> </a:t>
            </a:r>
            <a:r>
              <a:rPr lang="en-US" altLang="en-US" sz="2800" b="1" dirty="0" err="1">
                <a:latin typeface="Times New Roman" panose="02020603050405020304" pitchFamily="18" charset="0"/>
                <a:cs typeface="Times New Roman" panose="02020603050405020304" pitchFamily="18" charset="0"/>
              </a:rPr>
              <a:t>quan</a:t>
            </a:r>
            <a:r>
              <a:rPr lang="en-US" altLang="en-US" sz="2800" b="1"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79132240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2"/>
          <p:cNvSpPr txBox="1">
            <a:spLocks noChangeArrowheads="1"/>
          </p:cNvSpPr>
          <p:nvPr/>
        </p:nvSpPr>
        <p:spPr bwMode="auto">
          <a:xfrm>
            <a:off x="1524000" y="319089"/>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dirty="0">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
        <p:nvSpPr>
          <p:cNvPr id="102414" name="Text Box 14"/>
          <p:cNvSpPr txBox="1">
            <a:spLocks noChangeArrowheads="1"/>
          </p:cNvSpPr>
          <p:nvPr/>
        </p:nvSpPr>
        <p:spPr bwMode="auto">
          <a:xfrm>
            <a:off x="1418492" y="1375936"/>
            <a:ext cx="9144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Steve Jobs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sáng</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lập</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hãng</a:t>
            </a:r>
            <a:r>
              <a:rPr lang="en-US" altLang="en-US" sz="2600" dirty="0">
                <a:solidFill>
                  <a:srgbClr val="CC3300"/>
                </a:solidFill>
                <a:latin typeface="Times New Roman" panose="02020603050405020304" pitchFamily="18" charset="0"/>
                <a:cs typeface="Times New Roman" panose="02020603050405020304" pitchFamily="18" charset="0"/>
              </a:rPr>
              <a:t> Apple</a:t>
            </a:r>
          </a:p>
        </p:txBody>
      </p:sp>
      <p:sp>
        <p:nvSpPr>
          <p:cNvPr id="102416" name="Text Box 16"/>
          <p:cNvSpPr txBox="1">
            <a:spLocks noChangeArrowheads="1"/>
          </p:cNvSpPr>
          <p:nvPr/>
        </p:nvSpPr>
        <p:spPr bwMode="auto">
          <a:xfrm>
            <a:off x="1828800" y="2635250"/>
            <a:ext cx="86106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thế kỷ qua là trang in.</a:t>
            </a:r>
          </a:p>
        </p:txBody>
      </p:sp>
      <p:sp>
        <p:nvSpPr>
          <p:cNvPr id="102418" name="Rectangle 18"/>
          <p:cNvSpPr>
            <a:spLocks noChangeArrowheads="1"/>
          </p:cNvSpPr>
          <p:nvPr/>
        </p:nvSpPr>
        <p:spPr bwMode="auto">
          <a:xfrm>
            <a:off x="1752600" y="2209800"/>
            <a:ext cx="8686800" cy="4191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2419" name="Text Box 19"/>
          <p:cNvSpPr txBox="1">
            <a:spLocks noChangeArrowheads="1"/>
          </p:cNvSpPr>
          <p:nvPr/>
        </p:nvSpPr>
        <p:spPr bwMode="auto">
          <a:xfrm>
            <a:off x="1828800" y="35623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Phương tiện của thời nay</a:t>
            </a:r>
            <a:r>
              <a:rPr lang="vi-VN" altLang="en-US" sz="2600">
                <a:latin typeface="Times New Roman" panose="02020603050405020304" pitchFamily="18" charset="0"/>
                <a:cs typeface="Times New Roman" panose="02020603050405020304" pitchFamily="18" charset="0"/>
              </a:rPr>
              <a:t> là </a:t>
            </a:r>
            <a:r>
              <a:rPr lang="en-US" altLang="en-US" sz="2600">
                <a:latin typeface="Times New Roman" panose="02020603050405020304" pitchFamily="18" charset="0"/>
                <a:cs typeface="Times New Roman" panose="02020603050405020304" pitchFamily="18" charset="0"/>
              </a:rPr>
              <a:t>CNTT</a:t>
            </a:r>
            <a:r>
              <a:rPr lang="vi-VN" altLang="en-US" sz="2600">
                <a:latin typeface="Times New Roman" panose="02020603050405020304" pitchFamily="18" charset="0"/>
                <a:cs typeface="Times New Roman" panose="02020603050405020304" pitchFamily="18" charset="0"/>
              </a:rPr>
              <a:t> và Truyền thông và người học sáng tạo bằng phương tiện này</a:t>
            </a:r>
            <a:r>
              <a:rPr lang="en-US" altLang="en-US" sz="2600">
                <a:latin typeface="Times New Roman" panose="02020603050405020304" pitchFamily="18" charset="0"/>
                <a:cs typeface="Times New Roman" panose="02020603050405020304" pitchFamily="18" charset="0"/>
              </a:rPr>
              <a:t>.</a:t>
            </a:r>
          </a:p>
        </p:txBody>
      </p:sp>
      <p:sp>
        <p:nvSpPr>
          <p:cNvPr id="102420" name="Text Box 20"/>
          <p:cNvSpPr txBox="1">
            <a:spLocks noChangeArrowheads="1"/>
          </p:cNvSpPr>
          <p:nvPr/>
        </p:nvSpPr>
        <p:spPr bwMode="auto">
          <a:xfrm>
            <a:off x="1828800" y="5010151"/>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a:t>
            </a:r>
            <a:r>
              <a:rPr lang="vi-VN" altLang="en-US" sz="2600">
                <a:latin typeface="Times New Roman" panose="02020603050405020304" pitchFamily="18" charset="0"/>
                <a:cs typeface="Times New Roman" panose="02020603050405020304" pitchFamily="18" charset="0"/>
              </a:rPr>
              <a:t>khi học viên tự mình sáng tạo là quá trình học đang diễn ra và người thầy là người hỗ trợ</a:t>
            </a:r>
            <a:r>
              <a:rPr lang="en-US" altLang="en-US" sz="2600">
                <a:latin typeface="Times New Roman" panose="02020603050405020304" pitchFamily="18" charset="0"/>
                <a:cs typeface="Times New Roman" panose="02020603050405020304" pitchFamily="18" charset="0"/>
              </a:rPr>
              <a:t>,</a:t>
            </a:r>
            <a:r>
              <a:rPr lang="vi-VN" altLang="en-US" sz="2600">
                <a:latin typeface="Times New Roman" panose="02020603050405020304" pitchFamily="18" charset="0"/>
                <a:cs typeface="Times New Roman" panose="02020603050405020304" pitchFamily="18" charset="0"/>
              </a:rPr>
              <a:t> thúc đẩy quá trình đó</a:t>
            </a:r>
            <a:r>
              <a:rPr lang="en-US" altLang="en-US" sz="260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33640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02"/>
                                        </p:tgtEl>
                                        <p:attrNameLst>
                                          <p:attrName>style.visibility</p:attrName>
                                        </p:attrNameLst>
                                      </p:cBhvr>
                                      <p:to>
                                        <p:strVal val="visible"/>
                                      </p:to>
                                    </p:set>
                                    <p:animEffect transition="in" filter="blinds(horizontal)">
                                      <p:cBhvr>
                                        <p:cTn id="7" dur="500"/>
                                        <p:tgtEl>
                                          <p:spTgt spid="10240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14"/>
                                        </p:tgtEl>
                                        <p:attrNameLst>
                                          <p:attrName>style.visibility</p:attrName>
                                        </p:attrNameLst>
                                      </p:cBhvr>
                                      <p:to>
                                        <p:strVal val="visible"/>
                                      </p:to>
                                    </p:set>
                                    <p:animEffect transition="in" filter="blinds(horizontal)">
                                      <p:cBhvr>
                                        <p:cTn id="12" dur="500"/>
                                        <p:tgtEl>
                                          <p:spTgt spid="10241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02418"/>
                                        </p:tgtEl>
                                        <p:attrNameLst>
                                          <p:attrName>style.visibility</p:attrName>
                                        </p:attrNameLst>
                                      </p:cBhvr>
                                      <p:to>
                                        <p:strVal val="visible"/>
                                      </p:to>
                                    </p:set>
                                    <p:animEffect transition="in" filter="box(in)">
                                      <p:cBhvr>
                                        <p:cTn id="17" dur="500"/>
                                        <p:tgtEl>
                                          <p:spTgt spid="102418"/>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02416"/>
                                        </p:tgtEl>
                                        <p:attrNameLst>
                                          <p:attrName>style.visibility</p:attrName>
                                        </p:attrNameLst>
                                      </p:cBhvr>
                                      <p:to>
                                        <p:strVal val="visible"/>
                                      </p:to>
                                    </p:set>
                                    <p:animEffect transition="in" filter="box(in)">
                                      <p:cBhvr>
                                        <p:cTn id="20" dur="500"/>
                                        <p:tgtEl>
                                          <p:spTgt spid="102416"/>
                                        </p:tgtEl>
                                      </p:cBhvr>
                                    </p:animEffect>
                                  </p:childTnLst>
                                </p:cTn>
                              </p:par>
                              <p:par>
                                <p:cTn id="21" presetID="4" presetClass="entr" presetSubtype="16" fill="hold" grpId="0" nodeType="withEffect">
                                  <p:stCondLst>
                                    <p:cond delay="0"/>
                                  </p:stCondLst>
                                  <p:childTnLst>
                                    <p:set>
                                      <p:cBhvr>
                                        <p:cTn id="22" dur="1" fill="hold">
                                          <p:stCondLst>
                                            <p:cond delay="0"/>
                                          </p:stCondLst>
                                        </p:cTn>
                                        <p:tgtEl>
                                          <p:spTgt spid="102419"/>
                                        </p:tgtEl>
                                        <p:attrNameLst>
                                          <p:attrName>style.visibility</p:attrName>
                                        </p:attrNameLst>
                                      </p:cBhvr>
                                      <p:to>
                                        <p:strVal val="visible"/>
                                      </p:to>
                                    </p:set>
                                    <p:animEffect transition="in" filter="box(in)">
                                      <p:cBhvr>
                                        <p:cTn id="23" dur="500"/>
                                        <p:tgtEl>
                                          <p:spTgt spid="102419"/>
                                        </p:tgtEl>
                                      </p:cBhvr>
                                    </p:animEffect>
                                  </p:childTnLst>
                                </p:cTn>
                              </p:par>
                              <p:par>
                                <p:cTn id="24" presetID="4" presetClass="entr" presetSubtype="16" fill="hold" grpId="0" nodeType="withEffect">
                                  <p:stCondLst>
                                    <p:cond delay="0"/>
                                  </p:stCondLst>
                                  <p:childTnLst>
                                    <p:set>
                                      <p:cBhvr>
                                        <p:cTn id="25" dur="1" fill="hold">
                                          <p:stCondLst>
                                            <p:cond delay="0"/>
                                          </p:stCondLst>
                                        </p:cTn>
                                        <p:tgtEl>
                                          <p:spTgt spid="102420"/>
                                        </p:tgtEl>
                                        <p:attrNameLst>
                                          <p:attrName>style.visibility</p:attrName>
                                        </p:attrNameLst>
                                      </p:cBhvr>
                                      <p:to>
                                        <p:strVal val="visible"/>
                                      </p:to>
                                    </p:set>
                                    <p:animEffect transition="in" filter="box(in)">
                                      <p:cBhvr>
                                        <p:cTn id="26" dur="500"/>
                                        <p:tgtEl>
                                          <p:spTgt spid="102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14" grpId="0"/>
      <p:bldP spid="102416" grpId="0"/>
      <p:bldP spid="102419" grpId="0"/>
      <p:bldP spid="10242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Text Box 3"/>
          <p:cNvSpPr txBox="1">
            <a:spLocks noChangeArrowheads="1"/>
          </p:cNvSpPr>
          <p:nvPr/>
        </p:nvSpPr>
        <p:spPr bwMode="auto">
          <a:xfrm>
            <a:off x="1524000" y="1238494"/>
            <a:ext cx="91440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600" dirty="0">
                <a:solidFill>
                  <a:srgbClr val="CC3300"/>
                </a:solidFill>
                <a:latin typeface="Times New Roman" panose="02020603050405020304" pitchFamily="18" charset="0"/>
                <a:cs typeface="Times New Roman" panose="02020603050405020304" pitchFamily="18" charset="0"/>
              </a:rPr>
              <a:t>Linda D. Hammond – </a:t>
            </a:r>
            <a:r>
              <a:rPr lang="en-US" altLang="en-US" sz="2600" dirty="0" err="1">
                <a:solidFill>
                  <a:srgbClr val="CC3300"/>
                </a:solidFill>
                <a:latin typeface="Times New Roman" panose="02020603050405020304" pitchFamily="18" charset="0"/>
                <a:cs typeface="Times New Roman" panose="02020603050405020304" pitchFamily="18" charset="0"/>
              </a:rPr>
              <a:t>nhà</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dục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giáo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sư</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đại</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học</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Standford</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chuyên</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gia</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về</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đào</a:t>
            </a:r>
            <a:r>
              <a:rPr lang="en-US" altLang="en-US" sz="2600" dirty="0">
                <a:solidFill>
                  <a:srgbClr val="CC3300"/>
                </a:solidFill>
                <a:latin typeface="Times New Roman" panose="02020603050405020304" pitchFamily="18" charset="0"/>
                <a:cs typeface="Times New Roman" panose="02020603050405020304" pitchFamily="18" charset="0"/>
              </a:rPr>
              <a:t> </a:t>
            </a:r>
            <a:r>
              <a:rPr lang="en-US" altLang="en-US" sz="2600" dirty="0" err="1">
                <a:solidFill>
                  <a:srgbClr val="CC3300"/>
                </a:solidFill>
                <a:latin typeface="Times New Roman" panose="02020603050405020304" pitchFamily="18" charset="0"/>
                <a:cs typeface="Times New Roman" panose="02020603050405020304" pitchFamily="18" charset="0"/>
              </a:rPr>
              <a:t>tạo</a:t>
            </a:r>
            <a:endParaRPr lang="en-US" altLang="en-US" sz="2600" dirty="0">
              <a:solidFill>
                <a:srgbClr val="CC3300"/>
              </a:solidFill>
              <a:latin typeface="Times New Roman" panose="02020603050405020304" pitchFamily="18" charset="0"/>
              <a:cs typeface="Times New Roman" panose="02020603050405020304" pitchFamily="18" charset="0"/>
            </a:endParaRPr>
          </a:p>
        </p:txBody>
      </p:sp>
      <p:sp>
        <p:nvSpPr>
          <p:cNvPr id="103428" name="Text Box 4"/>
          <p:cNvSpPr txBox="1">
            <a:spLocks noChangeArrowheads="1"/>
          </p:cNvSpPr>
          <p:nvPr/>
        </p:nvSpPr>
        <p:spPr bwMode="auto">
          <a:xfrm>
            <a:off x="1828800" y="2508737"/>
            <a:ext cx="8610600" cy="89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Tất cả học sinh sẽ có máy tính không dây nối mạng với Thế giới</a:t>
            </a:r>
          </a:p>
        </p:txBody>
      </p:sp>
      <p:sp>
        <p:nvSpPr>
          <p:cNvPr id="103429" name="Rectangle 5"/>
          <p:cNvSpPr>
            <a:spLocks noChangeArrowheads="1"/>
          </p:cNvSpPr>
          <p:nvPr/>
        </p:nvSpPr>
        <p:spPr bwMode="auto">
          <a:xfrm>
            <a:off x="1752600" y="2256692"/>
            <a:ext cx="8686800" cy="4572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03430" name="Text Box 6"/>
          <p:cNvSpPr txBox="1">
            <a:spLocks noChangeArrowheads="1"/>
          </p:cNvSpPr>
          <p:nvPr/>
        </p:nvSpPr>
        <p:spPr bwMode="auto">
          <a:xfrm>
            <a:off x="1828800" y="3346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Công nghệ mới sẽ giúp cho học sinh trở thành công dân của thế giới</a:t>
            </a:r>
          </a:p>
        </p:txBody>
      </p:sp>
      <p:sp>
        <p:nvSpPr>
          <p:cNvPr id="103431" name="Text Box 7"/>
          <p:cNvSpPr txBox="1">
            <a:spLocks noChangeArrowheads="1"/>
          </p:cNvSpPr>
          <p:nvPr/>
        </p:nvSpPr>
        <p:spPr bwMode="auto">
          <a:xfrm>
            <a:off x="1828800" y="4489937"/>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Người thầy sẽ giúp học sinh tìm các nguồn lực giải quyết vấn đề trên mạng</a:t>
            </a:r>
          </a:p>
        </p:txBody>
      </p:sp>
      <p:sp>
        <p:nvSpPr>
          <p:cNvPr id="103432" name="Text Box 8"/>
          <p:cNvSpPr txBox="1">
            <a:spLocks noChangeArrowheads="1"/>
          </p:cNvSpPr>
          <p:nvPr/>
        </p:nvSpPr>
        <p:spPr bwMode="auto">
          <a:xfrm>
            <a:off x="1828800" y="5567850"/>
            <a:ext cx="8610600" cy="10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5000"/>
              </a:lnSpc>
              <a:spcBef>
                <a:spcPct val="50000"/>
              </a:spcBef>
              <a:buFont typeface="Wingdings" panose="05000000000000000000" pitchFamily="2" charset="2"/>
              <a:buChar char="Ø"/>
            </a:pPr>
            <a:r>
              <a:rPr lang="en-US" altLang="en-US" sz="2600">
                <a:latin typeface="Times New Roman" panose="02020603050405020304" pitchFamily="18" charset="0"/>
                <a:cs typeface="Times New Roman" panose="02020603050405020304" pitchFamily="18" charset="0"/>
              </a:rPr>
              <a:t> M</a:t>
            </a:r>
            <a:r>
              <a:rPr lang="vi-VN" altLang="en-US" sz="2600">
                <a:latin typeface="Times New Roman" panose="02020603050405020304" pitchFamily="18" charset="0"/>
                <a:cs typeface="Times New Roman" panose="02020603050405020304" pitchFamily="18" charset="0"/>
              </a:rPr>
              <a:t>ôi trường học tập tự nhiên và thoải mái vì nó được xây dựng trên ý tưởng học là quá trình tự nhiên</a:t>
            </a:r>
            <a:r>
              <a:rPr lang="en-US" altLang="en-US" sz="2600">
                <a:latin typeface="Times New Roman" panose="02020603050405020304" pitchFamily="18" charset="0"/>
                <a:cs typeface="Times New Roman" panose="02020603050405020304" pitchFamily="18" charset="0"/>
              </a:rPr>
              <a:t>.</a:t>
            </a:r>
          </a:p>
        </p:txBody>
      </p:sp>
      <p:sp>
        <p:nvSpPr>
          <p:cNvPr id="11" name="Text Box 2"/>
          <p:cNvSpPr txBox="1">
            <a:spLocks noChangeArrowheads="1"/>
          </p:cNvSpPr>
          <p:nvPr/>
        </p:nvSpPr>
        <p:spPr bwMode="auto">
          <a:xfrm>
            <a:off x="1524000" y="152401"/>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3000" u="sng">
                <a:solidFill>
                  <a:srgbClr val="0033CC"/>
                </a:solidFill>
                <a:latin typeface="Times New Roman" panose="02020603050405020304" pitchFamily="18" charset="0"/>
                <a:cs typeface="Times New Roman" panose="02020603050405020304" pitchFamily="18" charset="0"/>
                <a:sym typeface="Symbol" panose="05050102010706020507" pitchFamily="18" charset="2"/>
              </a:rPr>
              <a:t>MỘT VÀI Ý TƯỞNG CHO MÔ HÌNH DẠY VÀ HỌC THẾ KỶ 21</a:t>
            </a:r>
          </a:p>
        </p:txBody>
      </p:sp>
    </p:spTree>
    <p:extLst>
      <p:ext uri="{BB962C8B-B14F-4D97-AF65-F5344CB8AC3E}">
        <p14:creationId xmlns:p14="http://schemas.microsoft.com/office/powerpoint/2010/main" val="2491344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3427"/>
                                        </p:tgtEl>
                                        <p:attrNameLst>
                                          <p:attrName>style.visibility</p:attrName>
                                        </p:attrNameLst>
                                      </p:cBhvr>
                                      <p:to>
                                        <p:strVal val="visible"/>
                                      </p:to>
                                    </p:set>
                                    <p:animEffect transition="in" filter="blinds(horizontal)">
                                      <p:cBhvr>
                                        <p:cTn id="7" dur="500"/>
                                        <p:tgtEl>
                                          <p:spTgt spid="1034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03429"/>
                                        </p:tgtEl>
                                        <p:attrNameLst>
                                          <p:attrName>style.visibility</p:attrName>
                                        </p:attrNameLst>
                                      </p:cBhvr>
                                      <p:to>
                                        <p:strVal val="visible"/>
                                      </p:to>
                                    </p:set>
                                    <p:animEffect transition="in" filter="box(in)">
                                      <p:cBhvr>
                                        <p:cTn id="12" dur="500"/>
                                        <p:tgtEl>
                                          <p:spTgt spid="103429"/>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3428"/>
                                        </p:tgtEl>
                                        <p:attrNameLst>
                                          <p:attrName>style.visibility</p:attrName>
                                        </p:attrNameLst>
                                      </p:cBhvr>
                                      <p:to>
                                        <p:strVal val="visible"/>
                                      </p:to>
                                    </p:set>
                                    <p:animEffect transition="in" filter="box(in)">
                                      <p:cBhvr>
                                        <p:cTn id="15" dur="500"/>
                                        <p:tgtEl>
                                          <p:spTgt spid="103428"/>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103430"/>
                                        </p:tgtEl>
                                        <p:attrNameLst>
                                          <p:attrName>style.visibility</p:attrName>
                                        </p:attrNameLst>
                                      </p:cBhvr>
                                      <p:to>
                                        <p:strVal val="visible"/>
                                      </p:to>
                                    </p:set>
                                    <p:animEffect transition="in" filter="box(in)">
                                      <p:cBhvr>
                                        <p:cTn id="18" dur="500"/>
                                        <p:tgtEl>
                                          <p:spTgt spid="103430"/>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103431"/>
                                        </p:tgtEl>
                                        <p:attrNameLst>
                                          <p:attrName>style.visibility</p:attrName>
                                        </p:attrNameLst>
                                      </p:cBhvr>
                                      <p:to>
                                        <p:strVal val="visible"/>
                                      </p:to>
                                    </p:set>
                                    <p:animEffect transition="in" filter="box(in)">
                                      <p:cBhvr>
                                        <p:cTn id="21" dur="500"/>
                                        <p:tgtEl>
                                          <p:spTgt spid="103431"/>
                                        </p:tgtEl>
                                      </p:cBhvr>
                                    </p:animEffect>
                                  </p:childTnLst>
                                </p:cTn>
                              </p:par>
                              <p:par>
                                <p:cTn id="22" presetID="4" presetClass="entr" presetSubtype="16" fill="hold" grpId="0" nodeType="withEffect">
                                  <p:stCondLst>
                                    <p:cond delay="0"/>
                                  </p:stCondLst>
                                  <p:childTnLst>
                                    <p:set>
                                      <p:cBhvr>
                                        <p:cTn id="23" dur="1" fill="hold">
                                          <p:stCondLst>
                                            <p:cond delay="0"/>
                                          </p:stCondLst>
                                        </p:cTn>
                                        <p:tgtEl>
                                          <p:spTgt spid="103432"/>
                                        </p:tgtEl>
                                        <p:attrNameLst>
                                          <p:attrName>style.visibility</p:attrName>
                                        </p:attrNameLst>
                                      </p:cBhvr>
                                      <p:to>
                                        <p:strVal val="visible"/>
                                      </p:to>
                                    </p:set>
                                    <p:animEffect transition="in" filter="box(in)">
                                      <p:cBhvr>
                                        <p:cTn id="24" dur="500"/>
                                        <p:tgtEl>
                                          <p:spTgt spid="10343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linds(horizont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p:bldP spid="103428" grpId="0"/>
      <p:bldP spid="103430" grpId="0"/>
      <p:bldP spid="103431" grpId="0"/>
      <p:bldP spid="103432"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body" idx="1"/>
          </p:nvPr>
        </p:nvSpPr>
        <p:spPr>
          <a:xfrm>
            <a:off x="1981200" y="1295400"/>
            <a:ext cx="8229600" cy="4419600"/>
          </a:xfrm>
          <a:noFill/>
          <a:ln w="38100">
            <a:solidFill>
              <a:schemeClr val="tx1"/>
            </a:solidFill>
            <a:miter lim="800000"/>
            <a:headEnd/>
            <a:tailEnd/>
          </a:ln>
        </p:spPr>
        <p:txBody>
          <a:bodyPr/>
          <a:lstStyle/>
          <a:p>
            <a:pPr algn="just" eaLnBrk="1" hangingPunct="1">
              <a:lnSpc>
                <a:spcPct val="160000"/>
              </a:lnSpc>
              <a:buFontTx/>
              <a:buNone/>
            </a:pPr>
            <a:r>
              <a:rPr lang="en-US" altLang="en-US" sz="3600"/>
              <a:t>“Bạn </a:t>
            </a:r>
            <a:r>
              <a:rPr lang="vi-VN" altLang="en-US" sz="3600"/>
              <a:t>không thể dạy một học viên mọi thứ nhưng bạn có thể giúp học viên đó </a:t>
            </a:r>
            <a:r>
              <a:rPr lang="en-US" altLang="en-US" sz="3600"/>
              <a:t>t</a:t>
            </a:r>
            <a:r>
              <a:rPr lang="vi-VN" altLang="en-US" sz="3600"/>
              <a:t>ự tìm tòi hiểu biết bằng chính khả năng của mình</a:t>
            </a:r>
            <a:r>
              <a:rPr lang="en-US" altLang="en-US" sz="3600"/>
              <a:t>”.</a:t>
            </a:r>
          </a:p>
        </p:txBody>
      </p:sp>
    </p:spTree>
    <p:extLst>
      <p:ext uri="{BB962C8B-B14F-4D97-AF65-F5344CB8AC3E}">
        <p14:creationId xmlns:p14="http://schemas.microsoft.com/office/powerpoint/2010/main" val="1942480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8546"/>
                                        </p:tgtEl>
                                        <p:attrNameLst>
                                          <p:attrName>style.visibility</p:attrName>
                                        </p:attrNameLst>
                                      </p:cBhvr>
                                      <p:to>
                                        <p:strVal val="visible"/>
                                      </p:to>
                                    </p:set>
                                    <p:animEffect transition="in" filter="box(in)">
                                      <p:cBhvr>
                                        <p:cTn id="7" dur="500"/>
                                        <p:tgtEl>
                                          <p:spTgt spid="108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pPr eaLnBrk="1" hangingPunct="1"/>
            <a:r>
              <a:rPr lang="en-GB" altLang="en-US" sz="4800"/>
              <a:t>Hiệu quả thuyết trình</a:t>
            </a:r>
            <a:endParaRPr lang="vi-VN" altLang="en-US" sz="4800"/>
          </a:p>
        </p:txBody>
      </p:sp>
      <p:sp>
        <p:nvSpPr>
          <p:cNvPr id="57347" name="Slide Number Placeholder 2"/>
          <p:cNvSpPr txBox="1">
            <a:spLocks noGrp="1" noChangeArrowheads="1"/>
          </p:cNvSpPr>
          <p:nvPr/>
        </p:nvSpPr>
        <p:spPr bwMode="auto">
          <a:xfrm>
            <a:off x="9525001" y="6477000"/>
            <a:ext cx="968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0A5565CD-7802-421A-81CB-2B7540AA342B}" type="slidenum">
              <a:rPr lang="en-US" altLang="en-US" sz="1200">
                <a:solidFill>
                  <a:srgbClr val="000066"/>
                </a:solidFill>
              </a:rPr>
              <a:pPr algn="r">
                <a:spcBef>
                  <a:spcPct val="0"/>
                </a:spcBef>
                <a:buFontTx/>
                <a:buNone/>
              </a:pPr>
              <a:t>50</a:t>
            </a:fld>
            <a:endParaRPr lang="en-US" altLang="en-US" sz="1200">
              <a:solidFill>
                <a:srgbClr val="000066"/>
              </a:solidFill>
            </a:endParaRPr>
          </a:p>
        </p:txBody>
      </p:sp>
      <p:graphicFrame>
        <p:nvGraphicFramePr>
          <p:cNvPr id="57348" name="Object 3"/>
          <p:cNvGraphicFramePr>
            <a:graphicFrameLocks noChangeAspect="1"/>
          </p:cNvGraphicFramePr>
          <p:nvPr/>
        </p:nvGraphicFramePr>
        <p:xfrm>
          <a:off x="1733551" y="1293814"/>
          <a:ext cx="8869363" cy="5407025"/>
        </p:xfrm>
        <a:graphic>
          <a:graphicData uri="http://schemas.openxmlformats.org/presentationml/2006/ole">
            <mc:AlternateContent xmlns:mc="http://schemas.openxmlformats.org/markup-compatibility/2006">
              <mc:Choice xmlns:v="urn:schemas-microsoft-com:vml" Requires="v">
                <p:oleObj spid="_x0000_s2085" name="Chart" r:id="rId4" imgW="7353177" imgH="4467061" progId="MSGraph.Chart.8">
                  <p:embed followColorScheme="full"/>
                </p:oleObj>
              </mc:Choice>
              <mc:Fallback>
                <p:oleObj name="Chart" r:id="rId4" imgW="7353177" imgH="4467061" progId="MSGraph.Chart.8">
                  <p:embed followColorScheme="full"/>
                  <p:pic>
                    <p:nvPicPr>
                      <p:cNvPr id="0" name=""/>
                      <p:cNvPicPr>
                        <a:picLocks noChangeAspect="1" noChangeArrowheads="1"/>
                      </p:cNvPicPr>
                      <p:nvPr/>
                    </p:nvPicPr>
                    <p:blipFill>
                      <a:blip r:embed="rId5"/>
                      <a:srcRect/>
                      <a:stretch>
                        <a:fillRect/>
                      </a:stretch>
                    </p:blipFill>
                    <p:spPr bwMode="auto">
                      <a:xfrm>
                        <a:off x="1733551" y="1293814"/>
                        <a:ext cx="8869363" cy="5407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565033395"/>
      </p:ext>
    </p:extLst>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Slide Number Placeholder 2"/>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86912AA9-9255-4C49-AC26-197EE0D4D921}" type="slidenum">
              <a:rPr lang="en-US" altLang="en-US" sz="1200">
                <a:solidFill>
                  <a:srgbClr val="000066"/>
                </a:solidFill>
              </a:rPr>
              <a:pPr algn="r">
                <a:spcBef>
                  <a:spcPct val="0"/>
                </a:spcBef>
                <a:buFontTx/>
                <a:buNone/>
              </a:pPr>
              <a:t>51</a:t>
            </a:fld>
            <a:endParaRPr lang="en-US" altLang="en-US" sz="1200">
              <a:solidFill>
                <a:srgbClr val="000066"/>
              </a:solidFill>
            </a:endParaRPr>
          </a:p>
        </p:txBody>
      </p:sp>
      <p:sp>
        <p:nvSpPr>
          <p:cNvPr id="59395" name="Rectangle 2"/>
          <p:cNvSpPr>
            <a:spLocks noGrp="1" noChangeArrowheads="1"/>
          </p:cNvSpPr>
          <p:nvPr>
            <p:ph type="title" idx="4294967295"/>
          </p:nvPr>
        </p:nvSpPr>
        <p:spPr/>
        <p:txBody>
          <a:bodyPr/>
          <a:lstStyle/>
          <a:p>
            <a:pPr eaLnBrk="1" hangingPunct="1"/>
            <a:r>
              <a:rPr lang="en-GB" altLang="en-US" smtClean="0"/>
              <a:t>Sức mạnh của thông điệp</a:t>
            </a:r>
            <a:endParaRPr lang="vi-VN" altLang="en-US" smtClean="0"/>
          </a:p>
        </p:txBody>
      </p:sp>
      <p:graphicFrame>
        <p:nvGraphicFramePr>
          <p:cNvPr id="59396" name="Object 3"/>
          <p:cNvGraphicFramePr>
            <a:graphicFrameLocks noChangeAspect="1"/>
          </p:cNvGraphicFramePr>
          <p:nvPr/>
        </p:nvGraphicFramePr>
        <p:xfrm>
          <a:off x="1825626" y="1244600"/>
          <a:ext cx="10023475" cy="5581650"/>
        </p:xfrm>
        <a:graphic>
          <a:graphicData uri="http://schemas.openxmlformats.org/presentationml/2006/ole">
            <mc:AlternateContent xmlns:mc="http://schemas.openxmlformats.org/markup-compatibility/2006">
              <mc:Choice xmlns:v="urn:schemas-microsoft-com:vml" Requires="v">
                <p:oleObj spid="_x0000_s3109" name="Chart" r:id="rId4" imgW="10028789" imgH="5584420" progId="Excel.Chart.8">
                  <p:embed/>
                </p:oleObj>
              </mc:Choice>
              <mc:Fallback>
                <p:oleObj name="Chart" r:id="rId4" imgW="10028789" imgH="5584420" progId="Excel.Char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5626" y="1244600"/>
                        <a:ext cx="10023475" cy="558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50333209"/>
      </p:ext>
    </p:extLst>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l="30000" t="23000" r="43750" b="18001"/>
          <a:stretch>
            <a:fillRect/>
          </a:stretch>
        </p:blipFill>
        <p:spPr bwMode="auto">
          <a:xfrm>
            <a:off x="6858000" y="3733800"/>
            <a:ext cx="3556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443" name="Text Box 3"/>
          <p:cNvSpPr txBox="1">
            <a:spLocks noChangeArrowheads="1"/>
          </p:cNvSpPr>
          <p:nvPr/>
        </p:nvSpPr>
        <p:spPr bwMode="auto">
          <a:xfrm>
            <a:off x="1752600" y="411164"/>
            <a:ext cx="9144000" cy="4031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độ</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nói</a:t>
            </a:r>
            <a:r>
              <a:rPr lang="en-US" altLang="en-US" dirty="0">
                <a:latin typeface="Times New Roman" panose="02020603050405020304" pitchFamily="18" charset="0"/>
                <a:cs typeface="Times New Roman" panose="02020603050405020304" pitchFamily="18" charset="0"/>
              </a:rPr>
              <a:t> 100 -200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Char char="-"/>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Tập</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trung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lắng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tối</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đa</a:t>
            </a:r>
            <a:r>
              <a:rPr lang="en-US" altLang="en-US" dirty="0">
                <a:latin typeface="Times New Roman" panose="02020603050405020304" pitchFamily="18" charset="0"/>
                <a:cs typeface="Times New Roman" panose="02020603050405020304" pitchFamily="18" charset="0"/>
              </a:rPr>
              <a:t> 50 – 100 </a:t>
            </a:r>
            <a:r>
              <a:rPr lang="en-US" altLang="en-US" dirty="0" err="1">
                <a:latin typeface="Times New Roman" panose="02020603050405020304" pitchFamily="18" charset="0"/>
                <a:cs typeface="Times New Roman" panose="02020603050405020304" pitchFamily="18" charset="0"/>
              </a:rPr>
              <a:t>từ</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phút</a:t>
            </a:r>
            <a:endParaRPr lang="en-US" altLang="en-US" dirty="0">
              <a:latin typeface="Times New Roman" panose="02020603050405020304" pitchFamily="18" charset="0"/>
              <a:cs typeface="Times New Roman" panose="02020603050405020304" pitchFamily="18" charset="0"/>
            </a:endParaRPr>
          </a:p>
          <a:p>
            <a:pPr eaLnBrk="1" hangingPunct="1">
              <a:lnSpc>
                <a:spcPct val="120000"/>
              </a:lnSpc>
              <a:spcBef>
                <a:spcPct val="100000"/>
              </a:spcBef>
              <a:buFontTx/>
              <a:buNone/>
            </a:pP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dù</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70%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trong</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đầu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chỉ</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nhớ</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20% </a:t>
            </a:r>
            <a:r>
              <a:rPr lang="en-US" altLang="en-US" dirty="0" err="1">
                <a:latin typeface="Times New Roman" panose="02020603050405020304" pitchFamily="18" charset="0"/>
                <a:cs typeface="Times New Roman" panose="02020603050405020304" pitchFamily="18" charset="0"/>
              </a:rPr>
              <a:t>những</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gì</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nghe</a:t>
            </a:r>
            <a:r>
              <a:rPr lang="en-US" altLang="en-US" dirty="0">
                <a:latin typeface="Times New Roman" panose="02020603050405020304" pitchFamily="18" charset="0"/>
                <a:cs typeface="Times New Roman" panose="02020603050405020304" pitchFamily="18" charset="0"/>
              </a:rPr>
              <a:t> đ</a:t>
            </a:r>
            <a:r>
              <a:rPr lang="vi-VN" altLang="en-US" dirty="0">
                <a:latin typeface="Times New Roman" panose="02020603050405020304" pitchFamily="18" charset="0"/>
                <a:cs typeface="Times New Roman" panose="02020603050405020304" pitchFamily="18" charset="0"/>
              </a:rPr>
              <a:t>ư</a:t>
            </a:r>
            <a:r>
              <a:rPr lang="en-US" altLang="en-US" dirty="0" err="1">
                <a:latin typeface="Times New Roman" panose="02020603050405020304" pitchFamily="18" charset="0"/>
                <a:cs typeface="Times New Roman" panose="02020603050405020304" pitchFamily="18" charset="0"/>
              </a:rPr>
              <a:t>ợc</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sau</a:t>
            </a:r>
            <a:r>
              <a:rPr lang="en-US" altLang="en-US" dirty="0">
                <a:latin typeface="Times New Roman" panose="02020603050405020304" pitchFamily="18" charset="0"/>
                <a:cs typeface="Times New Roman" panose="02020603050405020304" pitchFamily="18" charset="0"/>
              </a:rPr>
              <a:t> 10 </a:t>
            </a:r>
            <a:r>
              <a:rPr lang="en-US" altLang="en-US" dirty="0" err="1">
                <a:latin typeface="Times New Roman" panose="02020603050405020304" pitchFamily="18" charset="0"/>
                <a:cs typeface="Times New Roman" panose="02020603050405020304" pitchFamily="18" charset="0"/>
              </a:rPr>
              <a:t>phút</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cuối</a:t>
            </a:r>
            <a:r>
              <a:rPr lang="en-US" alt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7110530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2513013" y="687389"/>
            <a:ext cx="7848600" cy="1292225"/>
          </a:xfrm>
        </p:spPr>
        <p:txBody>
          <a:bodyPr/>
          <a:lstStyle/>
          <a:p>
            <a:pPr eaLnBrk="1" hangingPunct="1">
              <a:buClr>
                <a:srgbClr val="FFFF00"/>
              </a:buClr>
              <a:buFont typeface="Wingdings" panose="05000000000000000000" pitchFamily="2" charset="2"/>
              <a:buNone/>
            </a:pPr>
            <a:r>
              <a:rPr lang="en-US" altLang="en-US" sz="3900" b="1">
                <a:solidFill>
                  <a:srgbClr val="FF3300"/>
                </a:solidFill>
              </a:rPr>
              <a:t>“</a:t>
            </a:r>
            <a:r>
              <a:rPr lang="en-US" altLang="en-US" sz="3900" b="1" i="1">
                <a:solidFill>
                  <a:srgbClr val="FF3300"/>
                </a:solidFill>
              </a:rPr>
              <a:t>Một lớp học không có đối thoại là một lớp </a:t>
            </a:r>
            <a:r>
              <a:rPr lang="en-US" altLang="en-US" sz="3900" b="1" i="1">
                <a:solidFill>
                  <a:srgbClr val="0033CC"/>
                </a:solidFill>
              </a:rPr>
              <a:t>học chết</a:t>
            </a:r>
            <a:r>
              <a:rPr lang="en-US" altLang="en-US" sz="3900">
                <a:solidFill>
                  <a:srgbClr val="FF3300"/>
                </a:solidFill>
              </a:rPr>
              <a:t> </a:t>
            </a:r>
            <a:r>
              <a:rPr lang="en-US" altLang="en-US" sz="3900" b="1" i="1">
                <a:solidFill>
                  <a:srgbClr val="FF3300"/>
                </a:solidFill>
              </a:rPr>
              <a:t>” </a:t>
            </a:r>
            <a:endParaRPr lang="en-US" altLang="en-US" sz="4600" b="1" i="1">
              <a:solidFill>
                <a:srgbClr val="FF3300"/>
              </a:solidFill>
            </a:endParaRPr>
          </a:p>
        </p:txBody>
      </p:sp>
      <p:pic>
        <p:nvPicPr>
          <p:cNvPr id="62467" name="Picture 3"/>
          <p:cNvPicPr>
            <a:picLocks noChangeAspect="1" noChangeArrowheads="1"/>
          </p:cNvPicPr>
          <p:nvPr/>
        </p:nvPicPr>
        <p:blipFill>
          <a:blip r:embed="rId3">
            <a:extLst>
              <a:ext uri="{28A0092B-C50C-407E-A947-70E740481C1C}">
                <a14:useLocalDpi xmlns:a14="http://schemas.microsoft.com/office/drawing/2010/main" val="0"/>
              </a:ext>
            </a:extLst>
          </a:blip>
          <a:srcRect l="49374" t="22000" r="10625" b="36000"/>
          <a:stretch>
            <a:fillRect/>
          </a:stretch>
        </p:blipFill>
        <p:spPr bwMode="auto">
          <a:xfrm>
            <a:off x="3211513" y="2362200"/>
            <a:ext cx="6170612" cy="405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25724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ChangeArrowheads="1"/>
          </p:cNvSpPr>
          <p:nvPr/>
        </p:nvSpPr>
        <p:spPr bwMode="auto">
          <a:xfrm>
            <a:off x="1524000" y="7620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800" dirty="0" err="1">
                <a:solidFill>
                  <a:schemeClr val="tx2"/>
                </a:solidFill>
                <a:latin typeface="Times New Roman" panose="02020603050405020304" pitchFamily="18" charset="0"/>
                <a:cs typeface="Times New Roman" panose="02020603050405020304" pitchFamily="18" charset="0"/>
              </a:rPr>
              <a:t>Giảm</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bớt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tra</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tấn</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trong</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thuyết</a:t>
            </a:r>
            <a:r>
              <a:rPr lang="en-US" altLang="en-US" sz="4800" dirty="0">
                <a:solidFill>
                  <a:schemeClr val="tx2"/>
                </a:solidFill>
                <a:latin typeface="Times New Roman" panose="02020603050405020304" pitchFamily="18" charset="0"/>
                <a:cs typeface="Times New Roman" panose="02020603050405020304" pitchFamily="18" charset="0"/>
              </a:rPr>
              <a:t> </a:t>
            </a:r>
            <a:r>
              <a:rPr lang="en-US" altLang="en-US" sz="4800" dirty="0" err="1">
                <a:solidFill>
                  <a:schemeClr val="tx2"/>
                </a:solidFill>
                <a:latin typeface="Times New Roman" panose="02020603050405020304" pitchFamily="18" charset="0"/>
                <a:cs typeface="Times New Roman" panose="02020603050405020304" pitchFamily="18" charset="0"/>
              </a:rPr>
              <a:t>giảng</a:t>
            </a:r>
            <a:endParaRPr lang="vi-VN" altLang="en-US" sz="4800" dirty="0">
              <a:solidFill>
                <a:schemeClr val="tx2"/>
              </a:solidFill>
              <a:latin typeface="Times New Roman" panose="02020603050405020304" pitchFamily="18" charset="0"/>
              <a:cs typeface="Times New Roman" panose="02020603050405020304" pitchFamily="18" charset="0"/>
            </a:endParaRPr>
          </a:p>
        </p:txBody>
      </p:sp>
      <p:sp>
        <p:nvSpPr>
          <p:cNvPr id="64515" name="Line 3"/>
          <p:cNvSpPr>
            <a:spLocks noChangeShapeType="1"/>
          </p:cNvSpPr>
          <p:nvPr/>
        </p:nvSpPr>
        <p:spPr bwMode="auto">
          <a:xfrm>
            <a:off x="1524000" y="1219200"/>
            <a:ext cx="9144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4516" name="Text Box 4"/>
          <p:cNvSpPr txBox="1">
            <a:spLocks noChangeArrowheads="1"/>
          </p:cNvSpPr>
          <p:nvPr/>
        </p:nvSpPr>
        <p:spPr bwMode="auto">
          <a:xfrm>
            <a:off x="1524000" y="1447801"/>
            <a:ext cx="914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1800"/>
          </a:p>
        </p:txBody>
      </p:sp>
      <p:sp>
        <p:nvSpPr>
          <p:cNvPr id="64517" name="Rectangle 2"/>
          <p:cNvSpPr>
            <a:spLocks noChangeArrowheads="1"/>
          </p:cNvSpPr>
          <p:nvPr/>
        </p:nvSpPr>
        <p:spPr bwMode="auto">
          <a:xfrm>
            <a:off x="1676400" y="3886200"/>
            <a:ext cx="8991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20000"/>
              </a:lnSpc>
              <a:spcBef>
                <a:spcPct val="100000"/>
              </a:spcBef>
              <a:buFontTx/>
              <a:buChar char="-"/>
            </a:pP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Thêm</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hình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ảnh</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vào</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cải</a:t>
            </a:r>
            <a:r>
              <a:rPr lang="en-US" altLang="en-US" sz="2800" dirty="0">
                <a:solidFill>
                  <a:srgbClr val="FF0000"/>
                </a:solidFill>
                <a:latin typeface="Times New Roman" panose="02020603050405020304" pitchFamily="18" charset="0"/>
                <a:cs typeface="Times New Roman" panose="02020603050405020304" pitchFamily="18" charset="0"/>
              </a:rPr>
              <a:t> </a:t>
            </a:r>
            <a:r>
              <a:rPr lang="en-US" altLang="en-US" sz="2800" dirty="0" err="1">
                <a:solidFill>
                  <a:srgbClr val="FF0000"/>
                </a:solidFill>
                <a:latin typeface="Times New Roman" panose="02020603050405020304" pitchFamily="18" charset="0"/>
                <a:cs typeface="Times New Roman" panose="02020603050405020304" pitchFamily="18" charset="0"/>
              </a:rPr>
              <a:t>thiện</a:t>
            </a:r>
            <a:r>
              <a:rPr lang="en-US" altLang="en-US" sz="2800" dirty="0">
                <a:solidFill>
                  <a:srgbClr val="FF0000"/>
                </a:solidFill>
                <a:latin typeface="Times New Roman" panose="02020603050405020304" pitchFamily="18" charset="0"/>
                <a:cs typeface="Times New Roman" panose="02020603050405020304" pitchFamily="18" charset="0"/>
              </a:rPr>
              <a:t> 14%</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đến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a:solidFill>
                  <a:srgbClr val="FF0000"/>
                </a:solidFill>
                <a:latin typeface="Times New Roman" panose="02020603050405020304" pitchFamily="18" charset="0"/>
                <a:cs typeface="Times New Roman" panose="02020603050405020304" pitchFamily="18" charset="0"/>
              </a:rPr>
              <a:t>38%</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mức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độ</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thu</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dirty="0">
                <a:solidFill>
                  <a:schemeClr val="tx2"/>
                </a:solidFill>
                <a:latin typeface="Times New Roman" panose="02020603050405020304" pitchFamily="18" charset="0"/>
                <a:cs typeface="Times New Roman" panose="02020603050405020304" pitchFamily="18" charset="0"/>
              </a:rPr>
              <a:t>(</a:t>
            </a:r>
            <a:r>
              <a:rPr lang="en-US" altLang="en-US" dirty="0" err="1">
                <a:solidFill>
                  <a:schemeClr val="tx2"/>
                </a:solidFill>
                <a:latin typeface="Times New Roman" panose="02020603050405020304" pitchFamily="18" charset="0"/>
                <a:cs typeface="Times New Roman" panose="02020603050405020304" pitchFamily="18" charset="0"/>
              </a:rPr>
              <a:t>từ</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vựng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cải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tiện</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đến</a:t>
            </a:r>
            <a:r>
              <a:rPr lang="en-US" altLang="en-US" dirty="0">
                <a:solidFill>
                  <a:schemeClr val="tx2"/>
                </a:solidFill>
                <a:latin typeface="Times New Roman" panose="02020603050405020304" pitchFamily="18" charset="0"/>
                <a:cs typeface="Times New Roman" panose="02020603050405020304" pitchFamily="18" charset="0"/>
              </a:rPr>
              <a:t> 200% </a:t>
            </a:r>
            <a:r>
              <a:rPr lang="en-US" altLang="en-US" dirty="0" err="1">
                <a:solidFill>
                  <a:schemeClr val="tx2"/>
                </a:solidFill>
                <a:latin typeface="Times New Roman" panose="02020603050405020304" pitchFamily="18" charset="0"/>
                <a:cs typeface="Times New Roman" panose="02020603050405020304" pitchFamily="18" charset="0"/>
              </a:rPr>
              <a:t>khi</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sử</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dụng</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cụ</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trực</a:t>
            </a:r>
            <a:r>
              <a:rPr lang="en-US" altLang="en-US" dirty="0">
                <a:solidFill>
                  <a:schemeClr val="tx2"/>
                </a:solidFill>
                <a:latin typeface="Times New Roman" panose="02020603050405020304" pitchFamily="18" charset="0"/>
                <a:cs typeface="Times New Roman" panose="02020603050405020304" pitchFamily="18" charset="0"/>
              </a:rPr>
              <a:t> </a:t>
            </a:r>
            <a:r>
              <a:rPr lang="en-US" altLang="en-US" dirty="0" err="1">
                <a:solidFill>
                  <a:schemeClr val="tx2"/>
                </a:solidFill>
                <a:latin typeface="Times New Roman" panose="02020603050405020304" pitchFamily="18" charset="0"/>
                <a:cs typeface="Times New Roman" panose="02020603050405020304" pitchFamily="18" charset="0"/>
              </a:rPr>
              <a:t>quan</a:t>
            </a:r>
            <a:r>
              <a:rPr lang="en-US" altLang="en-US" dirty="0">
                <a:solidFill>
                  <a:schemeClr val="tx2"/>
                </a:solidFill>
                <a:latin typeface="Times New Roman" panose="02020603050405020304" pitchFamily="18" charset="0"/>
                <a:cs typeface="Times New Roman" panose="02020603050405020304" pitchFamily="18" charset="0"/>
              </a:rPr>
              <a:t>).</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dirty="0">
                <a:solidFill>
                  <a:schemeClr val="tx2"/>
                </a:solidFill>
                <a:latin typeface="Times New Roman" panose="02020603050405020304" pitchFamily="18" charset="0"/>
                <a:cs typeface="Times New Roman" panose="02020603050405020304" pitchFamily="18" charset="0"/>
              </a:rPr>
              <a:t/>
            </a:r>
            <a:br>
              <a:rPr lang="en-US" altLang="en-US"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Thời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gian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trình</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bày</a:t>
            </a:r>
            <a:r>
              <a:rPr lang="en-US" altLang="en-US" sz="2800" dirty="0">
                <a:solidFill>
                  <a:schemeClr val="tx2"/>
                </a:solidFill>
                <a:latin typeface="Times New Roman" panose="02020603050405020304" pitchFamily="18" charset="0"/>
                <a:cs typeface="Times New Roman" panose="02020603050405020304" pitchFamily="18" charset="0"/>
              </a:rPr>
              <a:t> 1 </a:t>
            </a:r>
            <a:r>
              <a:rPr lang="en-US" altLang="en-US" sz="2800" dirty="0" err="1">
                <a:solidFill>
                  <a:schemeClr val="tx2"/>
                </a:solidFill>
                <a:latin typeface="Times New Roman" panose="02020603050405020304" pitchFamily="18" charset="0"/>
                <a:cs typeface="Times New Roman" panose="02020603050405020304" pitchFamily="18" charset="0"/>
              </a:rPr>
              <a:t>khái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niệm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giảm</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a:t>
            </a:r>
            <a:r>
              <a:rPr lang="en-US" altLang="en-US" sz="2800" dirty="0">
                <a:solidFill>
                  <a:schemeClr val="tx2"/>
                </a:solidFill>
                <a:latin typeface="Times New Roman" panose="02020603050405020304" pitchFamily="18" charset="0"/>
                <a:cs typeface="Times New Roman" panose="02020603050405020304" pitchFamily="18" charset="0"/>
              </a:rPr>
              <a:t> 40%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sử</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dụng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cụ</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trực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quan</a:t>
            </a: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a:r>
            <a:br>
              <a:rPr lang="en-US" altLang="en-US" sz="2800" dirty="0">
                <a:solidFill>
                  <a:schemeClr val="tx2"/>
                </a:solidFill>
                <a:latin typeface="Times New Roman" panose="02020603050405020304" pitchFamily="18" charset="0"/>
                <a:cs typeface="Times New Roman" panose="02020603050405020304" pitchFamily="18" charset="0"/>
              </a:rPr>
            </a:br>
            <a:r>
              <a:rPr lang="en-US" altLang="en-US" sz="2800" dirty="0">
                <a:solidFill>
                  <a:schemeClr val="tx2"/>
                </a:solidFill>
                <a:latin typeface="Times New Roman" panose="02020603050405020304" pitchFamily="18" charset="0"/>
                <a:cs typeface="Times New Roman" panose="02020603050405020304" pitchFamily="18" charset="0"/>
              </a:rPr>
              <a:t> - </a:t>
            </a:r>
            <a:r>
              <a:rPr lang="en-US" altLang="en-US" sz="2800" dirty="0" err="1">
                <a:solidFill>
                  <a:schemeClr val="tx2"/>
                </a:solidFill>
                <a:latin typeface="Times New Roman" panose="02020603050405020304" pitchFamily="18" charset="0"/>
                <a:cs typeface="Times New Roman" panose="02020603050405020304" pitchFamily="18" charset="0"/>
              </a:rPr>
              <a:t>Cứ</a:t>
            </a:r>
            <a:r>
              <a:rPr lang="en-US" altLang="en-US" sz="2800" dirty="0">
                <a:solidFill>
                  <a:schemeClr val="tx2"/>
                </a:solidFill>
                <a:latin typeface="Times New Roman" panose="02020603050405020304" pitchFamily="18" charset="0"/>
                <a:cs typeface="Times New Roman" panose="02020603050405020304" pitchFamily="18" charset="0"/>
              </a:rPr>
              <a:t> 8 </a:t>
            </a:r>
            <a:r>
              <a:rPr lang="en-US" altLang="en-US" sz="2800" dirty="0" err="1">
                <a:solidFill>
                  <a:schemeClr val="tx2"/>
                </a:solidFill>
                <a:latin typeface="Times New Roman" panose="02020603050405020304" pitchFamily="18" charset="0"/>
                <a:cs typeface="Times New Roman" panose="02020603050405020304" pitchFamily="18" charset="0"/>
              </a:rPr>
              <a:t>phút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nên</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tạo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cho</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c</a:t>
            </a:r>
            <a:r>
              <a:rPr lang="vi-VN" altLang="en-US" sz="2800" dirty="0">
                <a:solidFill>
                  <a:schemeClr val="tx2"/>
                </a:solidFill>
                <a:latin typeface="Times New Roman" panose="02020603050405020304" pitchFamily="18" charset="0"/>
                <a:cs typeface="Times New Roman" panose="02020603050405020304" pitchFamily="18" charset="0"/>
              </a:rPr>
              <a:t>ơ</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hội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những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gì</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họ</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nghe</a:t>
            </a:r>
            <a:r>
              <a:rPr lang="en-US" altLang="en-US" sz="2800" dirty="0">
                <a:solidFill>
                  <a:schemeClr val="tx2"/>
                </a:solidFill>
                <a:latin typeface="Times New Roman" panose="02020603050405020304" pitchFamily="18" charset="0"/>
                <a:cs typeface="Times New Roman" panose="02020603050405020304" pitchFamily="18" charset="0"/>
              </a:rPr>
              <a:t> đ</a:t>
            </a:r>
            <a:r>
              <a:rPr lang="vi-VN" altLang="en-US" sz="2800" dirty="0">
                <a:solidFill>
                  <a:schemeClr val="tx2"/>
                </a:solidFill>
                <a:latin typeface="Times New Roman" panose="02020603050405020304" pitchFamily="18" charset="0"/>
                <a:cs typeface="Times New Roman" panose="02020603050405020304" pitchFamily="18" charset="0"/>
              </a:rPr>
              <a:t>ư</a:t>
            </a:r>
            <a:r>
              <a:rPr lang="en-US" altLang="en-US" sz="2800" dirty="0" err="1">
                <a:solidFill>
                  <a:schemeClr val="tx2"/>
                </a:solidFill>
                <a:latin typeface="Times New Roman" panose="02020603050405020304" pitchFamily="18" charset="0"/>
                <a:cs typeface="Times New Roman" panose="02020603050405020304" pitchFamily="18" charset="0"/>
              </a:rPr>
              <a:t>ợc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trước</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khi</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thay</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thế</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bằng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một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loạt</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thông</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điệp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tiếp</a:t>
            </a:r>
            <a:r>
              <a:rPr lang="en-US" altLang="en-US" sz="2800" dirty="0">
                <a:solidFill>
                  <a:schemeClr val="tx2"/>
                </a:solidFill>
                <a:latin typeface="Times New Roman" panose="02020603050405020304" pitchFamily="18" charset="0"/>
                <a:cs typeface="Times New Roman" panose="02020603050405020304" pitchFamily="18" charset="0"/>
              </a:rPr>
              <a:t> </a:t>
            </a:r>
            <a:r>
              <a:rPr lang="en-US" altLang="en-US" sz="2800" dirty="0" err="1">
                <a:solidFill>
                  <a:schemeClr val="tx2"/>
                </a:solidFill>
                <a:latin typeface="Times New Roman" panose="02020603050405020304" pitchFamily="18" charset="0"/>
                <a:cs typeface="Times New Roman" panose="02020603050405020304" pitchFamily="18" charset="0"/>
              </a:rPr>
              <a:t>theo.</a:t>
            </a:r>
            <a:r>
              <a:rPr lang="en-US" altLang="en-US" sz="2800" dirty="0">
                <a:solidFill>
                  <a:schemeClr val="tx2"/>
                </a:solidFill>
                <a:latin typeface=".VnHelvetIns" panose="020B7200000000000000" pitchFamily="34" charset="0"/>
              </a:rPr>
              <a:t/>
            </a:r>
            <a:br>
              <a:rPr lang="en-US" altLang="en-US" sz="2800" dirty="0">
                <a:solidFill>
                  <a:schemeClr val="tx2"/>
                </a:solidFill>
                <a:latin typeface=".VnHelvetIns" panose="020B7200000000000000" pitchFamily="34" charset="0"/>
              </a:rPr>
            </a:br>
            <a:endParaRPr lang="vi-VN" altLang="en-US" sz="2800" dirty="0">
              <a:solidFill>
                <a:schemeClr val="tx2"/>
              </a:solidFill>
              <a:latin typeface=".VnHelvetIns" panose="020B7200000000000000" pitchFamily="34" charset="0"/>
            </a:endParaRPr>
          </a:p>
        </p:txBody>
      </p:sp>
    </p:spTree>
    <p:extLst>
      <p:ext uri="{BB962C8B-B14F-4D97-AF65-F5344CB8AC3E}">
        <p14:creationId xmlns:p14="http://schemas.microsoft.com/office/powerpoint/2010/main" val="26929877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524000" y="501651"/>
            <a:ext cx="9144000" cy="523875"/>
          </a:xfrm>
          <a:prstGeom prst="rect">
            <a:avLst/>
          </a:prstGeom>
          <a:noFill/>
          <a:ln>
            <a:noFill/>
          </a:ln>
          <a:effectLst/>
        </p:spPr>
        <p:txBody>
          <a:bodyPr>
            <a:spAutoFit/>
          </a:bodyPr>
          <a:lstStyle/>
          <a:p>
            <a:pPr algn="ctr" eaLnBrk="1" hangingPunct="1">
              <a:spcBef>
                <a:spcPct val="50000"/>
              </a:spcBef>
              <a:defRPr/>
            </a:pPr>
            <a:r>
              <a:rPr lang="en-US" altLang="en-US" sz="2800" b="1" spc="-50" dirty="0">
                <a:solidFill>
                  <a:srgbClr val="CC3300"/>
                </a:solidFill>
                <a:latin typeface="Times New Roman" panose="02020603050405020304" pitchFamily="18" charset="0"/>
                <a:cs typeface="Times New Roman" panose="02020603050405020304" pitchFamily="18" charset="0"/>
              </a:rPr>
              <a:t>NGUYÊN TẮC SỬ DỤNG PH</a:t>
            </a:r>
            <a:r>
              <a:rPr lang="vi-VN" altLang="en-US" sz="2800" b="1" spc="-50" dirty="0">
                <a:solidFill>
                  <a:srgbClr val="CC3300"/>
                </a:solidFill>
                <a:latin typeface="Times New Roman" panose="02020603050405020304" pitchFamily="18" charset="0"/>
                <a:cs typeface="Times New Roman" panose="02020603050405020304" pitchFamily="18" charset="0"/>
              </a:rPr>
              <a:t>Ư</a:t>
            </a:r>
            <a:r>
              <a:rPr lang="en-US" altLang="en-US" sz="2800" b="1" spc="-50" dirty="0">
                <a:solidFill>
                  <a:srgbClr val="CC3300"/>
                </a:solidFill>
                <a:latin typeface="Times New Roman" panose="02020603050405020304" pitchFamily="18" charset="0"/>
                <a:cs typeface="Times New Roman" panose="02020603050405020304" pitchFamily="18" charset="0"/>
              </a:rPr>
              <a:t>ƠNG TIỆN DẠY HỌC</a:t>
            </a:r>
          </a:p>
        </p:txBody>
      </p:sp>
      <p:sp>
        <p:nvSpPr>
          <p:cNvPr id="56323" name="Oval 3">
            <a:hlinkClick r:id="rId2" action="ppaction://hlinksldjump"/>
          </p:cNvPr>
          <p:cNvSpPr>
            <a:spLocks noChangeArrowheads="1"/>
          </p:cNvSpPr>
          <p:nvPr/>
        </p:nvSpPr>
        <p:spPr bwMode="gray">
          <a:xfrm>
            <a:off x="4724400" y="2743200"/>
            <a:ext cx="2819400" cy="2743200"/>
          </a:xfrm>
          <a:prstGeom prst="ellipse">
            <a:avLst/>
          </a:prstGeom>
          <a:gradFill rotWithShape="1">
            <a:gsLst>
              <a:gs pos="0">
                <a:srgbClr val="BBB3F7"/>
              </a:gs>
              <a:gs pos="100000">
                <a:srgbClr val="FFFFFF"/>
              </a:gs>
            </a:gsLst>
            <a:lin ang="2700000" scaled="1"/>
          </a:gradFill>
          <a:ln w="9525" algn="ctr">
            <a:solidFill>
              <a:srgbClr val="CC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200" b="1">
                <a:latin typeface=".VnVogue" panose="020B7200000000000000" pitchFamily="34" charset="0"/>
              </a:rPr>
              <a:t>ĐÚNG CHỖ</a:t>
            </a:r>
          </a:p>
        </p:txBody>
      </p:sp>
      <p:sp>
        <p:nvSpPr>
          <p:cNvPr id="56324" name="Oval 4">
            <a:hlinkClick r:id="rId3" action="ppaction://hlinksldjump"/>
          </p:cNvPr>
          <p:cNvSpPr>
            <a:spLocks noChangeArrowheads="1"/>
          </p:cNvSpPr>
          <p:nvPr/>
        </p:nvSpPr>
        <p:spPr bwMode="gray">
          <a:xfrm>
            <a:off x="1676401" y="2743200"/>
            <a:ext cx="2709863" cy="2819400"/>
          </a:xfrm>
          <a:prstGeom prst="ellipse">
            <a:avLst/>
          </a:prstGeom>
          <a:gradFill rotWithShape="1">
            <a:gsLst>
              <a:gs pos="0">
                <a:srgbClr val="8BC2E7"/>
              </a:gs>
              <a:gs pos="100000">
                <a:srgbClr val="FFFFFF"/>
              </a:gs>
            </a:gsLst>
            <a:lin ang="5400000" scaled="1"/>
          </a:gradFill>
          <a:ln w="9525" algn="ctr">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200" b="1">
                <a:latin typeface=".VnVogue" panose="020B7200000000000000" pitchFamily="34" charset="0"/>
              </a:rPr>
              <a:t>ĐÚNG LÚC</a:t>
            </a:r>
          </a:p>
        </p:txBody>
      </p:sp>
      <p:sp>
        <p:nvSpPr>
          <p:cNvPr id="56325" name="Oval 5">
            <a:hlinkClick r:id="rId4" action="ppaction://hlinksldjump"/>
          </p:cNvPr>
          <p:cNvSpPr>
            <a:spLocks noChangeArrowheads="1"/>
          </p:cNvSpPr>
          <p:nvPr/>
        </p:nvSpPr>
        <p:spPr bwMode="gray">
          <a:xfrm>
            <a:off x="7848600" y="2667000"/>
            <a:ext cx="2590800" cy="2743200"/>
          </a:xfrm>
          <a:prstGeom prst="ellipse">
            <a:avLst/>
          </a:prstGeom>
          <a:gradFill rotWithShape="1">
            <a:gsLst>
              <a:gs pos="0">
                <a:srgbClr val="FF99FF"/>
              </a:gs>
              <a:gs pos="100000">
                <a:srgbClr val="FFFFFF"/>
              </a:gs>
            </a:gsLst>
            <a:lin ang="0" scaled="1"/>
          </a:gradFill>
          <a:ln w="9525" algn="ctr">
            <a:solidFill>
              <a:srgbClr val="FF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3800" b="1">
                <a:latin typeface=".VnVogue" panose="020B7200000000000000" pitchFamily="34" charset="0"/>
              </a:rPr>
              <a:t>ĐỦ CƯỜNG</a:t>
            </a:r>
          </a:p>
          <a:p>
            <a:pPr algn="ctr" eaLnBrk="1" hangingPunct="1">
              <a:spcBef>
                <a:spcPct val="0"/>
              </a:spcBef>
              <a:buFontTx/>
              <a:buNone/>
            </a:pPr>
            <a:r>
              <a:rPr lang="en-US" altLang="en-US" sz="3800" b="1">
                <a:latin typeface=".VnVogue" panose="020B7200000000000000" pitchFamily="34" charset="0"/>
              </a:rPr>
              <a:t> ĐỘ</a:t>
            </a:r>
          </a:p>
        </p:txBody>
      </p:sp>
      <p:pic>
        <p:nvPicPr>
          <p:cNvPr id="70662" name="Picture 6"/>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flipV="1">
            <a:off x="1524000" y="12192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39354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6324"/>
                                        </p:tgtEl>
                                        <p:attrNameLst>
                                          <p:attrName>style.visibility</p:attrName>
                                        </p:attrNameLst>
                                      </p:cBhvr>
                                      <p:to>
                                        <p:strVal val="visible"/>
                                      </p:to>
                                    </p:set>
                                    <p:animEffect transition="in" filter="diamond(in)">
                                      <p:cBhvr>
                                        <p:cTn id="7" dur="2000"/>
                                        <p:tgtEl>
                                          <p:spTgt spid="56324"/>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56323"/>
                                        </p:tgtEl>
                                        <p:attrNameLst>
                                          <p:attrName>style.visibility</p:attrName>
                                        </p:attrNameLst>
                                      </p:cBhvr>
                                      <p:to>
                                        <p:strVal val="visible"/>
                                      </p:to>
                                    </p:set>
                                    <p:animEffect transition="in" filter="diamond(in)">
                                      <p:cBhvr>
                                        <p:cTn id="10" dur="2000"/>
                                        <p:tgtEl>
                                          <p:spTgt spid="56323"/>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56325"/>
                                        </p:tgtEl>
                                        <p:attrNameLst>
                                          <p:attrName>style.visibility</p:attrName>
                                        </p:attrNameLst>
                                      </p:cBhvr>
                                      <p:to>
                                        <p:strVal val="visible"/>
                                      </p:to>
                                    </p:set>
                                    <p:animEffect transition="in" filter="diamond(in)">
                                      <p:cBhvr>
                                        <p:cTn id="13" dur="20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animBg="1"/>
      <p:bldP spid="56324" grpId="0" animBg="1"/>
      <p:bldP spid="5632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ChangeArrowheads="1"/>
          </p:cNvSpPr>
          <p:nvPr/>
        </p:nvSpPr>
        <p:spPr bwMode="auto">
          <a:xfrm>
            <a:off x="1524000" y="-76200"/>
            <a:ext cx="9144000" cy="381000"/>
          </a:xfrm>
          <a:prstGeom prst="rect">
            <a:avLst/>
          </a:prstGeom>
          <a:gradFill rotWithShape="1">
            <a:gsLst>
              <a:gs pos="0">
                <a:srgbClr val="FF99CC"/>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2707" name="Rectangle 3"/>
          <p:cNvSpPr>
            <a:spLocks noChangeArrowheads="1"/>
          </p:cNvSpPr>
          <p:nvPr/>
        </p:nvSpPr>
        <p:spPr bwMode="auto">
          <a:xfrm rot="10800000">
            <a:off x="1524000" y="6324600"/>
            <a:ext cx="9144000" cy="533400"/>
          </a:xfrm>
          <a:prstGeom prst="rect">
            <a:avLst/>
          </a:prstGeom>
          <a:gradFill rotWithShape="1">
            <a:gsLst>
              <a:gs pos="0">
                <a:srgbClr val="FF99CC"/>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72708" name="Line 6"/>
          <p:cNvSpPr>
            <a:spLocks noChangeShapeType="1"/>
          </p:cNvSpPr>
          <p:nvPr/>
        </p:nvSpPr>
        <p:spPr bwMode="auto">
          <a:xfrm>
            <a:off x="1524000" y="1447800"/>
            <a:ext cx="9144000" cy="0"/>
          </a:xfrm>
          <a:prstGeom prst="line">
            <a:avLst/>
          </a:prstGeom>
          <a:noFill/>
          <a:ln w="19050">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2709" name="Text Box 7"/>
          <p:cNvSpPr txBox="1">
            <a:spLocks noChangeArrowheads="1"/>
          </p:cNvSpPr>
          <p:nvPr/>
        </p:nvSpPr>
        <p:spPr bwMode="auto">
          <a:xfrm>
            <a:off x="1524000" y="257175"/>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40000"/>
              </a:lnSpc>
              <a:spcBef>
                <a:spcPct val="50000"/>
              </a:spcBef>
              <a:buFontTx/>
              <a:buNone/>
            </a:pPr>
            <a:r>
              <a:rPr lang="en-US" altLang="en-US" sz="2400" b="1">
                <a:solidFill>
                  <a:schemeClr val="folHlink"/>
                </a:solidFill>
                <a:latin typeface="Times New Roman" panose="02020603050405020304" pitchFamily="18" charset="0"/>
                <a:cs typeface="Times New Roman" panose="02020603050405020304" pitchFamily="18" charset="0"/>
              </a:rPr>
              <a:t>ỨNG DỤNG PHẦN MỀM VI TÍNH VÀO VIỆC PHÁT TRIỂN PH</a:t>
            </a:r>
            <a:r>
              <a:rPr lang="vi-VN" altLang="en-US" sz="2400" b="1">
                <a:solidFill>
                  <a:schemeClr val="folHlink"/>
                </a:solidFill>
                <a:latin typeface="Times New Roman" panose="02020603050405020304" pitchFamily="18" charset="0"/>
                <a:cs typeface="Times New Roman" panose="02020603050405020304" pitchFamily="18" charset="0"/>
              </a:rPr>
              <a:t>Ư</a:t>
            </a:r>
            <a:r>
              <a:rPr lang="en-US" altLang="en-US" sz="2400" b="1">
                <a:solidFill>
                  <a:schemeClr val="folHlink"/>
                </a:solidFill>
                <a:latin typeface="Times New Roman" panose="02020603050405020304" pitchFamily="18" charset="0"/>
                <a:cs typeface="Times New Roman" panose="02020603050405020304" pitchFamily="18" charset="0"/>
              </a:rPr>
              <a:t>ƠNG TIỆN DH</a:t>
            </a:r>
            <a:endParaRPr lang="en-US" altLang="en-US" sz="2400" b="1">
              <a:latin typeface="Times New Roman" panose="02020603050405020304" pitchFamily="18" charset="0"/>
              <a:cs typeface="Times New Roman" panose="02020603050405020304" pitchFamily="18" charset="0"/>
            </a:endParaRPr>
          </a:p>
        </p:txBody>
      </p:sp>
      <p:sp>
        <p:nvSpPr>
          <p:cNvPr id="86032" name="Text Box 16"/>
          <p:cNvSpPr txBox="1">
            <a:spLocks noChangeArrowheads="1"/>
          </p:cNvSpPr>
          <p:nvPr/>
        </p:nvSpPr>
        <p:spPr bwMode="auto">
          <a:xfrm>
            <a:off x="1981200" y="2057401"/>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1. Phần mềm photoshop:</a:t>
            </a:r>
            <a:r>
              <a:rPr lang="en-US" altLang="en-US" sz="2400">
                <a:latin typeface="Times New Roman" panose="02020603050405020304" pitchFamily="18" charset="0"/>
                <a:cs typeface="Times New Roman" panose="02020603050405020304" pitchFamily="18" charset="0"/>
              </a:rPr>
              <a:t> </a:t>
            </a:r>
          </a:p>
        </p:txBody>
      </p:sp>
      <p:sp>
        <p:nvSpPr>
          <p:cNvPr id="86033" name="Text Box 17"/>
          <p:cNvSpPr txBox="1">
            <a:spLocks noChangeArrowheads="1"/>
          </p:cNvSpPr>
          <p:nvPr/>
        </p:nvSpPr>
        <p:spPr bwMode="auto">
          <a:xfrm>
            <a:off x="2057400" y="3184526"/>
            <a:ext cx="822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2. Phần mềm powerpoint:</a:t>
            </a:r>
            <a:r>
              <a:rPr lang="en-US" altLang="en-US" sz="2400">
                <a:latin typeface="Times New Roman" panose="02020603050405020304" pitchFamily="18" charset="0"/>
                <a:cs typeface="Times New Roman" panose="02020603050405020304" pitchFamily="18" charset="0"/>
              </a:rPr>
              <a:t> </a:t>
            </a:r>
          </a:p>
        </p:txBody>
      </p:sp>
      <p:sp>
        <p:nvSpPr>
          <p:cNvPr id="86035" name="Text Box 19"/>
          <p:cNvSpPr txBox="1">
            <a:spLocks noChangeArrowheads="1"/>
          </p:cNvSpPr>
          <p:nvPr/>
        </p:nvSpPr>
        <p:spPr bwMode="auto">
          <a:xfrm>
            <a:off x="2133600" y="4343400"/>
            <a:ext cx="8229600" cy="1631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3. Phần mềm Unlead Video studio</a:t>
            </a:r>
          </a:p>
          <a:p>
            <a:pPr algn="just" eaLnBrk="1" hangingPunct="1">
              <a:spcBef>
                <a:spcPct val="50000"/>
              </a:spcBef>
              <a:buFontTx/>
              <a:buNone/>
            </a:pPr>
            <a:r>
              <a:rPr lang="en-US" altLang="en-US" sz="4000" b="1">
                <a:latin typeface="Times New Roman" panose="02020603050405020304" pitchFamily="18" charset="0"/>
                <a:cs typeface="Times New Roman" panose="02020603050405020304" pitchFamily="18" charset="0"/>
              </a:rPr>
              <a:t>4. Một số phần mềm khác</a:t>
            </a:r>
            <a:r>
              <a:rPr lang="en-US" altLang="en-US" sz="240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926001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6032"/>
                                        </p:tgtEl>
                                        <p:attrNameLst>
                                          <p:attrName>style.visibility</p:attrName>
                                        </p:attrNameLst>
                                      </p:cBhvr>
                                      <p:to>
                                        <p:strVal val="visible"/>
                                      </p:to>
                                    </p:set>
                                    <p:animEffect transition="in" filter="box(in)">
                                      <p:cBhvr>
                                        <p:cTn id="7" dur="500"/>
                                        <p:tgtEl>
                                          <p:spTgt spid="860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6033"/>
                                        </p:tgtEl>
                                        <p:attrNameLst>
                                          <p:attrName>style.visibility</p:attrName>
                                        </p:attrNameLst>
                                      </p:cBhvr>
                                      <p:to>
                                        <p:strVal val="visible"/>
                                      </p:to>
                                    </p:set>
                                    <p:animEffect transition="in" filter="box(in)">
                                      <p:cBhvr>
                                        <p:cTn id="12" dur="500"/>
                                        <p:tgtEl>
                                          <p:spTgt spid="8603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6035"/>
                                        </p:tgtEl>
                                        <p:attrNameLst>
                                          <p:attrName>style.visibility</p:attrName>
                                        </p:attrNameLst>
                                      </p:cBhvr>
                                      <p:to>
                                        <p:strVal val="visible"/>
                                      </p:to>
                                    </p:set>
                                    <p:animEffect transition="in" filter="box(in)">
                                      <p:cBhvr>
                                        <p:cTn id="17" dur="500"/>
                                        <p:tgtEl>
                                          <p:spTgt spid="860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32" grpId="0"/>
      <p:bldP spid="86033" grpId="0"/>
      <p:bldP spid="8603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txBox="1">
            <a:spLocks noChangeArrowheads="1"/>
          </p:cNvSpPr>
          <p:nvPr/>
        </p:nvSpPr>
        <p:spPr bwMode="auto">
          <a:xfrm>
            <a:off x="1671638" y="228600"/>
            <a:ext cx="91440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spcBef>
                <a:spcPct val="0"/>
              </a:spcBef>
              <a:buFontTx/>
              <a:buNone/>
            </a:pPr>
            <a:r>
              <a:rPr lang="en-US" altLang="en-US" sz="2500" b="1" u="sng">
                <a:solidFill>
                  <a:srgbClr val="FF0000"/>
                </a:solidFill>
                <a:latin typeface="Tahoma" panose="020B0604030504040204" pitchFamily="34" charset="0"/>
                <a:cs typeface="Tahoma" panose="020B0604030504040204" pitchFamily="34" charset="0"/>
              </a:rPr>
              <a:t>QUY TRÌNH THIẾT KẾ BÀI DẠY BẰNG POWEROINT</a:t>
            </a:r>
            <a:endParaRPr lang="en-US" altLang="en-US" sz="2500">
              <a:solidFill>
                <a:srgbClr val="FF0000"/>
              </a:solidFill>
              <a:latin typeface="Tahoma" panose="020B0604030504040204" pitchFamily="34" charset="0"/>
              <a:cs typeface="Tahoma" panose="020B0604030504040204" pitchFamily="34" charset="0"/>
            </a:endParaRPr>
          </a:p>
        </p:txBody>
      </p:sp>
      <p:sp>
        <p:nvSpPr>
          <p:cNvPr id="3" name="Content Placeholder 2"/>
          <p:cNvSpPr txBox="1">
            <a:spLocks noChangeArrowheads="1"/>
          </p:cNvSpPr>
          <p:nvPr/>
        </p:nvSpPr>
        <p:spPr bwMode="auto">
          <a:xfrm>
            <a:off x="1981200" y="685800"/>
            <a:ext cx="868680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1</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nội dung thông tin cần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thể hiện trong bài dạy</a:t>
            </a:r>
            <a:r>
              <a:rPr lang="en-US" altLang="en-US" sz="1600" b="1">
                <a:latin typeface="Tahoma" panose="020B0604030504040204" pitchFamily="34" charset="0"/>
                <a:cs typeface="Tahoma" panose="020B0604030504040204" pitchFamily="34" charset="0"/>
              </a:rPr>
              <a:t>  </a:t>
            </a:r>
          </a:p>
        </p:txBody>
      </p:sp>
      <p:sp>
        <p:nvSpPr>
          <p:cNvPr id="4" name="Content Placeholder 2"/>
          <p:cNvSpPr txBox="1">
            <a:spLocks noChangeArrowheads="1"/>
          </p:cNvSpPr>
          <p:nvPr/>
        </p:nvSpPr>
        <p:spPr bwMode="auto">
          <a:xfrm>
            <a:off x="1981200" y="1066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2: Chia </a:t>
            </a:r>
            <a:r>
              <a:rPr lang="vi-VN" altLang="en-US" sz="1600" b="1">
                <a:latin typeface="Tahoma" panose="020B0604030504040204" pitchFamily="34" charset="0"/>
                <a:cs typeface="Tahoma" panose="020B0604030504040204" pitchFamily="34" charset="0"/>
              </a:rPr>
              <a:t>nhỏ nội dung thông tin thành các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mỗi m</a:t>
            </a:r>
            <a:r>
              <a:rPr lang="en-US" altLang="en-US" sz="1600" b="1">
                <a:latin typeface="Tahoma" panose="020B0604030504040204" pitchFamily="34" charset="0"/>
                <a:cs typeface="Tahoma" panose="020B0604030504040204" pitchFamily="34" charset="0"/>
              </a:rPr>
              <a:t>o</a:t>
            </a:r>
            <a:r>
              <a:rPr lang="vi-VN" altLang="en-US" sz="1600" b="1">
                <a:latin typeface="Tahoma" panose="020B0604030504040204" pitchFamily="34" charset="0"/>
                <a:cs typeface="Tahoma" panose="020B0604030504040204" pitchFamily="34" charset="0"/>
              </a:rPr>
              <a:t>đun thông tin sẽ được hiển thị trong </a:t>
            </a:r>
            <a:r>
              <a:rPr lang="en-US" altLang="en-US" sz="1600" b="1">
                <a:latin typeface="Tahoma" panose="020B0604030504040204" pitchFamily="34" charset="0"/>
                <a:cs typeface="Tahoma" panose="020B0604030504040204" pitchFamily="34" charset="0"/>
              </a:rPr>
              <a:t>1</a:t>
            </a:r>
            <a:r>
              <a:rPr lang="vi-VN" altLang="en-US" sz="1600" b="1">
                <a:latin typeface="Tahoma" panose="020B0604030504040204" pitchFamily="34" charset="0"/>
                <a:cs typeface="Tahoma" panose="020B0604030504040204" pitchFamily="34" charset="0"/>
              </a:rPr>
              <a:t> slide</a:t>
            </a:r>
            <a:r>
              <a:rPr lang="en-US" altLang="en-US" sz="1600" b="1">
                <a:latin typeface="Tahoma" panose="020B0604030504040204" pitchFamily="34" charset="0"/>
                <a:cs typeface="Tahoma" panose="020B0604030504040204" pitchFamily="34" charset="0"/>
              </a:rPr>
              <a:t>.  </a:t>
            </a:r>
          </a:p>
        </p:txBody>
      </p:sp>
      <p:sp>
        <p:nvSpPr>
          <p:cNvPr id="5" name="Content Placeholder 2"/>
          <p:cNvSpPr txBox="1">
            <a:spLocks noChangeArrowheads="1"/>
          </p:cNvSpPr>
          <p:nvPr/>
        </p:nvSpPr>
        <p:spPr bwMode="auto">
          <a:xfrm>
            <a:off x="1981200" y="20574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a:t>
            </a:r>
            <a:r>
              <a:rPr lang="vi-VN" altLang="en-US" sz="1600" b="1">
                <a:latin typeface="Tahoma" panose="020B0604030504040204" pitchFamily="34" charset="0"/>
                <a:cs typeface="Tahoma" panose="020B0604030504040204" pitchFamily="34" charset="0"/>
              </a:rPr>
              <a:t>ước 3</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lựa chọn tối đa các đối tượng </a:t>
            </a:r>
            <a:r>
              <a:rPr lang="en-US" altLang="en-US" sz="1600" b="1">
                <a:latin typeface="Tahoma" panose="020B0604030504040204" pitchFamily="34" charset="0"/>
                <a:cs typeface="Tahoma" panose="020B0604030504040204" pitchFamily="34" charset="0"/>
              </a:rPr>
              <a:t>Mutimedia</a:t>
            </a:r>
            <a:r>
              <a:rPr lang="vi-VN" altLang="en-US" sz="1600" b="1">
                <a:latin typeface="Tahoma" panose="020B0604030504040204" pitchFamily="34" charset="0"/>
                <a:cs typeface="Tahoma" panose="020B0604030504040204" pitchFamily="34" charset="0"/>
              </a:rPr>
              <a:t> có thể </a:t>
            </a:r>
            <a:r>
              <a:rPr lang="en-US" altLang="en-US" sz="1600" b="1">
                <a:latin typeface="Tahoma" panose="020B0604030504040204" pitchFamily="34" charset="0"/>
                <a:cs typeface="Tahoma" panose="020B0604030504040204" pitchFamily="34" charset="0"/>
              </a:rPr>
              <a:t>có </a:t>
            </a:r>
            <a:r>
              <a:rPr lang="vi-VN" altLang="en-US" sz="1600" b="1">
                <a:latin typeface="Tahoma" panose="020B0604030504040204" pitchFamily="34" charset="0"/>
                <a:cs typeface="Tahoma" panose="020B0604030504040204" pitchFamily="34" charset="0"/>
              </a:rPr>
              <a:t>dùng để minh họa trong nội dung bài dạy</a:t>
            </a:r>
            <a:r>
              <a:rPr lang="en-US" altLang="en-US" sz="1600" b="1">
                <a:latin typeface="Tahoma" panose="020B0604030504040204" pitchFamily="34" charset="0"/>
                <a:cs typeface="Tahoma" panose="020B0604030504040204" pitchFamily="34" charset="0"/>
              </a:rPr>
              <a:t> </a:t>
            </a:r>
          </a:p>
        </p:txBody>
      </p:sp>
      <p:sp>
        <p:nvSpPr>
          <p:cNvPr id="6" name="Content Placeholder 2"/>
          <p:cNvSpPr txBox="1">
            <a:spLocks noChangeArrowheads="1"/>
          </p:cNvSpPr>
          <p:nvPr/>
        </p:nvSpPr>
        <p:spPr bwMode="auto">
          <a:xfrm>
            <a:off x="1981200" y="29718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4</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chuẩn bị tài nguyên </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văn bản</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hình ảnh </a:t>
            </a:r>
            <a:r>
              <a:rPr lang="en-US" altLang="en-US" sz="1600" b="1">
                <a:latin typeface="Tahoma" panose="020B0604030504040204" pitchFamily="34" charset="0"/>
                <a:cs typeface="Tahoma" panose="020B0604030504040204" pitchFamily="34" charset="0"/>
              </a:rPr>
              <a:t>tĩnh,</a:t>
            </a:r>
            <a:r>
              <a:rPr lang="vi-VN" altLang="en-US" sz="1600" b="1">
                <a:latin typeface="Tahoma" panose="020B0604030504040204" pitchFamily="34" charset="0"/>
                <a:cs typeface="Tahoma" panose="020B0604030504040204" pitchFamily="34" charset="0"/>
              </a:rPr>
              <a:t> động</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mô hình mô phỏng</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âm thanh</a:t>
            </a:r>
            <a:r>
              <a:rPr lang="en-US" altLang="en-US" sz="1600" b="1">
                <a:latin typeface="Tahoma" panose="020B0604030504040204" pitchFamily="34" charset="0"/>
                <a:cs typeface="Tahoma" panose="020B0604030504040204" pitchFamily="34" charset="0"/>
              </a:rPr>
              <a:t>,</a:t>
            </a:r>
            <a:r>
              <a:rPr lang="vi-VN" altLang="en-US" sz="1600" b="1">
                <a:latin typeface="Tahoma" panose="020B0604030504040204" pitchFamily="34" charset="0"/>
                <a:cs typeface="Tahoma" panose="020B0604030504040204" pitchFamily="34" charset="0"/>
              </a:rPr>
              <a:t> phim</a:t>
            </a: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 dùng để</a:t>
            </a:r>
            <a:r>
              <a:rPr lang="en-US" altLang="en-US" sz="1600" b="1">
                <a:latin typeface="Tahoma" panose="020B0604030504040204" pitchFamily="34" charset="0"/>
                <a:cs typeface="Tahoma" panose="020B0604030504040204" pitchFamily="34" charset="0"/>
              </a:rPr>
              <a:t> minh hoạt cho nội dung học tập.</a:t>
            </a:r>
          </a:p>
        </p:txBody>
      </p:sp>
      <p:sp>
        <p:nvSpPr>
          <p:cNvPr id="7" name="Content Placeholder 2"/>
          <p:cNvSpPr txBox="1">
            <a:spLocks noChangeArrowheads="1"/>
          </p:cNvSpPr>
          <p:nvPr/>
        </p:nvSpPr>
        <p:spPr bwMode="auto">
          <a:xfrm>
            <a:off x="1981200" y="3886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a:t>
            </a:r>
            <a:r>
              <a:rPr lang="vi-VN" altLang="en-US" sz="1600" b="1">
                <a:latin typeface="Tahoma" panose="020B0604030504040204" pitchFamily="34" charset="0"/>
                <a:cs typeface="Tahoma" panose="020B0604030504040204" pitchFamily="34" charset="0"/>
              </a:rPr>
              <a:t>Bước </a:t>
            </a:r>
            <a:r>
              <a:rPr lang="en-US" altLang="en-US" sz="1600" b="1">
                <a:latin typeface="Tahoma" panose="020B0604030504040204" pitchFamily="34" charset="0"/>
                <a:cs typeface="Tahoma" panose="020B0604030504040204" pitchFamily="34" charset="0"/>
              </a:rPr>
              <a:t>5: Sử dụng MS Powerpoint để tích hợp nội dung trên các Slide.</a:t>
            </a:r>
          </a:p>
        </p:txBody>
      </p:sp>
      <p:sp>
        <p:nvSpPr>
          <p:cNvPr id="8" name="Content Placeholder 2"/>
          <p:cNvSpPr txBox="1">
            <a:spLocks noChangeArrowheads="1"/>
          </p:cNvSpPr>
          <p:nvPr/>
        </p:nvSpPr>
        <p:spPr bwMode="auto">
          <a:xfrm>
            <a:off x="1981200" y="4495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6: quy định cách thức thể hiện thông tin trên mỗi slide</a:t>
            </a:r>
          </a:p>
        </p:txBody>
      </p:sp>
      <p:sp>
        <p:nvSpPr>
          <p:cNvPr id="9" name="Content Placeholder 2"/>
          <p:cNvSpPr txBox="1">
            <a:spLocks noChangeArrowheads="1"/>
          </p:cNvSpPr>
          <p:nvPr/>
        </p:nvSpPr>
        <p:spPr bwMode="auto">
          <a:xfrm>
            <a:off x="1981200" y="50292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7: quy định hình thức chuyển đổi giữa mỗi Slide</a:t>
            </a:r>
          </a:p>
        </p:txBody>
      </p:sp>
      <p:sp>
        <p:nvSpPr>
          <p:cNvPr id="10" name="Content Placeholder 2"/>
          <p:cNvSpPr txBox="1">
            <a:spLocks noChangeArrowheads="1"/>
          </p:cNvSpPr>
          <p:nvPr/>
        </p:nvSpPr>
        <p:spPr bwMode="auto">
          <a:xfrm>
            <a:off x="1981200" y="5562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8: Viết các thông tin giải thích trên mỗi Slide</a:t>
            </a:r>
          </a:p>
        </p:txBody>
      </p:sp>
      <p:sp>
        <p:nvSpPr>
          <p:cNvPr id="11" name="Content Placeholder 2"/>
          <p:cNvSpPr txBox="1">
            <a:spLocks noChangeArrowheads="1"/>
          </p:cNvSpPr>
          <p:nvPr/>
        </p:nvSpPr>
        <p:spPr bwMode="auto">
          <a:xfrm>
            <a:off x="1981200" y="59436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9: In slide</a:t>
            </a:r>
          </a:p>
        </p:txBody>
      </p:sp>
      <p:sp>
        <p:nvSpPr>
          <p:cNvPr id="12" name="Content Placeholder 2"/>
          <p:cNvSpPr txBox="1">
            <a:spLocks noChangeArrowheads="1"/>
          </p:cNvSpPr>
          <p:nvPr/>
        </p:nvSpPr>
        <p:spPr bwMode="auto">
          <a:xfrm>
            <a:off x="1981200" y="6400800"/>
            <a:ext cx="8686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spcBef>
                <a:spcPct val="20000"/>
              </a:spcBef>
              <a:buChar char="•"/>
              <a:defRPr sz="3200">
                <a:solidFill>
                  <a:schemeClr val="tx1"/>
                </a:solidFill>
                <a:latin typeface="Arial" panose="020B0604020202020204" pitchFamily="34" charset="0"/>
              </a:defRPr>
            </a:lvl1pPr>
            <a:lvl2pPr marL="685800" indent="-22860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70000"/>
              </a:lnSpc>
              <a:spcBef>
                <a:spcPct val="0"/>
              </a:spcBef>
              <a:buFontTx/>
              <a:buNone/>
            </a:pPr>
            <a:r>
              <a:rPr lang="en-US" altLang="en-US" sz="1600" b="1">
                <a:latin typeface="Tahoma" panose="020B0604030504040204" pitchFamily="34" charset="0"/>
                <a:cs typeface="Tahoma" panose="020B0604030504040204" pitchFamily="34" charset="0"/>
              </a:rPr>
              <a:t>- Bước 10: Trình diễn thử và sửa đổi</a:t>
            </a:r>
          </a:p>
        </p:txBody>
      </p:sp>
    </p:spTree>
    <p:extLst>
      <p:ext uri="{BB962C8B-B14F-4D97-AF65-F5344CB8AC3E}">
        <p14:creationId xmlns:p14="http://schemas.microsoft.com/office/powerpoint/2010/main" val="457112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ox(in)">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box(in)">
                                      <p:cBhvr>
                                        <p:cTn id="22" dur="500"/>
                                        <p:tgtEl>
                                          <p:spTgt spid="6">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box(in)">
                                      <p:cBhvr>
                                        <p:cTn id="27" dur="500"/>
                                        <p:tgtEl>
                                          <p:spTgt spid="7">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ox(in)">
                                      <p:cBhvr>
                                        <p:cTn id="32" dur="500"/>
                                        <p:tgtEl>
                                          <p:spTgt spid="8">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9">
                                            <p:txEl>
                                              <p:pRg st="0" end="0"/>
                                            </p:txEl>
                                          </p:spTgt>
                                        </p:tgtEl>
                                        <p:attrNameLst>
                                          <p:attrName>style.visibility</p:attrName>
                                        </p:attrNameLst>
                                      </p:cBhvr>
                                      <p:to>
                                        <p:strVal val="visible"/>
                                      </p:to>
                                    </p:set>
                                    <p:animEffect transition="in" filter="box(in)">
                                      <p:cBhvr>
                                        <p:cTn id="37" dur="500"/>
                                        <p:tgtEl>
                                          <p:spTgt spid="9">
                                            <p:txEl>
                                              <p:pRg st="0" end="0"/>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4" presetClass="entr" presetSubtype="16" fill="hold"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box(in)">
                                      <p:cBhvr>
                                        <p:cTn id="42" dur="500"/>
                                        <p:tgtEl>
                                          <p:spTgt spid="10">
                                            <p:txEl>
                                              <p:pRg st="0" end="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4" presetClass="entr" presetSubtype="16" fill="hold" nodeType="clickEffect">
                                  <p:stCondLst>
                                    <p:cond delay="0"/>
                                  </p:stCondLst>
                                  <p:childTnLst>
                                    <p:set>
                                      <p:cBhvr>
                                        <p:cTn id="46" dur="1" fill="hold">
                                          <p:stCondLst>
                                            <p:cond delay="0"/>
                                          </p:stCondLst>
                                        </p:cTn>
                                        <p:tgtEl>
                                          <p:spTgt spid="11">
                                            <p:txEl>
                                              <p:pRg st="0" end="0"/>
                                            </p:txEl>
                                          </p:spTgt>
                                        </p:tgtEl>
                                        <p:attrNameLst>
                                          <p:attrName>style.visibility</p:attrName>
                                        </p:attrNameLst>
                                      </p:cBhvr>
                                      <p:to>
                                        <p:strVal val="visible"/>
                                      </p:to>
                                    </p:set>
                                    <p:animEffect transition="in" filter="box(in)">
                                      <p:cBhvr>
                                        <p:cTn id="47" dur="500"/>
                                        <p:tgtEl>
                                          <p:spTgt spid="11">
                                            <p:txEl>
                                              <p:pRg st="0" end="0"/>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4" presetClass="entr" presetSubtype="16" fill="hold" nodeType="click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box(in)">
                                      <p:cBhvr>
                                        <p:cTn id="5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9027" name="Text Box 3"/>
          <p:cNvSpPr txBox="1">
            <a:spLocks noChangeArrowheads="1"/>
          </p:cNvSpPr>
          <p:nvPr/>
        </p:nvSpPr>
        <p:spPr bwMode="auto">
          <a:xfrm>
            <a:off x="1524000" y="228601"/>
            <a:ext cx="9144000" cy="492125"/>
          </a:xfrm>
          <a:prstGeom prst="rect">
            <a:avLst/>
          </a:prstGeom>
          <a:noFill/>
          <a:ln>
            <a:noFill/>
          </a:ln>
          <a:effectLst/>
        </p:spPr>
        <p:txBody>
          <a:bodyPr>
            <a:spAutoFit/>
          </a:bodyPr>
          <a:lstStyle/>
          <a:p>
            <a:pPr marL="457200" indent="-457200">
              <a:spcBef>
                <a:spcPct val="50000"/>
              </a:spcBef>
              <a:buFont typeface="Wingdings" panose="05000000000000000000" pitchFamily="2" charset="2"/>
              <a:buChar char="ü"/>
              <a:defRPr/>
            </a:pPr>
            <a:r>
              <a:rPr lang="en-US" altLang="en-US" sz="2600" spc="-60" dirty="0" err="1">
                <a:solidFill>
                  <a:srgbClr val="FF0000"/>
                </a:solidFill>
                <a:latin typeface="Times New Roman" panose="02020603050405020304" pitchFamily="18" charset="0"/>
                <a:cs typeface="Times New Roman" panose="02020603050405020304" pitchFamily="18" charset="0"/>
              </a:rPr>
              <a:t>Một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số</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kỹ</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thuật</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đảm</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bảo</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thể</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hiện</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rõ</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vị</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trí</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nội</a:t>
            </a:r>
            <a:r>
              <a:rPr lang="en-US" altLang="en-US" sz="2600" spc="-60" dirty="0">
                <a:solidFill>
                  <a:srgbClr val="FF0000"/>
                </a:solidFill>
                <a:latin typeface="Times New Roman" panose="02020603050405020304" pitchFamily="18" charset="0"/>
                <a:cs typeface="Times New Roman" panose="02020603050405020304" pitchFamily="18" charset="0"/>
              </a:rPr>
              <a:t> dung </a:t>
            </a:r>
            <a:r>
              <a:rPr lang="en-US" altLang="en-US" sz="2600" spc="-60" dirty="0" err="1">
                <a:solidFill>
                  <a:srgbClr val="FF0000"/>
                </a:solidFill>
                <a:latin typeface="Times New Roman" panose="02020603050405020304" pitchFamily="18" charset="0"/>
                <a:cs typeface="Times New Roman" panose="02020603050405020304" pitchFamily="18" charset="0"/>
              </a:rPr>
              <a:t>trong</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cấu</a:t>
            </a:r>
            <a:r>
              <a:rPr lang="en-US" altLang="en-US" sz="2600" spc="-60" dirty="0">
                <a:solidFill>
                  <a:srgbClr val="FF0000"/>
                </a:solidFill>
                <a:latin typeface="Times New Roman" panose="02020603050405020304" pitchFamily="18" charset="0"/>
                <a:cs typeface="Times New Roman" panose="02020603050405020304" pitchFamily="18" charset="0"/>
              </a:rPr>
              <a:t> </a:t>
            </a:r>
            <a:r>
              <a:rPr lang="en-US" altLang="en-US" sz="2600" spc="-60" dirty="0" err="1">
                <a:solidFill>
                  <a:srgbClr val="FF0000"/>
                </a:solidFill>
                <a:latin typeface="Times New Roman" panose="02020603050405020304" pitchFamily="18" charset="0"/>
                <a:cs typeface="Times New Roman" panose="02020603050405020304" pitchFamily="18" charset="0"/>
              </a:rPr>
              <a:t>trúc</a:t>
            </a:r>
            <a:endParaRPr lang="en-US" altLang="en-US" sz="2600" spc="-60" dirty="0">
              <a:solidFill>
                <a:srgbClr val="FF0000"/>
              </a:solidFill>
              <a:latin typeface="Times New Roman" panose="02020603050405020304" pitchFamily="18" charset="0"/>
              <a:cs typeface="Times New Roman" panose="02020603050405020304" pitchFamily="18" charset="0"/>
            </a:endParaRPr>
          </a:p>
        </p:txBody>
      </p:sp>
      <p:sp>
        <p:nvSpPr>
          <p:cNvPr id="74756" name="Text Box 4"/>
          <p:cNvSpPr txBox="1">
            <a:spLocks noChangeArrowheads="1"/>
          </p:cNvSpPr>
          <p:nvPr/>
        </p:nvSpPr>
        <p:spPr bwMode="auto">
          <a:xfrm>
            <a:off x="1524000" y="1143001"/>
            <a:ext cx="9144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 typeface="Wingdings" panose="05000000000000000000" pitchFamily="2" charset="2"/>
              <a:buChar char="ü"/>
            </a:pPr>
            <a:r>
              <a:rPr lang="en-US" altLang="en-US" sz="2800">
                <a:latin typeface="Times New Roman" panose="02020603050405020304" pitchFamily="18" charset="0"/>
                <a:cs typeface="Times New Roman" panose="02020603050405020304" pitchFamily="18" charset="0"/>
              </a:rPr>
              <a:t> </a:t>
            </a:r>
            <a:r>
              <a:rPr lang="en-US" altLang="en-US" sz="2800" b="1" u="sng">
                <a:latin typeface="Times New Roman" panose="02020603050405020304" pitchFamily="18" charset="0"/>
                <a:cs typeface="Times New Roman" panose="02020603050405020304" pitchFamily="18" charset="0"/>
              </a:rPr>
              <a:t>Nội dung thông tin</a:t>
            </a:r>
            <a:r>
              <a:rPr lang="en-US" altLang="en-US" sz="2800">
                <a:latin typeface="Times New Roman" panose="02020603050405020304" pitchFamily="18" charset="0"/>
                <a:cs typeface="Times New Roman" panose="02020603050405020304" pitchFamily="18" charset="0"/>
              </a:rPr>
              <a:t>:</a:t>
            </a:r>
          </a:p>
        </p:txBody>
      </p:sp>
      <p:sp>
        <p:nvSpPr>
          <p:cNvPr id="74757" name="Text Box 5"/>
          <p:cNvSpPr txBox="1">
            <a:spLocks noChangeArrowheads="1"/>
          </p:cNvSpPr>
          <p:nvPr/>
        </p:nvSpPr>
        <p:spPr bwMode="auto">
          <a:xfrm>
            <a:off x="1600200" y="1828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T</a:t>
            </a:r>
            <a:r>
              <a:rPr lang="vi-VN" altLang="en-US" sz="2400">
                <a:latin typeface="Times New Roman" panose="02020603050405020304" pitchFamily="18" charset="0"/>
                <a:cs typeface="Times New Roman" panose="02020603050405020304" pitchFamily="18" charset="0"/>
              </a:rPr>
              <a:t>ăng cường sử dụng biểu tượng đồ họa</a:t>
            </a:r>
            <a:r>
              <a:rPr lang="en-US" altLang="en-US" sz="2400">
                <a:latin typeface="Times New Roman" panose="02020603050405020304" pitchFamily="18" charset="0"/>
                <a:cs typeface="Times New Roman" panose="02020603050405020304" pitchFamily="18" charset="0"/>
              </a:rPr>
              <a:t>.</a:t>
            </a:r>
          </a:p>
        </p:txBody>
      </p:sp>
      <p:sp>
        <p:nvSpPr>
          <p:cNvPr id="74758" name="Text Box 6"/>
          <p:cNvSpPr txBox="1">
            <a:spLocks noChangeArrowheads="1"/>
          </p:cNvSpPr>
          <p:nvPr/>
        </p:nvSpPr>
        <p:spPr bwMode="auto">
          <a:xfrm>
            <a:off x="1600200" y="2438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a:t>
            </a:r>
            <a:r>
              <a:rPr lang="vi-VN" altLang="en-US" sz="2400">
                <a:latin typeface="Times New Roman" panose="02020603050405020304" pitchFamily="18" charset="0"/>
                <a:cs typeface="Times New Roman" panose="02020603050405020304" pitchFamily="18" charset="0"/>
              </a:rPr>
              <a:t>ử dụng cụm từ khóa hơn là câu văn hoàn chỉnh</a:t>
            </a:r>
            <a:endParaRPr lang="en-US" altLang="en-US" sz="2400">
              <a:latin typeface="Times New Roman" panose="02020603050405020304" pitchFamily="18" charset="0"/>
              <a:cs typeface="Times New Roman" panose="02020603050405020304" pitchFamily="18" charset="0"/>
            </a:endParaRPr>
          </a:p>
        </p:txBody>
      </p:sp>
      <p:sp>
        <p:nvSpPr>
          <p:cNvPr id="74759" name="Text Box 7"/>
          <p:cNvSpPr txBox="1">
            <a:spLocks noChangeArrowheads="1"/>
          </p:cNvSpPr>
          <p:nvPr/>
        </p:nvSpPr>
        <p:spPr bwMode="auto">
          <a:xfrm>
            <a:off x="1600200" y="3124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Chuyển đổi câu thành các ý</a:t>
            </a:r>
          </a:p>
        </p:txBody>
      </p:sp>
      <p:sp>
        <p:nvSpPr>
          <p:cNvPr id="74760" name="Text Box 8"/>
          <p:cNvSpPr txBox="1">
            <a:spLocks noChangeArrowheads="1"/>
          </p:cNvSpPr>
          <p:nvPr/>
        </p:nvSpPr>
        <p:spPr bwMode="auto">
          <a:xfrm>
            <a:off x="1600200" y="37338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S/d nguyên tắc 6x6</a:t>
            </a:r>
          </a:p>
        </p:txBody>
      </p:sp>
      <p:sp>
        <p:nvSpPr>
          <p:cNvPr id="74761" name="Text Box 9"/>
          <p:cNvSpPr txBox="1">
            <a:spLocks noChangeArrowheads="1"/>
          </p:cNvSpPr>
          <p:nvPr/>
        </p:nvSpPr>
        <p:spPr bwMode="auto">
          <a:xfrm>
            <a:off x="1600200" y="4343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trình bày quá 2 Font chữ. S/d chữ không chân, hạn chế chữ hoa</a:t>
            </a:r>
          </a:p>
        </p:txBody>
      </p:sp>
      <p:sp>
        <p:nvSpPr>
          <p:cNvPr id="74762" name="Text Box 10"/>
          <p:cNvSpPr txBox="1">
            <a:spLocks noChangeArrowheads="1"/>
          </p:cNvSpPr>
          <p:nvPr/>
        </p:nvSpPr>
        <p:spPr bwMode="auto">
          <a:xfrm>
            <a:off x="1600200" y="5029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Không quá 3 màu chữ trong 1 slide.</a:t>
            </a:r>
          </a:p>
        </p:txBody>
      </p:sp>
      <p:sp>
        <p:nvSpPr>
          <p:cNvPr id="74763" name="Text Box 11"/>
          <p:cNvSpPr txBox="1">
            <a:spLocks noChangeArrowheads="1"/>
          </p:cNvSpPr>
          <p:nvPr/>
        </p:nvSpPr>
        <p:spPr bwMode="auto">
          <a:xfrm>
            <a:off x="1600200" y="5791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400">
                <a:latin typeface="Times New Roman" panose="02020603050405020304" pitchFamily="18" charset="0"/>
                <a:cs typeface="Times New Roman" panose="02020603050405020304" pitchFamily="18" charset="0"/>
              </a:rPr>
              <a:t>- Mỗi slide chỉ nên thể hiện 1 ý.</a:t>
            </a:r>
          </a:p>
        </p:txBody>
      </p:sp>
    </p:spTree>
    <p:extLst>
      <p:ext uri="{BB962C8B-B14F-4D97-AF65-F5344CB8AC3E}">
        <p14:creationId xmlns:p14="http://schemas.microsoft.com/office/powerpoint/2010/main" val="26107167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Line 2"/>
          <p:cNvSpPr>
            <a:spLocks noChangeShapeType="1"/>
          </p:cNvSpPr>
          <p:nvPr/>
        </p:nvSpPr>
        <p:spPr bwMode="auto">
          <a:xfrm>
            <a:off x="1524000" y="9906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0052" name="Rectangle 4"/>
          <p:cNvSpPr>
            <a:spLocks noGrp="1" noChangeArrowheads="1"/>
          </p:cNvSpPr>
          <p:nvPr>
            <p:ph type="body" idx="1"/>
          </p:nvPr>
        </p:nvSpPr>
        <p:spPr>
          <a:xfrm>
            <a:off x="1524000" y="762000"/>
            <a:ext cx="8763000" cy="4953000"/>
          </a:xfrm>
          <a:noFill/>
        </p:spPr>
        <p:txBody>
          <a:bodyPr/>
          <a:lstStyle/>
          <a:p>
            <a:pPr eaLnBrk="1" hangingPunct="1"/>
            <a:endParaRPr lang="en-US" altLang="en-US" b="1">
              <a:latin typeface=".VnHelvetIns" panose="020B7200000000000000" pitchFamily="34" charset="0"/>
            </a:endParaRPr>
          </a:p>
          <a:p>
            <a:pPr lvl="1" eaLnBrk="1" hangingPunct="1"/>
            <a:r>
              <a:rPr lang="en-US" altLang="en-US" b="1" smtClean="0">
                <a:latin typeface=".VnHelvetIns" panose="020B7200000000000000" pitchFamily="34" charset="0"/>
              </a:rPr>
              <a:t>Về khung hình (tỷ lệ % hướng chú ý của người xem)</a:t>
            </a:r>
            <a:r>
              <a:rPr lang="en-US" altLang="en-US" sz="3600" b="1"/>
              <a:t> </a:t>
            </a:r>
          </a:p>
        </p:txBody>
      </p:sp>
      <p:sp>
        <p:nvSpPr>
          <p:cNvPr id="130053" name="Rectangle 5"/>
          <p:cNvSpPr>
            <a:spLocks noChangeArrowheads="1"/>
          </p:cNvSpPr>
          <p:nvPr/>
        </p:nvSpPr>
        <p:spPr bwMode="auto">
          <a:xfrm>
            <a:off x="2971800" y="2362200"/>
            <a:ext cx="6629400" cy="3733800"/>
          </a:xfrm>
          <a:prstGeom prst="rect">
            <a:avLst/>
          </a:prstGeom>
          <a:gradFill rotWithShape="0">
            <a:gsLst>
              <a:gs pos="0">
                <a:srgbClr val="FFFFFF"/>
              </a:gs>
              <a:gs pos="100000">
                <a:srgbClr val="FF3300"/>
              </a:gs>
            </a:gsLst>
            <a:lin ang="2700000" scaled="1"/>
          </a:gra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1800"/>
          </a:p>
        </p:txBody>
      </p:sp>
      <p:sp>
        <p:nvSpPr>
          <p:cNvPr id="130054" name="Text Box 6"/>
          <p:cNvSpPr txBox="1">
            <a:spLocks noChangeArrowheads="1"/>
          </p:cNvSpPr>
          <p:nvPr/>
        </p:nvSpPr>
        <p:spPr bwMode="auto">
          <a:xfrm>
            <a:off x="3956051"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41%</a:t>
            </a:r>
          </a:p>
        </p:txBody>
      </p:sp>
      <p:sp>
        <p:nvSpPr>
          <p:cNvPr id="130055" name="Text Box 7"/>
          <p:cNvSpPr txBox="1">
            <a:spLocks noChangeArrowheads="1"/>
          </p:cNvSpPr>
          <p:nvPr/>
        </p:nvSpPr>
        <p:spPr bwMode="auto">
          <a:xfrm>
            <a:off x="7280276" y="3200400"/>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20%</a:t>
            </a:r>
          </a:p>
        </p:txBody>
      </p:sp>
      <p:sp>
        <p:nvSpPr>
          <p:cNvPr id="130056" name="Text Box 8"/>
          <p:cNvSpPr txBox="1">
            <a:spLocks noChangeArrowheads="1"/>
          </p:cNvSpPr>
          <p:nvPr/>
        </p:nvSpPr>
        <p:spPr bwMode="auto">
          <a:xfrm>
            <a:off x="7280276" y="4973638"/>
            <a:ext cx="1101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3600">
                <a:solidFill>
                  <a:srgbClr val="0000FF"/>
                </a:solidFill>
                <a:latin typeface=".VnHelvetIns" panose="020B7200000000000000" pitchFamily="34" charset="0"/>
              </a:rPr>
              <a:t>14%</a:t>
            </a:r>
          </a:p>
        </p:txBody>
      </p:sp>
      <p:sp>
        <p:nvSpPr>
          <p:cNvPr id="130057" name="Text Box 9"/>
          <p:cNvSpPr txBox="1">
            <a:spLocks noChangeArrowheads="1"/>
          </p:cNvSpPr>
          <p:nvPr/>
        </p:nvSpPr>
        <p:spPr bwMode="auto">
          <a:xfrm>
            <a:off x="3956051" y="5049839"/>
            <a:ext cx="11017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0000FF"/>
                </a:solidFill>
                <a:latin typeface=".VnHelvetIns" panose="020B7200000000000000" pitchFamily="34" charset="0"/>
              </a:rPr>
              <a:t>25%</a:t>
            </a:r>
          </a:p>
        </p:txBody>
      </p:sp>
      <p:sp>
        <p:nvSpPr>
          <p:cNvPr id="130058" name="Line 10"/>
          <p:cNvSpPr>
            <a:spLocks noChangeShapeType="1"/>
          </p:cNvSpPr>
          <p:nvPr/>
        </p:nvSpPr>
        <p:spPr bwMode="auto">
          <a:xfrm>
            <a:off x="3048000" y="4267200"/>
            <a:ext cx="647065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0059" name="Line 11"/>
          <p:cNvSpPr>
            <a:spLocks noChangeShapeType="1"/>
          </p:cNvSpPr>
          <p:nvPr/>
        </p:nvSpPr>
        <p:spPr bwMode="auto">
          <a:xfrm>
            <a:off x="6324600" y="2514600"/>
            <a:ext cx="0" cy="3429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551776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0052">
                                            <p:txEl>
                                              <p:pRg st="1" end="1"/>
                                            </p:txEl>
                                          </p:spTgt>
                                        </p:tgtEl>
                                        <p:attrNameLst>
                                          <p:attrName>style.visibility</p:attrName>
                                        </p:attrNameLst>
                                      </p:cBhvr>
                                      <p:to>
                                        <p:strVal val="visible"/>
                                      </p:to>
                                    </p:set>
                                    <p:animEffect transition="in" filter="dissolve">
                                      <p:cBhvr>
                                        <p:cTn id="7" dur="500"/>
                                        <p:tgtEl>
                                          <p:spTgt spid="13005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30053"/>
                                        </p:tgtEl>
                                        <p:attrNameLst>
                                          <p:attrName>style.visibility</p:attrName>
                                        </p:attrNameLst>
                                      </p:cBhvr>
                                      <p:to>
                                        <p:strVal val="visible"/>
                                      </p:to>
                                    </p:set>
                                    <p:animEffect transition="in" filter="box(out)">
                                      <p:cBhvr>
                                        <p:cTn id="12" dur="500"/>
                                        <p:tgtEl>
                                          <p:spTgt spid="13005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5" fill="hold" grpId="0" nodeType="clickEffect">
                                  <p:stCondLst>
                                    <p:cond delay="0"/>
                                  </p:stCondLst>
                                  <p:childTnLst>
                                    <p:set>
                                      <p:cBhvr>
                                        <p:cTn id="16" dur="1" fill="hold">
                                          <p:stCondLst>
                                            <p:cond delay="0"/>
                                          </p:stCondLst>
                                        </p:cTn>
                                        <p:tgtEl>
                                          <p:spTgt spid="130058"/>
                                        </p:tgtEl>
                                        <p:attrNameLst>
                                          <p:attrName>style.visibility</p:attrName>
                                        </p:attrNameLst>
                                      </p:cBhvr>
                                      <p:to>
                                        <p:strVal val="visible"/>
                                      </p:to>
                                    </p:set>
                                    <p:animEffect transition="in" filter="blinds(vertical)">
                                      <p:cBhvr>
                                        <p:cTn id="17" dur="500"/>
                                        <p:tgtEl>
                                          <p:spTgt spid="13005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5" fill="hold" grpId="0" nodeType="clickEffect">
                                  <p:stCondLst>
                                    <p:cond delay="0"/>
                                  </p:stCondLst>
                                  <p:childTnLst>
                                    <p:set>
                                      <p:cBhvr>
                                        <p:cTn id="21" dur="1" fill="hold">
                                          <p:stCondLst>
                                            <p:cond delay="0"/>
                                          </p:stCondLst>
                                        </p:cTn>
                                        <p:tgtEl>
                                          <p:spTgt spid="130059"/>
                                        </p:tgtEl>
                                        <p:attrNameLst>
                                          <p:attrName>style.visibility</p:attrName>
                                        </p:attrNameLst>
                                      </p:cBhvr>
                                      <p:to>
                                        <p:strVal val="visible"/>
                                      </p:to>
                                    </p:set>
                                    <p:animEffect transition="in" filter="blinds(vertical)">
                                      <p:cBhvr>
                                        <p:cTn id="22" dur="500"/>
                                        <p:tgtEl>
                                          <p:spTgt spid="13005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0054"/>
                                        </p:tgtEl>
                                        <p:attrNameLst>
                                          <p:attrName>style.visibility</p:attrName>
                                        </p:attrNameLst>
                                      </p:cBhvr>
                                      <p:to>
                                        <p:strVal val="visible"/>
                                      </p:to>
                                    </p:set>
                                    <p:animEffect transition="in" filter="blinds(horizontal)">
                                      <p:cBhvr>
                                        <p:cTn id="27" dur="500"/>
                                        <p:tgtEl>
                                          <p:spTgt spid="13005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5" fill="hold" grpId="0" nodeType="clickEffect">
                                  <p:stCondLst>
                                    <p:cond delay="0"/>
                                  </p:stCondLst>
                                  <p:childTnLst>
                                    <p:set>
                                      <p:cBhvr>
                                        <p:cTn id="31" dur="1" fill="hold">
                                          <p:stCondLst>
                                            <p:cond delay="0"/>
                                          </p:stCondLst>
                                        </p:cTn>
                                        <p:tgtEl>
                                          <p:spTgt spid="130057"/>
                                        </p:tgtEl>
                                        <p:attrNameLst>
                                          <p:attrName>style.visibility</p:attrName>
                                        </p:attrNameLst>
                                      </p:cBhvr>
                                      <p:to>
                                        <p:strVal val="visible"/>
                                      </p:to>
                                    </p:set>
                                    <p:animEffect transition="in" filter="blinds(vertical)">
                                      <p:cBhvr>
                                        <p:cTn id="32" dur="500"/>
                                        <p:tgtEl>
                                          <p:spTgt spid="13005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30055"/>
                                        </p:tgtEl>
                                        <p:attrNameLst>
                                          <p:attrName>style.visibility</p:attrName>
                                        </p:attrNameLst>
                                      </p:cBhvr>
                                      <p:to>
                                        <p:strVal val="visible"/>
                                      </p:to>
                                    </p:set>
                                    <p:animEffect transition="in" filter="blinds(horizontal)">
                                      <p:cBhvr>
                                        <p:cTn id="37" dur="500"/>
                                        <p:tgtEl>
                                          <p:spTgt spid="130055"/>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30056"/>
                                        </p:tgtEl>
                                        <p:attrNameLst>
                                          <p:attrName>style.visibility</p:attrName>
                                        </p:attrNameLst>
                                      </p:cBhvr>
                                      <p:to>
                                        <p:strVal val="visible"/>
                                      </p:to>
                                    </p:set>
                                    <p:animEffect transition="in" filter="blinds(horizontal)">
                                      <p:cBhvr>
                                        <p:cTn id="42" dur="500"/>
                                        <p:tgtEl>
                                          <p:spTgt spid="130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2" grpId="0" build="p" bldLvl="4" autoUpdateAnimBg="0"/>
      <p:bldP spid="130054" grpId="0" autoUpdateAnimBg="0"/>
      <p:bldP spid="130055" grpId="0" autoUpdateAnimBg="0"/>
      <p:bldP spid="130056" grpId="0" autoUpdateAnimBg="0"/>
      <p:bldP spid="130057" grpId="0" autoUpdateAnimBg="0"/>
      <p:bldP spid="130058" grpId="0" animBg="1"/>
      <p:bldP spid="130059"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Line 2"/>
          <p:cNvSpPr>
            <a:spLocks noChangeShapeType="1"/>
          </p:cNvSpPr>
          <p:nvPr/>
        </p:nvSpPr>
        <p:spPr bwMode="auto">
          <a:xfrm>
            <a:off x="1524000" y="9144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1076" name="Rectangle 4"/>
          <p:cNvSpPr>
            <a:spLocks noGrp="1" noChangeArrowheads="1"/>
          </p:cNvSpPr>
          <p:nvPr>
            <p:ph type="body" idx="1"/>
          </p:nvPr>
        </p:nvSpPr>
        <p:spPr>
          <a:xfrm>
            <a:off x="1524000" y="1219200"/>
            <a:ext cx="8420100" cy="4953000"/>
          </a:xfrm>
          <a:noFill/>
        </p:spPr>
        <p:txBody>
          <a:bodyPr/>
          <a:lstStyle/>
          <a:p>
            <a:pPr marL="457200" lvl="1" indent="0">
              <a:spcBef>
                <a:spcPct val="100000"/>
              </a:spcBef>
              <a:buNone/>
            </a:pPr>
            <a:r>
              <a:rPr lang="en-US" altLang="en-US" sz="3600">
                <a:latin typeface=".VnHelvetIns" panose="020B7200000000000000" pitchFamily="34" charset="0"/>
              </a:rPr>
              <a:t>- Về màu sắc:</a:t>
            </a:r>
          </a:p>
        </p:txBody>
      </p:sp>
      <p:sp>
        <p:nvSpPr>
          <p:cNvPr id="131077" name="Text Box 5"/>
          <p:cNvSpPr txBox="1">
            <a:spLocks noChangeArrowheads="1"/>
          </p:cNvSpPr>
          <p:nvPr/>
        </p:nvSpPr>
        <p:spPr bwMode="auto">
          <a:xfrm>
            <a:off x="3962400" y="2209801"/>
            <a:ext cx="3613150" cy="531813"/>
          </a:xfrm>
          <a:prstGeom prst="rect">
            <a:avLst/>
          </a:prstGeom>
          <a:solidFill>
            <a:srgbClr val="FFFF00"/>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latin typeface=".VnHelvetIns" panose="020B7200000000000000" pitchFamily="34" charset="0"/>
              </a:rPr>
              <a:t>Vµng - ®en</a:t>
            </a:r>
          </a:p>
        </p:txBody>
      </p:sp>
      <p:sp>
        <p:nvSpPr>
          <p:cNvPr id="131078" name="Text Box 6"/>
          <p:cNvSpPr txBox="1">
            <a:spLocks noChangeArrowheads="1"/>
          </p:cNvSpPr>
          <p:nvPr/>
        </p:nvSpPr>
        <p:spPr bwMode="auto">
          <a:xfrm>
            <a:off x="3962400" y="3354388"/>
            <a:ext cx="3581400" cy="531812"/>
          </a:xfrm>
          <a:prstGeom prst="rect">
            <a:avLst/>
          </a:prstGeom>
          <a:solidFill>
            <a:schemeClr val="bg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rgbClr val="FF3300"/>
                </a:solidFill>
                <a:latin typeface=".VnHelvetIns" panose="020B7200000000000000" pitchFamily="34" charset="0"/>
              </a:rPr>
              <a:t>Tr¾ng - ®á, xanh, ®en</a:t>
            </a:r>
            <a:endParaRPr lang="en-US" altLang="en-US" sz="2800">
              <a:latin typeface=".VnHelvetIns" panose="020B7200000000000000" pitchFamily="34" charset="0"/>
            </a:endParaRPr>
          </a:p>
        </p:txBody>
      </p:sp>
      <p:sp>
        <p:nvSpPr>
          <p:cNvPr id="131079" name="Text Box 7"/>
          <p:cNvSpPr txBox="1">
            <a:spLocks noChangeArrowheads="1"/>
          </p:cNvSpPr>
          <p:nvPr/>
        </p:nvSpPr>
        <p:spPr bwMode="auto">
          <a:xfrm>
            <a:off x="3962400" y="4421188"/>
            <a:ext cx="3581400" cy="531812"/>
          </a:xfrm>
          <a:prstGeom prst="rect">
            <a:avLst/>
          </a:prstGeom>
          <a:solidFill>
            <a:srgbClr val="0000FF"/>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2800">
                <a:solidFill>
                  <a:schemeClr val="bg1"/>
                </a:solidFill>
                <a:latin typeface=".VnHelvetIns" panose="020B7200000000000000" pitchFamily="34" charset="0"/>
              </a:rPr>
              <a:t>Xanh – tr¾ng</a:t>
            </a:r>
            <a:endParaRPr lang="en-US" altLang="en-US" sz="2800">
              <a:latin typeface=".VnHelvetIns" panose="020B7200000000000000" pitchFamily="34" charset="0"/>
            </a:endParaRPr>
          </a:p>
        </p:txBody>
      </p:sp>
      <p:sp>
        <p:nvSpPr>
          <p:cNvPr id="131080" name="Text Box 8"/>
          <p:cNvSpPr txBox="1">
            <a:spLocks noChangeArrowheads="1"/>
          </p:cNvSpPr>
          <p:nvPr/>
        </p:nvSpPr>
        <p:spPr bwMode="auto">
          <a:xfrm>
            <a:off x="3962400" y="5503864"/>
            <a:ext cx="3657600" cy="592137"/>
          </a:xfrm>
          <a:prstGeom prst="rect">
            <a:avLst/>
          </a:prstGeom>
          <a:solidFill>
            <a:schemeClr val="tx1"/>
          </a:solidFill>
          <a:ln w="127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a:solidFill>
                  <a:srgbClr val="FFFF00"/>
                </a:solidFill>
                <a:latin typeface=".VnHelvetIns" panose="020B7200000000000000" pitchFamily="34" charset="0"/>
              </a:rPr>
              <a:t>§en – Vµng</a:t>
            </a:r>
            <a:endParaRPr lang="en-US" altLang="en-US">
              <a:latin typeface=".VnHelvetIns" panose="020B7200000000000000" pitchFamily="34" charset="0"/>
            </a:endParaRPr>
          </a:p>
        </p:txBody>
      </p:sp>
    </p:spTree>
    <p:extLst>
      <p:ext uri="{BB962C8B-B14F-4D97-AF65-F5344CB8AC3E}">
        <p14:creationId xmlns:p14="http://schemas.microsoft.com/office/powerpoint/2010/main" val="2919329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1076">
                                            <p:txEl>
                                              <p:pRg st="0" end="0"/>
                                            </p:txEl>
                                          </p:spTgt>
                                        </p:tgtEl>
                                        <p:attrNameLst>
                                          <p:attrName>style.visibility</p:attrName>
                                        </p:attrNameLst>
                                      </p:cBhvr>
                                      <p:to>
                                        <p:strVal val="visible"/>
                                      </p:to>
                                    </p:set>
                                    <p:animEffect transition="in" filter="dissolve">
                                      <p:cBhvr>
                                        <p:cTn id="7" dur="500"/>
                                        <p:tgtEl>
                                          <p:spTgt spid="13107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1077"/>
                                        </p:tgtEl>
                                        <p:attrNameLst>
                                          <p:attrName>style.visibility</p:attrName>
                                        </p:attrNameLst>
                                      </p:cBhvr>
                                      <p:to>
                                        <p:strVal val="visible"/>
                                      </p:to>
                                    </p:set>
                                    <p:animEffect transition="in" filter="blinds(horizontal)">
                                      <p:cBhvr>
                                        <p:cTn id="12" dur="500"/>
                                        <p:tgtEl>
                                          <p:spTgt spid="13107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1078"/>
                                        </p:tgtEl>
                                        <p:attrNameLst>
                                          <p:attrName>style.visibility</p:attrName>
                                        </p:attrNameLst>
                                      </p:cBhvr>
                                      <p:to>
                                        <p:strVal val="visible"/>
                                      </p:to>
                                    </p:set>
                                    <p:animEffect transition="in" filter="blinds(horizontal)">
                                      <p:cBhvr>
                                        <p:cTn id="17" dur="500"/>
                                        <p:tgtEl>
                                          <p:spTgt spid="1310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1079"/>
                                        </p:tgtEl>
                                        <p:attrNameLst>
                                          <p:attrName>style.visibility</p:attrName>
                                        </p:attrNameLst>
                                      </p:cBhvr>
                                      <p:to>
                                        <p:strVal val="visible"/>
                                      </p:to>
                                    </p:set>
                                    <p:animEffect transition="in" filter="blinds(horizontal)">
                                      <p:cBhvr>
                                        <p:cTn id="22" dur="500"/>
                                        <p:tgtEl>
                                          <p:spTgt spid="13107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1080"/>
                                        </p:tgtEl>
                                        <p:attrNameLst>
                                          <p:attrName>style.visibility</p:attrName>
                                        </p:attrNameLst>
                                      </p:cBhvr>
                                      <p:to>
                                        <p:strVal val="visible"/>
                                      </p:to>
                                    </p:set>
                                    <p:animEffect transition="in" filter="blinds(horizontal)">
                                      <p:cBhvr>
                                        <p:cTn id="27" dur="500"/>
                                        <p:tgtEl>
                                          <p:spTgt spid="1310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build="p" bldLvl="4" autoUpdateAnimBg="0"/>
      <p:bldP spid="131077" grpId="0" animBg="1" autoUpdateAnimBg="0"/>
      <p:bldP spid="131078" grpId="0" animBg="1" autoUpdateAnimBg="0"/>
      <p:bldP spid="131079" grpId="0" animBg="1" autoUpdateAnimBg="0"/>
      <p:bldP spid="131080" grpId="0" animBg="1"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1524000" y="2057400"/>
            <a:ext cx="9067800" cy="4419600"/>
          </a:xfrm>
        </p:spPr>
        <p:txBody>
          <a:bodyPr/>
          <a:lstStyle/>
          <a:p>
            <a:pPr lvl="1" eaLnBrk="1" hangingPunct="1">
              <a:lnSpc>
                <a:spcPct val="200000"/>
              </a:lnSpc>
              <a:buFontTx/>
              <a:buNone/>
            </a:pPr>
            <a:r>
              <a:rPr lang="en-US" altLang="en-US" smtClean="0"/>
              <a:t>A</a:t>
            </a:r>
            <a:r>
              <a:rPr lang="en-US" altLang="en-US"/>
              <a:t>     </a:t>
            </a:r>
            <a:r>
              <a:rPr lang="en-US" altLang="en-US" sz="3600"/>
              <a:t>A   </a:t>
            </a:r>
            <a:r>
              <a:rPr lang="en-US" altLang="en-US"/>
              <a:t> </a:t>
            </a:r>
            <a:r>
              <a:rPr lang="en-US" altLang="en-US" sz="4800"/>
              <a:t>A  </a:t>
            </a:r>
            <a:r>
              <a:rPr lang="en-US" altLang="en-US"/>
              <a:t> </a:t>
            </a:r>
            <a:r>
              <a:rPr lang="en-US" altLang="en-US" sz="6000"/>
              <a:t>A   </a:t>
            </a:r>
            <a:r>
              <a:rPr lang="en-US" altLang="en-US"/>
              <a:t> </a:t>
            </a:r>
            <a:r>
              <a:rPr lang="en-US" altLang="en-US" sz="7200"/>
              <a:t>A</a:t>
            </a:r>
            <a:r>
              <a:rPr lang="en-US" altLang="en-US"/>
              <a:t>       </a:t>
            </a:r>
            <a:r>
              <a:rPr lang="en-US" altLang="en-US" sz="8000"/>
              <a:t>A</a:t>
            </a:r>
            <a:r>
              <a:rPr lang="en-US" altLang="en-US"/>
              <a:t>       </a:t>
            </a:r>
            <a:r>
              <a:rPr lang="en-US" altLang="en-US" sz="9600"/>
              <a:t>A </a:t>
            </a:r>
            <a:r>
              <a:rPr lang="en-US" altLang="en-US" sz="11500"/>
              <a:t>A</a:t>
            </a:r>
            <a:endParaRPr lang="en-US" altLang="en-US"/>
          </a:p>
        </p:txBody>
      </p:sp>
      <p:grpSp>
        <p:nvGrpSpPr>
          <p:cNvPr id="77827" name="Group 3"/>
          <p:cNvGrpSpPr>
            <a:grpSpLocks/>
          </p:cNvGrpSpPr>
          <p:nvPr/>
        </p:nvGrpSpPr>
        <p:grpSpPr bwMode="auto">
          <a:xfrm>
            <a:off x="1752600" y="5424488"/>
            <a:ext cx="8610600" cy="366712"/>
            <a:chOff x="648" y="3417"/>
            <a:chExt cx="4588" cy="231"/>
          </a:xfrm>
        </p:grpSpPr>
        <p:sp>
          <p:nvSpPr>
            <p:cNvPr id="77838" name="Text Box 4"/>
            <p:cNvSpPr txBox="1">
              <a:spLocks noChangeArrowheads="1"/>
            </p:cNvSpPr>
            <p:nvPr/>
          </p:nvSpPr>
          <p:spPr bwMode="auto">
            <a:xfrm>
              <a:off x="648"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3m</a:t>
              </a:r>
              <a:endParaRPr lang="en-US" altLang="en-US" sz="1200">
                <a:latin typeface=".VnRevueH" panose="020B7200000000000000" pitchFamily="34" charset="0"/>
              </a:endParaRPr>
            </a:p>
          </p:txBody>
        </p:sp>
        <p:sp>
          <p:nvSpPr>
            <p:cNvPr id="77839" name="Text Box 5"/>
            <p:cNvSpPr txBox="1">
              <a:spLocks noChangeArrowheads="1"/>
            </p:cNvSpPr>
            <p:nvPr/>
          </p:nvSpPr>
          <p:spPr bwMode="auto">
            <a:xfrm>
              <a:off x="1064"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6m</a:t>
              </a:r>
              <a:endParaRPr lang="en-US" altLang="en-US" sz="1200">
                <a:latin typeface=".VnRevueH" panose="020B7200000000000000" pitchFamily="34" charset="0"/>
              </a:endParaRPr>
            </a:p>
          </p:txBody>
        </p:sp>
        <p:sp>
          <p:nvSpPr>
            <p:cNvPr id="77840" name="Text Box 6"/>
            <p:cNvSpPr txBox="1">
              <a:spLocks noChangeArrowheads="1"/>
            </p:cNvSpPr>
            <p:nvPr/>
          </p:nvSpPr>
          <p:spPr bwMode="auto">
            <a:xfrm>
              <a:off x="1532" y="3417"/>
              <a:ext cx="364"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9m</a:t>
              </a:r>
              <a:endParaRPr lang="en-US" altLang="en-US" sz="1200">
                <a:latin typeface=".VnRevueH" panose="020B7200000000000000" pitchFamily="34" charset="0"/>
              </a:endParaRPr>
            </a:p>
          </p:txBody>
        </p:sp>
        <p:sp>
          <p:nvSpPr>
            <p:cNvPr id="77841" name="Text Box 7"/>
            <p:cNvSpPr txBox="1">
              <a:spLocks noChangeArrowheads="1"/>
            </p:cNvSpPr>
            <p:nvPr/>
          </p:nvSpPr>
          <p:spPr bwMode="auto">
            <a:xfrm>
              <a:off x="1890"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12m</a:t>
              </a:r>
              <a:endParaRPr lang="en-US" altLang="en-US" sz="1200">
                <a:latin typeface=".VnRevueH" panose="020B7200000000000000" pitchFamily="34" charset="0"/>
              </a:endParaRPr>
            </a:p>
          </p:txBody>
        </p:sp>
        <p:sp>
          <p:nvSpPr>
            <p:cNvPr id="77842" name="Text Box 8"/>
            <p:cNvSpPr txBox="1">
              <a:spLocks noChangeArrowheads="1"/>
            </p:cNvSpPr>
            <p:nvPr/>
          </p:nvSpPr>
          <p:spPr bwMode="auto">
            <a:xfrm>
              <a:off x="2568"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15m</a:t>
              </a:r>
              <a:endParaRPr lang="en-US" altLang="en-US" sz="1200">
                <a:latin typeface=".VnRevueH" panose="020B7200000000000000" pitchFamily="34" charset="0"/>
              </a:endParaRPr>
            </a:p>
          </p:txBody>
        </p:sp>
        <p:sp>
          <p:nvSpPr>
            <p:cNvPr id="77843" name="Text Box 9"/>
            <p:cNvSpPr txBox="1">
              <a:spLocks noChangeArrowheads="1"/>
            </p:cNvSpPr>
            <p:nvPr/>
          </p:nvSpPr>
          <p:spPr bwMode="auto">
            <a:xfrm>
              <a:off x="326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18m</a:t>
              </a:r>
              <a:endParaRPr lang="en-US" altLang="en-US" sz="1200">
                <a:latin typeface=".VnRevueH" panose="020B7200000000000000" pitchFamily="34" charset="0"/>
              </a:endParaRPr>
            </a:p>
          </p:txBody>
        </p:sp>
        <p:sp>
          <p:nvSpPr>
            <p:cNvPr id="77844" name="Text Box 10"/>
            <p:cNvSpPr txBox="1">
              <a:spLocks noChangeArrowheads="1"/>
            </p:cNvSpPr>
            <p:nvPr/>
          </p:nvSpPr>
          <p:spPr bwMode="auto">
            <a:xfrm>
              <a:off x="3976"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21m</a:t>
              </a:r>
              <a:endParaRPr lang="en-US" altLang="en-US" sz="1200">
                <a:latin typeface=".VnRevueH" panose="020B7200000000000000" pitchFamily="34" charset="0"/>
              </a:endParaRPr>
            </a:p>
          </p:txBody>
        </p:sp>
        <p:sp>
          <p:nvSpPr>
            <p:cNvPr id="77845" name="Text Box 11"/>
            <p:cNvSpPr txBox="1">
              <a:spLocks noChangeArrowheads="1"/>
            </p:cNvSpPr>
            <p:nvPr/>
          </p:nvSpPr>
          <p:spPr bwMode="auto">
            <a:xfrm>
              <a:off x="4664" y="3417"/>
              <a:ext cx="572" cy="231"/>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a:latin typeface=".VnHelvetIns" panose="020B7200000000000000" pitchFamily="34" charset="0"/>
                </a:rPr>
                <a:t>24m</a:t>
              </a:r>
              <a:endParaRPr lang="en-US" altLang="en-US" sz="1200">
                <a:latin typeface=".VnRevueH" panose="020B7200000000000000" pitchFamily="34" charset="0"/>
              </a:endParaRPr>
            </a:p>
          </p:txBody>
        </p:sp>
      </p:grpSp>
      <p:sp>
        <p:nvSpPr>
          <p:cNvPr id="132108" name="Text Box 12"/>
          <p:cNvSpPr txBox="1">
            <a:spLocks noChangeArrowheads="1"/>
          </p:cNvSpPr>
          <p:nvPr/>
        </p:nvSpPr>
        <p:spPr bwMode="auto">
          <a:xfrm>
            <a:off x="1752601" y="3949701"/>
            <a:ext cx="957263"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12mm</a:t>
            </a:r>
          </a:p>
        </p:txBody>
      </p:sp>
      <p:sp>
        <p:nvSpPr>
          <p:cNvPr id="132109" name="Text Box 13"/>
          <p:cNvSpPr txBox="1">
            <a:spLocks noChangeArrowheads="1"/>
          </p:cNvSpPr>
          <p:nvPr/>
        </p:nvSpPr>
        <p:spPr bwMode="auto">
          <a:xfrm>
            <a:off x="2438400" y="35814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25mm</a:t>
            </a:r>
          </a:p>
        </p:txBody>
      </p:sp>
      <p:sp>
        <p:nvSpPr>
          <p:cNvPr id="132110" name="Text Box 14"/>
          <p:cNvSpPr txBox="1">
            <a:spLocks noChangeArrowheads="1"/>
          </p:cNvSpPr>
          <p:nvPr/>
        </p:nvSpPr>
        <p:spPr bwMode="auto">
          <a:xfrm>
            <a:off x="3276600" y="331787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40mm</a:t>
            </a:r>
          </a:p>
        </p:txBody>
      </p:sp>
      <p:sp>
        <p:nvSpPr>
          <p:cNvPr id="132111" name="Text Box 15"/>
          <p:cNvSpPr txBox="1">
            <a:spLocks noChangeArrowheads="1"/>
          </p:cNvSpPr>
          <p:nvPr/>
        </p:nvSpPr>
        <p:spPr bwMode="auto">
          <a:xfrm>
            <a:off x="4267200" y="32067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50mm</a:t>
            </a:r>
          </a:p>
        </p:txBody>
      </p:sp>
      <p:sp>
        <p:nvSpPr>
          <p:cNvPr id="132112" name="Text Box 16"/>
          <p:cNvSpPr txBox="1">
            <a:spLocks noChangeArrowheads="1"/>
          </p:cNvSpPr>
          <p:nvPr/>
        </p:nvSpPr>
        <p:spPr bwMode="auto">
          <a:xfrm>
            <a:off x="5334000" y="30099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60mm</a:t>
            </a:r>
          </a:p>
        </p:txBody>
      </p:sp>
      <p:sp>
        <p:nvSpPr>
          <p:cNvPr id="132113" name="Text Box 17"/>
          <p:cNvSpPr txBox="1">
            <a:spLocks noChangeArrowheads="1"/>
          </p:cNvSpPr>
          <p:nvPr/>
        </p:nvSpPr>
        <p:spPr bwMode="auto">
          <a:xfrm>
            <a:off x="6705600" y="277495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75mm</a:t>
            </a:r>
          </a:p>
        </p:txBody>
      </p:sp>
      <p:sp>
        <p:nvSpPr>
          <p:cNvPr id="132114" name="Text Box 18"/>
          <p:cNvSpPr txBox="1">
            <a:spLocks noChangeArrowheads="1"/>
          </p:cNvSpPr>
          <p:nvPr/>
        </p:nvSpPr>
        <p:spPr bwMode="auto">
          <a:xfrm>
            <a:off x="8001000" y="2574926"/>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80mm</a:t>
            </a:r>
          </a:p>
        </p:txBody>
      </p:sp>
      <p:sp>
        <p:nvSpPr>
          <p:cNvPr id="132115" name="Text Box 19"/>
          <p:cNvSpPr txBox="1">
            <a:spLocks noChangeArrowheads="1"/>
          </p:cNvSpPr>
          <p:nvPr/>
        </p:nvSpPr>
        <p:spPr bwMode="auto">
          <a:xfrm>
            <a:off x="9220200" y="2387601"/>
            <a:ext cx="838200" cy="366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1800" b="1">
                <a:latin typeface=".VnArial Narrow" panose="020B7200000000000000" pitchFamily="34" charset="0"/>
              </a:rPr>
              <a:t>100mm</a:t>
            </a:r>
          </a:p>
        </p:txBody>
      </p:sp>
      <p:sp>
        <p:nvSpPr>
          <p:cNvPr id="77836" name="Rectangle 20"/>
          <p:cNvSpPr>
            <a:spLocks noChangeArrowheads="1"/>
          </p:cNvSpPr>
          <p:nvPr/>
        </p:nvSpPr>
        <p:spPr bwMode="auto">
          <a:xfrm>
            <a:off x="1524000" y="990600"/>
            <a:ext cx="93726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 typeface="Symbol" panose="05050102010706020507" pitchFamily="18" charset="2"/>
              <a:buNone/>
            </a:pPr>
            <a:endParaRPr lang="en-US" altLang="en-US" sz="2800">
              <a:solidFill>
                <a:srgbClr val="3333CC"/>
              </a:solidFill>
              <a:latin typeface=".VnTime" panose="020B7200000000000000" pitchFamily="34" charset="0"/>
            </a:endParaRPr>
          </a:p>
          <a:p>
            <a:pPr lvl="1">
              <a:lnSpc>
                <a:spcPct val="150000"/>
              </a:lnSpc>
              <a:buFont typeface="Wingdings" panose="05000000000000000000" pitchFamily="2" charset="2"/>
              <a:buChar char="w"/>
            </a:pPr>
            <a:r>
              <a:rPr lang="en-US" altLang="en-US">
                <a:solidFill>
                  <a:srgbClr val="CC6600"/>
                </a:solidFill>
                <a:latin typeface=".VnHelvetIns" panose="020B7200000000000000" pitchFamily="34" charset="0"/>
              </a:rPr>
              <a:t>Về khổ chữ:</a:t>
            </a:r>
          </a:p>
        </p:txBody>
      </p:sp>
      <p:sp>
        <p:nvSpPr>
          <p:cNvPr id="77837" name="Line 21"/>
          <p:cNvSpPr>
            <a:spLocks noChangeShapeType="1"/>
          </p:cNvSpPr>
          <p:nvPr/>
        </p:nvSpPr>
        <p:spPr bwMode="auto">
          <a:xfrm>
            <a:off x="1524000" y="1066800"/>
            <a:ext cx="9144000" cy="0"/>
          </a:xfrm>
          <a:prstGeom prst="line">
            <a:avLst/>
          </a:prstGeom>
          <a:noFill/>
          <a:ln w="28575">
            <a:solidFill>
              <a:srgbClr val="3399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7156643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2108"/>
                                        </p:tgtEl>
                                        <p:attrNameLst>
                                          <p:attrName>style.visibility</p:attrName>
                                        </p:attrNameLst>
                                      </p:cBhvr>
                                      <p:to>
                                        <p:strVal val="visible"/>
                                      </p:to>
                                    </p:set>
                                    <p:animEffect transition="in" filter="blinds(horizontal)">
                                      <p:cBhvr>
                                        <p:cTn id="7" dur="500"/>
                                        <p:tgtEl>
                                          <p:spTgt spid="132108"/>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32109"/>
                                        </p:tgtEl>
                                        <p:attrNameLst>
                                          <p:attrName>style.visibility</p:attrName>
                                        </p:attrNameLst>
                                      </p:cBhvr>
                                      <p:to>
                                        <p:strVal val="visible"/>
                                      </p:to>
                                    </p:set>
                                    <p:animEffect transition="in" filter="blinds(horizontal)">
                                      <p:cBhvr>
                                        <p:cTn id="10" dur="500"/>
                                        <p:tgtEl>
                                          <p:spTgt spid="13210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32110"/>
                                        </p:tgtEl>
                                        <p:attrNameLst>
                                          <p:attrName>style.visibility</p:attrName>
                                        </p:attrNameLst>
                                      </p:cBhvr>
                                      <p:to>
                                        <p:strVal val="visible"/>
                                      </p:to>
                                    </p:set>
                                    <p:animEffect transition="in" filter="blinds(horizontal)">
                                      <p:cBhvr>
                                        <p:cTn id="13" dur="500"/>
                                        <p:tgtEl>
                                          <p:spTgt spid="132110"/>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32111"/>
                                        </p:tgtEl>
                                        <p:attrNameLst>
                                          <p:attrName>style.visibility</p:attrName>
                                        </p:attrNameLst>
                                      </p:cBhvr>
                                      <p:to>
                                        <p:strVal val="visible"/>
                                      </p:to>
                                    </p:set>
                                    <p:animEffect transition="in" filter="blinds(horizontal)">
                                      <p:cBhvr>
                                        <p:cTn id="16" dur="500"/>
                                        <p:tgtEl>
                                          <p:spTgt spid="1321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32112"/>
                                        </p:tgtEl>
                                        <p:attrNameLst>
                                          <p:attrName>style.visibility</p:attrName>
                                        </p:attrNameLst>
                                      </p:cBhvr>
                                      <p:to>
                                        <p:strVal val="visible"/>
                                      </p:to>
                                    </p:set>
                                    <p:animEffect transition="in" filter="blinds(horizontal)">
                                      <p:cBhvr>
                                        <p:cTn id="19" dur="500"/>
                                        <p:tgtEl>
                                          <p:spTgt spid="13211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32113"/>
                                        </p:tgtEl>
                                        <p:attrNameLst>
                                          <p:attrName>style.visibility</p:attrName>
                                        </p:attrNameLst>
                                      </p:cBhvr>
                                      <p:to>
                                        <p:strVal val="visible"/>
                                      </p:to>
                                    </p:set>
                                    <p:animEffect transition="in" filter="blinds(horizontal)">
                                      <p:cBhvr>
                                        <p:cTn id="22" dur="500"/>
                                        <p:tgtEl>
                                          <p:spTgt spid="132113"/>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32114"/>
                                        </p:tgtEl>
                                        <p:attrNameLst>
                                          <p:attrName>style.visibility</p:attrName>
                                        </p:attrNameLst>
                                      </p:cBhvr>
                                      <p:to>
                                        <p:strVal val="visible"/>
                                      </p:to>
                                    </p:set>
                                    <p:animEffect transition="in" filter="blinds(horizontal)">
                                      <p:cBhvr>
                                        <p:cTn id="25" dur="500"/>
                                        <p:tgtEl>
                                          <p:spTgt spid="13211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132115"/>
                                        </p:tgtEl>
                                        <p:attrNameLst>
                                          <p:attrName>style.visibility</p:attrName>
                                        </p:attrNameLst>
                                      </p:cBhvr>
                                      <p:to>
                                        <p:strVal val="visible"/>
                                      </p:to>
                                    </p:set>
                                    <p:animEffect transition="in" filter="blinds(horizontal)">
                                      <p:cBhvr>
                                        <p:cTn id="28" dur="500"/>
                                        <p:tgtEl>
                                          <p:spTgt spid="132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8" grpId="0" animBg="1" autoUpdateAnimBg="0"/>
      <p:bldP spid="132109" grpId="0" animBg="1" autoUpdateAnimBg="0"/>
      <p:bldP spid="132110" grpId="0" animBg="1" autoUpdateAnimBg="0"/>
      <p:bldP spid="132111" grpId="0" animBg="1" autoUpdateAnimBg="0"/>
      <p:bldP spid="132112" grpId="0" animBg="1" autoUpdateAnimBg="0"/>
      <p:bldP spid="132113" grpId="0" animBg="1" autoUpdateAnimBg="0"/>
      <p:bldP spid="132114" grpId="0" animBg="1" autoUpdateAnimBg="0"/>
      <p:bldP spid="132115" grpId="0" animBg="1"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ext Box 2"/>
          <p:cNvSpPr txBox="1">
            <a:spLocks noChangeArrowheads="1"/>
          </p:cNvSpPr>
          <p:nvPr/>
        </p:nvSpPr>
        <p:spPr bwMode="auto">
          <a:xfrm>
            <a:off x="2133600" y="457200"/>
            <a:ext cx="8001000" cy="2419124"/>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latin typeface=".VnArial Narrow" panose="020B7200000000000000" pitchFamily="34" charset="0"/>
              </a:rPr>
              <a:t>- </a:t>
            </a:r>
            <a:r>
              <a:rPr lang="en-US" altLang="en-US" sz="3600" b="1">
                <a:latin typeface="Times New Roman" panose="02020603050405020304" pitchFamily="18" charset="0"/>
                <a:cs typeface="Times New Roman" panose="02020603050405020304" pitchFamily="18" charset="0"/>
              </a:rPr>
              <a:t>Nền sáng, chữ tối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độ </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tương phản tốt</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ghi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chép</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dễ</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 </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T</a:t>
            </a:r>
            <a:r>
              <a:rPr lang="vi-VN" altLang="en-US" sz="3600" b="1">
                <a:latin typeface="Times New Roman" panose="02020603050405020304" pitchFamily="18" charset="0"/>
                <a:cs typeface="Times New Roman" panose="02020603050405020304" pitchFamily="18" charset="0"/>
                <a:sym typeface="Symbol" panose="05050102010706020507" pitchFamily="18" charset="2"/>
              </a:rPr>
              <a:t>uy nhiên thời gian kéo dài gây ức chế lười học</a:t>
            </a:r>
            <a:r>
              <a:rPr lang="en-US" altLang="en-US" sz="3600" b="1">
                <a:latin typeface="Times New Roman" panose="02020603050405020304" pitchFamily="18" charset="0"/>
                <a:cs typeface="Times New Roman" panose="02020603050405020304" pitchFamily="18" charset="0"/>
                <a:sym typeface="Symbol" panose="05050102010706020507" pitchFamily="18" charset="2"/>
              </a:rPr>
              <a:t> </a:t>
            </a:r>
            <a:endParaRPr lang="en-US" altLang="en-US" sz="3600" b="1">
              <a:latin typeface="Times New Roman" panose="02020603050405020304" pitchFamily="18" charset="0"/>
              <a:cs typeface="Times New Roman" panose="02020603050405020304" pitchFamily="18" charset="0"/>
            </a:endParaRPr>
          </a:p>
        </p:txBody>
      </p:sp>
      <p:sp>
        <p:nvSpPr>
          <p:cNvPr id="133123" name="Text Box 3">
            <a:hlinkClick r:id="rId2" action="ppaction://hlinksldjump"/>
          </p:cNvPr>
          <p:cNvSpPr txBox="1">
            <a:spLocks noChangeArrowheads="1"/>
          </p:cNvSpPr>
          <p:nvPr/>
        </p:nvSpPr>
        <p:spPr bwMode="auto">
          <a:xfrm>
            <a:off x="2133600" y="3508375"/>
            <a:ext cx="8001000" cy="2419124"/>
          </a:xfrm>
          <a:prstGeom prst="rect">
            <a:avLst/>
          </a:prstGeom>
          <a:solidFill>
            <a:schemeClr val="tx2"/>
          </a:solidFill>
          <a:ln w="3810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40000"/>
              </a:lnSpc>
              <a:spcBef>
                <a:spcPct val="50000"/>
              </a:spcBef>
              <a:buFontTx/>
              <a:buNone/>
            </a:pPr>
            <a:r>
              <a:rPr lang="en-US" altLang="en-US" sz="3600" b="1">
                <a:solidFill>
                  <a:srgbClr val="FFFF00"/>
                </a:solidFill>
                <a:latin typeface=".VnArial Narrow" panose="020B7200000000000000" pitchFamily="34" charset="0"/>
              </a:rPr>
              <a:t>- </a:t>
            </a:r>
            <a:r>
              <a:rPr lang="en-US" altLang="en-US" sz="3600" b="1">
                <a:solidFill>
                  <a:srgbClr val="FFFF00"/>
                </a:solidFill>
                <a:latin typeface="Times New Roman" panose="02020603050405020304" pitchFamily="18" charset="0"/>
                <a:cs typeface="Times New Roman" panose="02020603050405020304" pitchFamily="18" charset="0"/>
              </a:rPr>
              <a:t>Nền tối, chữ sáng </a:t>
            </a:r>
            <a:r>
              <a:rPr lang="en-US"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 độ tương </a:t>
            </a:r>
            <a:r>
              <a:rPr lang="vi-VN"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phản tốt nhưng lớp học tối gây khó khăn </a:t>
            </a:r>
            <a:r>
              <a:rPr lang="en-US" altLang="en-US" sz="3600" b="1">
                <a:solidFill>
                  <a:srgbClr val="FFFF00"/>
                </a:solidFill>
                <a:latin typeface="Times New Roman" panose="02020603050405020304" pitchFamily="18" charset="0"/>
                <a:cs typeface="Times New Roman" panose="02020603050405020304" pitchFamily="18" charset="0"/>
                <a:sym typeface="Symbol" panose="05050102010706020507" pitchFamily="18" charset="2"/>
              </a:rPr>
              <a:t>cho ghi chép.</a:t>
            </a:r>
            <a:endParaRPr lang="en-US" altLang="en-US" sz="3600" b="1">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96418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3122"/>
                                        </p:tgtEl>
                                        <p:attrNameLst>
                                          <p:attrName>style.visibility</p:attrName>
                                        </p:attrNameLst>
                                      </p:cBhvr>
                                      <p:to>
                                        <p:strVal val="visible"/>
                                      </p:to>
                                    </p:set>
                                    <p:animEffect transition="in" filter="diamond(in)">
                                      <p:cBhvr>
                                        <p:cTn id="7" dur="1000"/>
                                        <p:tgtEl>
                                          <p:spTgt spid="1331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33123"/>
                                        </p:tgtEl>
                                        <p:attrNameLst>
                                          <p:attrName>style.visibility</p:attrName>
                                        </p:attrNameLst>
                                      </p:cBhvr>
                                      <p:to>
                                        <p:strVal val="visible"/>
                                      </p:to>
                                    </p:set>
                                    <p:animEffect transition="in" filter="diamond(in)">
                                      <p:cBhvr>
                                        <p:cTn id="12" dur="1000"/>
                                        <p:tgtEl>
                                          <p:spTgt spid="133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2" grpId="0" animBg="1"/>
      <p:bldP spid="13312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endParaRPr lang="en-US" altLang="en-US" smtClean="0"/>
          </a:p>
        </p:txBody>
      </p:sp>
      <p:graphicFrame>
        <p:nvGraphicFramePr>
          <p:cNvPr id="79875" name="Object 3"/>
          <p:cNvGraphicFramePr>
            <a:graphicFrameLocks noGrp="1" noChangeAspect="1"/>
          </p:cNvGraphicFramePr>
          <p:nvPr>
            <p:ph idx="1"/>
          </p:nvPr>
        </p:nvGraphicFramePr>
        <p:xfrm>
          <a:off x="1524000" y="0"/>
          <a:ext cx="9144000" cy="6858000"/>
        </p:xfrm>
        <a:graphic>
          <a:graphicData uri="http://schemas.openxmlformats.org/presentationml/2006/ole">
            <mc:AlternateContent xmlns:mc="http://schemas.openxmlformats.org/markup-compatibility/2006">
              <mc:Choice xmlns:v="urn:schemas-microsoft-com:vml" Requires="v">
                <p:oleObj spid="_x0000_s4133" name="Image" r:id="rId3" imgW="13003175" imgH="9752381" progId="Photoshop.Image.9">
                  <p:embed/>
                </p:oleObj>
              </mc:Choice>
              <mc:Fallback>
                <p:oleObj name="Image" r:id="rId3" imgW="13003175" imgH="9752381" progId="Photoshop.Image.9">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9876" name="Text Box 4"/>
          <p:cNvSpPr txBox="1">
            <a:spLocks noChangeArrowheads="1"/>
          </p:cNvSpPr>
          <p:nvPr/>
        </p:nvSpPr>
        <p:spPr bwMode="auto">
          <a:xfrm>
            <a:off x="3124200" y="4800600"/>
            <a:ext cx="640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50000"/>
              </a:spcBef>
              <a:buFontTx/>
              <a:buNone/>
            </a:pPr>
            <a:r>
              <a:rPr lang="en-US" altLang="en-US" sz="2400" b="1">
                <a:latin typeface=".VnTimeH" panose="020B7200000000000000" pitchFamily="34" charset="0"/>
              </a:rPr>
              <a:t>b. Néi dung thùc hµnh</a:t>
            </a:r>
          </a:p>
        </p:txBody>
      </p:sp>
      <p:sp>
        <p:nvSpPr>
          <p:cNvPr id="89093" name="Text Box 5">
            <a:hlinkClick r:id="rId5" action="ppaction://hlinkfile"/>
          </p:cNvPr>
          <p:cNvSpPr txBox="1">
            <a:spLocks noChangeArrowheads="1"/>
          </p:cNvSpPr>
          <p:nvPr/>
        </p:nvSpPr>
        <p:spPr bwMode="auto">
          <a:xfrm>
            <a:off x="1752600" y="457200"/>
            <a:ext cx="8686800" cy="892552"/>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algn="just" eaLnBrk="1" hangingPunct="1">
              <a:lnSpc>
                <a:spcPct val="130000"/>
              </a:lnSpc>
              <a:spcBef>
                <a:spcPct val="50000"/>
              </a:spcBef>
              <a:defRPr/>
            </a:pPr>
            <a:r>
              <a:rPr lang="en-US" altLang="en-US" sz="2000" b="1" dirty="0">
                <a:solidFill>
                  <a:srgbClr val="0000FF"/>
                </a:solidFill>
                <a:latin typeface="+mj-lt"/>
              </a:rPr>
              <a:t>1. </a:t>
            </a:r>
            <a:r>
              <a:rPr lang="en-US" altLang="en-US" sz="2000" b="1" dirty="0" err="1">
                <a:solidFill>
                  <a:srgbClr val="0000FF"/>
                </a:solidFill>
                <a:latin typeface="+mj-lt"/>
              </a:rPr>
              <a:t>Giới</a:t>
            </a:r>
            <a:r>
              <a:rPr lang="en-US" altLang="en-US" sz="2000" b="1" dirty="0">
                <a:solidFill>
                  <a:srgbClr val="0000FF"/>
                </a:solidFill>
                <a:latin typeface="+mj-lt"/>
              </a:rPr>
              <a:t> </a:t>
            </a:r>
            <a:r>
              <a:rPr lang="en-US" altLang="en-US" sz="2000" b="1" dirty="0" err="1">
                <a:solidFill>
                  <a:srgbClr val="0000FF"/>
                </a:solidFill>
                <a:latin typeface="+mj-lt"/>
              </a:rPr>
              <a:t>thiệu</a:t>
            </a:r>
            <a:r>
              <a:rPr lang="en-US" altLang="en-US" sz="2000" b="1" dirty="0">
                <a:solidFill>
                  <a:srgbClr val="0000FF"/>
                </a:solidFill>
                <a:latin typeface="+mj-lt"/>
              </a:rPr>
              <a:t> </a:t>
            </a:r>
            <a:r>
              <a:rPr lang="en-US" altLang="en-US" sz="2000" b="1" dirty="0" err="1">
                <a:solidFill>
                  <a:srgbClr val="0000FF"/>
                </a:solidFill>
                <a:latin typeface="+mj-lt"/>
              </a:rPr>
              <a:t>một</a:t>
            </a:r>
            <a:r>
              <a:rPr lang="en-US" altLang="en-US" sz="2000" b="1" dirty="0">
                <a:solidFill>
                  <a:srgbClr val="0000FF"/>
                </a:solidFill>
                <a:latin typeface="+mj-lt"/>
              </a:rPr>
              <a:t> </a:t>
            </a:r>
            <a:r>
              <a:rPr lang="en-US" altLang="en-US" sz="2000" b="1" dirty="0" err="1">
                <a:solidFill>
                  <a:srgbClr val="0000FF"/>
                </a:solidFill>
                <a:latin typeface="+mj-lt"/>
              </a:rPr>
              <a:t>số</a:t>
            </a:r>
            <a:r>
              <a:rPr lang="en-US" altLang="en-US" sz="2000" b="1" dirty="0">
                <a:solidFill>
                  <a:srgbClr val="0000FF"/>
                </a:solidFill>
                <a:latin typeface="+mj-lt"/>
              </a:rPr>
              <a:t> </a:t>
            </a:r>
            <a:r>
              <a:rPr lang="en-US" altLang="en-US" sz="2000" b="1" dirty="0" err="1">
                <a:solidFill>
                  <a:srgbClr val="0000FF"/>
                </a:solidFill>
                <a:latin typeface="+mj-lt"/>
              </a:rPr>
              <a:t>các</a:t>
            </a:r>
            <a:r>
              <a:rPr lang="en-US" altLang="en-US" sz="2000" b="1" dirty="0">
                <a:solidFill>
                  <a:srgbClr val="0000FF"/>
                </a:solidFill>
                <a:latin typeface="+mj-lt"/>
              </a:rPr>
              <a:t>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bị</a:t>
            </a:r>
            <a:r>
              <a:rPr lang="en-US" altLang="en-US" sz="2000" b="1" dirty="0">
                <a:solidFill>
                  <a:srgbClr val="0000FF"/>
                </a:solidFill>
                <a:latin typeface="+mj-lt"/>
              </a:rPr>
              <a:t> </a:t>
            </a:r>
            <a:r>
              <a:rPr lang="en-US" altLang="en-US" sz="2000" b="1" dirty="0" err="1">
                <a:solidFill>
                  <a:srgbClr val="0000FF"/>
                </a:solidFill>
                <a:latin typeface="+mj-lt"/>
              </a:rPr>
              <a:t>dạy</a:t>
            </a:r>
            <a:r>
              <a:rPr lang="en-US" altLang="en-US" sz="2000" b="1" dirty="0">
                <a:solidFill>
                  <a:srgbClr val="0000FF"/>
                </a:solidFill>
                <a:latin typeface="+mj-lt"/>
              </a:rPr>
              <a:t> </a:t>
            </a:r>
            <a:r>
              <a:rPr lang="en-US" altLang="en-US" sz="2000" b="1" dirty="0" err="1">
                <a:solidFill>
                  <a:srgbClr val="0000FF"/>
                </a:solidFill>
                <a:latin typeface="+mj-lt"/>
              </a:rPr>
              <a:t>học</a:t>
            </a:r>
            <a:r>
              <a:rPr lang="en-US" altLang="en-US" sz="2000" b="1" dirty="0">
                <a:solidFill>
                  <a:srgbClr val="0000FF"/>
                </a:solidFill>
                <a:latin typeface="+mj-lt"/>
              </a:rPr>
              <a:t> (</a:t>
            </a:r>
            <a:r>
              <a:rPr lang="en-US" altLang="en-US" sz="2000" b="1" dirty="0" err="1">
                <a:solidFill>
                  <a:srgbClr val="0000FF"/>
                </a:solidFill>
                <a:latin typeface="+mj-lt"/>
              </a:rPr>
              <a:t>bảng</a:t>
            </a:r>
            <a:r>
              <a:rPr lang="en-US" altLang="en-US" sz="2000" b="1" dirty="0">
                <a:solidFill>
                  <a:srgbClr val="0000FF"/>
                </a:solidFill>
                <a:latin typeface="+mj-lt"/>
              </a:rPr>
              <a:t> </a:t>
            </a:r>
            <a:r>
              <a:rPr lang="en-US" altLang="en-US" sz="2000" b="1" dirty="0" err="1">
                <a:solidFill>
                  <a:srgbClr val="0000FF"/>
                </a:solidFill>
                <a:latin typeface="+mj-lt"/>
              </a:rPr>
              <a:t>thông</a:t>
            </a:r>
            <a:r>
              <a:rPr lang="en-US" altLang="en-US" sz="2000" b="1" dirty="0">
                <a:solidFill>
                  <a:srgbClr val="0000FF"/>
                </a:solidFill>
                <a:latin typeface="+mj-lt"/>
              </a:rPr>
              <a:t> </a:t>
            </a:r>
            <a:r>
              <a:rPr lang="en-US" altLang="en-US" sz="2000" b="1" dirty="0" err="1">
                <a:solidFill>
                  <a:srgbClr val="0000FF"/>
                </a:solidFill>
                <a:latin typeface="+mj-lt"/>
              </a:rPr>
              <a:t>minh</a:t>
            </a:r>
            <a:r>
              <a:rPr lang="en-US" altLang="en-US" sz="2000" b="1" dirty="0">
                <a:solidFill>
                  <a:srgbClr val="0000FF"/>
                </a:solidFill>
                <a:latin typeface="+mj-lt"/>
              </a:rPr>
              <a:t>, projector, </a:t>
            </a:r>
            <a:r>
              <a:rPr lang="en-US" altLang="en-US" sz="2000" b="1" dirty="0" err="1">
                <a:solidFill>
                  <a:srgbClr val="0000FF"/>
                </a:solidFill>
                <a:latin typeface="+mj-lt"/>
              </a:rPr>
              <a:t>máy</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máy</a:t>
            </a:r>
            <a:r>
              <a:rPr lang="en-US" altLang="en-US" sz="2000" b="1" dirty="0">
                <a:solidFill>
                  <a:srgbClr val="0000FF"/>
                </a:solidFill>
                <a:latin typeface="+mj-lt"/>
              </a:rPr>
              <a:t> quay camera,  …)</a:t>
            </a:r>
            <a:endParaRPr lang="en-US" altLang="en-US" sz="2000" b="1" dirty="0">
              <a:solidFill>
                <a:srgbClr val="0000FF"/>
              </a:solidFill>
              <a:latin typeface=".VnTime" pitchFamily="34" charset="0"/>
            </a:endParaRPr>
          </a:p>
        </p:txBody>
      </p:sp>
      <p:sp>
        <p:nvSpPr>
          <p:cNvPr id="89094" name="Text Box 6">
            <a:hlinkClick r:id="rId6" action="ppaction://hlinkfile"/>
          </p:cNvPr>
          <p:cNvSpPr txBox="1">
            <a:spLocks noChangeArrowheads="1"/>
          </p:cNvSpPr>
          <p:nvPr/>
        </p:nvSpPr>
        <p:spPr bwMode="auto">
          <a:xfrm>
            <a:off x="1752600" y="2101851"/>
            <a:ext cx="8686800" cy="492443"/>
          </a:xfrm>
          <a:prstGeom prst="rect">
            <a:avLst/>
          </a:prstGeom>
          <a:noFill/>
          <a:ln>
            <a:noFill/>
          </a:ln>
          <a:effectLst/>
        </p:spPr>
        <p:txBody>
          <a:bodyPr>
            <a:spAutoFit/>
          </a:bodyPr>
          <a:lstStyle>
            <a:lvl1pPr marL="2624138" indent="-2624138">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3. </a:t>
            </a:r>
            <a:r>
              <a:rPr lang="en-US" altLang="en-US" sz="2000" b="1" dirty="0" err="1">
                <a:solidFill>
                  <a:srgbClr val="0000FF"/>
                </a:solidFill>
                <a:latin typeface="+mj-lt"/>
              </a:rPr>
              <a:t>Chỉnh</a:t>
            </a:r>
            <a:r>
              <a:rPr lang="en-US" altLang="en-US" sz="2000" b="1" dirty="0">
                <a:solidFill>
                  <a:srgbClr val="0000FF"/>
                </a:solidFill>
                <a:latin typeface="+mj-lt"/>
              </a:rPr>
              <a:t> </a:t>
            </a:r>
            <a:r>
              <a:rPr lang="en-US" altLang="en-US" sz="2000" b="1" dirty="0" err="1">
                <a:solidFill>
                  <a:srgbClr val="0000FF"/>
                </a:solidFill>
                <a:latin typeface="+mj-lt"/>
              </a:rPr>
              <a:t>sửa</a:t>
            </a:r>
            <a:r>
              <a:rPr lang="en-US" altLang="en-US" sz="2000" b="1" dirty="0">
                <a:solidFill>
                  <a:srgbClr val="0000FF"/>
                </a:solidFill>
                <a:latin typeface="+mj-lt"/>
              </a:rPr>
              <a:t> </a:t>
            </a:r>
            <a:r>
              <a:rPr lang="en-US" altLang="en-US" sz="2000" b="1" dirty="0" err="1">
                <a:solidFill>
                  <a:srgbClr val="0000FF"/>
                </a:solidFill>
                <a:latin typeface="+mj-lt"/>
              </a:rPr>
              <a:t>ảnh</a:t>
            </a:r>
            <a:r>
              <a:rPr lang="en-US" altLang="en-US" sz="2000" b="1" dirty="0">
                <a:solidFill>
                  <a:srgbClr val="0000FF"/>
                </a:solidFill>
                <a:latin typeface="+mj-lt"/>
              </a:rPr>
              <a:t> </a:t>
            </a:r>
            <a:r>
              <a:rPr lang="en-US" altLang="en-US" sz="2000" b="1" dirty="0" err="1">
                <a:solidFill>
                  <a:srgbClr val="0000FF"/>
                </a:solidFill>
                <a:latin typeface="+mj-lt"/>
              </a:rPr>
              <a:t>trong</a:t>
            </a:r>
            <a:r>
              <a:rPr lang="en-US" altLang="en-US" sz="2000" b="1" dirty="0">
                <a:solidFill>
                  <a:srgbClr val="0000FF"/>
                </a:solidFill>
                <a:latin typeface="+mj-lt"/>
              </a:rPr>
              <a:t> photoshop</a:t>
            </a:r>
          </a:p>
        </p:txBody>
      </p:sp>
      <p:sp>
        <p:nvSpPr>
          <p:cNvPr id="89095" name="Text Box 7"/>
          <p:cNvSpPr txBox="1">
            <a:spLocks noChangeArrowheads="1"/>
          </p:cNvSpPr>
          <p:nvPr/>
        </p:nvSpPr>
        <p:spPr bwMode="auto">
          <a:xfrm>
            <a:off x="1752600" y="2863851"/>
            <a:ext cx="8686800" cy="492443"/>
          </a:xfrm>
          <a:prstGeom prst="rect">
            <a:avLst/>
          </a:prstGeom>
          <a:noFill/>
          <a:ln>
            <a:noFill/>
          </a:ln>
          <a:effectLst/>
        </p:spPr>
        <p:txBody>
          <a:bodyPr>
            <a:spAutoFit/>
          </a:bodyPr>
          <a:lstStyle>
            <a:lvl1pPr marL="2054225" indent="-2054225">
              <a:defRPr>
                <a:solidFill>
                  <a:schemeClr val="tx1"/>
                </a:solidFill>
                <a:latin typeface="Arial" panose="020B0604020202020204" pitchFamily="34" charset="0"/>
              </a:defRPr>
            </a:lvl1pPr>
            <a:lvl2pPr marL="3321050">
              <a:defRPr>
                <a:solidFill>
                  <a:schemeClr val="tx1"/>
                </a:solidFill>
                <a:latin typeface="Arial" panose="020B0604020202020204" pitchFamily="34" charset="0"/>
              </a:defRPr>
            </a:lvl2pPr>
            <a:lvl3pPr marL="3435350">
              <a:defRPr>
                <a:solidFill>
                  <a:schemeClr val="tx1"/>
                </a:solidFill>
                <a:latin typeface="Arial" panose="020B0604020202020204" pitchFamily="34" charset="0"/>
              </a:defRPr>
            </a:lvl3pPr>
            <a:lvl4pPr marL="3549650">
              <a:defRPr>
                <a:solidFill>
                  <a:schemeClr val="tx1"/>
                </a:solidFill>
                <a:latin typeface="Arial" panose="020B0604020202020204" pitchFamily="34" charset="0"/>
              </a:defRPr>
            </a:lvl4pPr>
            <a:lvl5pPr marL="3663950">
              <a:defRPr>
                <a:solidFill>
                  <a:schemeClr val="tx1"/>
                </a:solidFill>
                <a:latin typeface="Arial" panose="020B0604020202020204" pitchFamily="34" charset="0"/>
              </a:defRPr>
            </a:lvl5pPr>
            <a:lvl6pPr marL="4121150" fontAlgn="base">
              <a:spcBef>
                <a:spcPct val="0"/>
              </a:spcBef>
              <a:spcAft>
                <a:spcPct val="0"/>
              </a:spcAft>
              <a:defRPr>
                <a:solidFill>
                  <a:schemeClr val="tx1"/>
                </a:solidFill>
                <a:latin typeface="Arial" panose="020B0604020202020204" pitchFamily="34" charset="0"/>
              </a:defRPr>
            </a:lvl6pPr>
            <a:lvl7pPr marL="4578350" fontAlgn="base">
              <a:spcBef>
                <a:spcPct val="0"/>
              </a:spcBef>
              <a:spcAft>
                <a:spcPct val="0"/>
              </a:spcAft>
              <a:defRPr>
                <a:solidFill>
                  <a:schemeClr val="tx1"/>
                </a:solidFill>
                <a:latin typeface="Arial" panose="020B0604020202020204" pitchFamily="34" charset="0"/>
              </a:defRPr>
            </a:lvl7pPr>
            <a:lvl8pPr marL="5035550" fontAlgn="base">
              <a:spcBef>
                <a:spcPct val="0"/>
              </a:spcBef>
              <a:spcAft>
                <a:spcPct val="0"/>
              </a:spcAft>
              <a:defRPr>
                <a:solidFill>
                  <a:schemeClr val="tx1"/>
                </a:solidFill>
                <a:latin typeface="Arial" panose="020B0604020202020204" pitchFamily="34" charset="0"/>
              </a:defRPr>
            </a:lvl8pPr>
            <a:lvl9pPr marL="549275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4. </a:t>
            </a:r>
            <a:r>
              <a:rPr lang="en-US" altLang="en-US" sz="2000" b="1" dirty="0" err="1">
                <a:solidFill>
                  <a:srgbClr val="0000FF"/>
                </a:solidFill>
                <a:latin typeface="+mj-lt"/>
              </a:rPr>
              <a:t>Thiết</a:t>
            </a:r>
            <a:r>
              <a:rPr lang="en-US" altLang="en-US" sz="2000" b="1" dirty="0">
                <a:solidFill>
                  <a:srgbClr val="0000FF"/>
                </a:solidFill>
                <a:latin typeface="+mj-lt"/>
              </a:rPr>
              <a:t> </a:t>
            </a:r>
            <a:r>
              <a:rPr lang="en-US" altLang="en-US" sz="2000" b="1" dirty="0" err="1">
                <a:solidFill>
                  <a:srgbClr val="0000FF"/>
                </a:solidFill>
                <a:latin typeface="+mj-lt"/>
              </a:rPr>
              <a:t>kế</a:t>
            </a:r>
            <a:r>
              <a:rPr lang="en-US" altLang="en-US" sz="2000" b="1" dirty="0">
                <a:solidFill>
                  <a:srgbClr val="0000FF"/>
                </a:solidFill>
                <a:latin typeface="+mj-lt"/>
              </a:rPr>
              <a:t> Slide </a:t>
            </a:r>
            <a:r>
              <a:rPr lang="en-US" altLang="en-US" sz="2000" b="1" dirty="0" err="1">
                <a:solidFill>
                  <a:srgbClr val="0000FF"/>
                </a:solidFill>
                <a:latin typeface="+mj-lt"/>
              </a:rPr>
              <a:t>trong</a:t>
            </a:r>
            <a:r>
              <a:rPr lang="en-US" altLang="en-US" sz="2000" b="1" dirty="0">
                <a:solidFill>
                  <a:srgbClr val="0000FF"/>
                </a:solidFill>
                <a:latin typeface="+mj-lt"/>
              </a:rPr>
              <a:t> </a:t>
            </a:r>
            <a:r>
              <a:rPr lang="en-US" altLang="en-US" sz="2000" b="1" dirty="0" err="1">
                <a:solidFill>
                  <a:srgbClr val="0000FF"/>
                </a:solidFill>
                <a:latin typeface="+mj-lt"/>
              </a:rPr>
              <a:t>Powerpoint</a:t>
            </a:r>
            <a:endParaRPr lang="en-US" altLang="en-US" sz="2000" b="1" dirty="0">
              <a:solidFill>
                <a:srgbClr val="0000FF"/>
              </a:solidFill>
              <a:latin typeface="+mj-lt"/>
            </a:endParaRPr>
          </a:p>
        </p:txBody>
      </p:sp>
      <p:sp>
        <p:nvSpPr>
          <p:cNvPr id="89096" name="Text Box 8">
            <a:hlinkClick r:id="rId7" action="ppaction://hlinkfile"/>
          </p:cNvPr>
          <p:cNvSpPr txBox="1">
            <a:spLocks noChangeArrowheads="1"/>
          </p:cNvSpPr>
          <p:nvPr/>
        </p:nvSpPr>
        <p:spPr bwMode="auto">
          <a:xfrm>
            <a:off x="1828800" y="1492251"/>
            <a:ext cx="8686800" cy="492443"/>
          </a:xfrm>
          <a:prstGeom prst="rect">
            <a:avLst/>
          </a:prstGeom>
          <a:noFill/>
          <a:ln>
            <a:noFill/>
          </a:ln>
          <a:effectLst/>
        </p:spPr>
        <p:txBody>
          <a:bodyPr>
            <a:spAutoFit/>
          </a:bodyPr>
          <a:lstStyle>
            <a:lvl1pPr marL="2517775" indent="-2517775">
              <a:defRPr>
                <a:solidFill>
                  <a:schemeClr val="tx1"/>
                </a:solidFill>
                <a:latin typeface="Arial" panose="020B0604020202020204" pitchFamily="34" charset="0"/>
              </a:defRPr>
            </a:lvl1pPr>
            <a:lvl2pPr marL="4064000">
              <a:defRPr>
                <a:solidFill>
                  <a:schemeClr val="tx1"/>
                </a:solidFill>
                <a:latin typeface="Arial" panose="020B0604020202020204" pitchFamily="34" charset="0"/>
              </a:defRPr>
            </a:lvl2pPr>
            <a:lvl3pPr marL="4178300">
              <a:defRPr>
                <a:solidFill>
                  <a:schemeClr val="tx1"/>
                </a:solidFill>
                <a:latin typeface="Arial" panose="020B0604020202020204" pitchFamily="34" charset="0"/>
              </a:defRPr>
            </a:lvl3pPr>
            <a:lvl4pPr marL="4292600">
              <a:defRPr>
                <a:solidFill>
                  <a:schemeClr val="tx1"/>
                </a:solidFill>
                <a:latin typeface="Arial" panose="020B0604020202020204" pitchFamily="34" charset="0"/>
              </a:defRPr>
            </a:lvl4pPr>
            <a:lvl5pPr marL="4406900">
              <a:defRPr>
                <a:solidFill>
                  <a:schemeClr val="tx1"/>
                </a:solidFill>
                <a:latin typeface="Arial" panose="020B0604020202020204" pitchFamily="34" charset="0"/>
              </a:defRPr>
            </a:lvl5pPr>
            <a:lvl6pPr marL="4864100" fontAlgn="base">
              <a:spcBef>
                <a:spcPct val="0"/>
              </a:spcBef>
              <a:spcAft>
                <a:spcPct val="0"/>
              </a:spcAft>
              <a:defRPr>
                <a:solidFill>
                  <a:schemeClr val="tx1"/>
                </a:solidFill>
                <a:latin typeface="Arial" panose="020B0604020202020204" pitchFamily="34" charset="0"/>
              </a:defRPr>
            </a:lvl6pPr>
            <a:lvl7pPr marL="5321300" fontAlgn="base">
              <a:spcBef>
                <a:spcPct val="0"/>
              </a:spcBef>
              <a:spcAft>
                <a:spcPct val="0"/>
              </a:spcAft>
              <a:defRPr>
                <a:solidFill>
                  <a:schemeClr val="tx1"/>
                </a:solidFill>
                <a:latin typeface="Arial" panose="020B0604020202020204" pitchFamily="34" charset="0"/>
              </a:defRPr>
            </a:lvl7pPr>
            <a:lvl8pPr marL="5778500" fontAlgn="base">
              <a:spcBef>
                <a:spcPct val="0"/>
              </a:spcBef>
              <a:spcAft>
                <a:spcPct val="0"/>
              </a:spcAft>
              <a:defRPr>
                <a:solidFill>
                  <a:schemeClr val="tx1"/>
                </a:solidFill>
                <a:latin typeface="Arial" panose="020B0604020202020204" pitchFamily="34" charset="0"/>
              </a:defRPr>
            </a:lvl8pPr>
            <a:lvl9pPr marL="6235700" fontAlgn="base">
              <a:spcBef>
                <a:spcPct val="0"/>
              </a:spcBef>
              <a:spcAft>
                <a:spcPct val="0"/>
              </a:spcAft>
              <a:defRPr>
                <a:solidFill>
                  <a:schemeClr val="tx1"/>
                </a:solidFill>
                <a:latin typeface="Arial" panose="020B0604020202020204" pitchFamily="34" charset="0"/>
              </a:defRPr>
            </a:lvl9pPr>
          </a:lstStyle>
          <a:p>
            <a:pPr eaLnBrk="1" hangingPunct="1">
              <a:lnSpc>
                <a:spcPct val="130000"/>
              </a:lnSpc>
              <a:spcBef>
                <a:spcPct val="50000"/>
              </a:spcBef>
              <a:defRPr/>
            </a:pPr>
            <a:r>
              <a:rPr lang="en-US" altLang="en-US" sz="2000" b="1" dirty="0">
                <a:solidFill>
                  <a:srgbClr val="0000FF"/>
                </a:solidFill>
                <a:latin typeface="+mj-lt"/>
              </a:rPr>
              <a:t>2. </a:t>
            </a:r>
            <a:r>
              <a:rPr lang="en-US" altLang="en-US" sz="2000" b="1" dirty="0" err="1">
                <a:solidFill>
                  <a:srgbClr val="0000FF"/>
                </a:solidFill>
                <a:latin typeface="+mj-lt"/>
              </a:rPr>
              <a:t>Làm</a:t>
            </a:r>
            <a:r>
              <a:rPr lang="en-US" altLang="en-US" sz="2000" b="1" dirty="0">
                <a:solidFill>
                  <a:srgbClr val="0000FF"/>
                </a:solidFill>
                <a:latin typeface="+mj-lt"/>
              </a:rPr>
              <a:t> </a:t>
            </a:r>
            <a:r>
              <a:rPr lang="en-US" altLang="en-US" sz="2000" b="1" dirty="0" err="1">
                <a:solidFill>
                  <a:srgbClr val="0000FF"/>
                </a:solidFill>
                <a:latin typeface="+mj-lt"/>
              </a:rPr>
              <a:t>phim</a:t>
            </a:r>
            <a:endParaRPr lang="en-US" altLang="en-US" sz="2000" b="1" dirty="0">
              <a:solidFill>
                <a:srgbClr val="0000FF"/>
              </a:solidFill>
              <a:latin typeface="+mj-lt"/>
            </a:endParaRPr>
          </a:p>
        </p:txBody>
      </p:sp>
    </p:spTree>
    <p:extLst>
      <p:ext uri="{BB962C8B-B14F-4D97-AF65-F5344CB8AC3E}">
        <p14:creationId xmlns:p14="http://schemas.microsoft.com/office/powerpoint/2010/main" val="1205579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1"/>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F88B2047-97F9-4C3D-A7BF-9880E8AA353B}" type="slidenum">
              <a:rPr lang="en-US" altLang="en-US" sz="1200">
                <a:solidFill>
                  <a:srgbClr val="000066"/>
                </a:solidFill>
              </a:rPr>
              <a:pPr algn="r">
                <a:spcBef>
                  <a:spcPct val="0"/>
                </a:spcBef>
                <a:buFontTx/>
                <a:buNone/>
              </a:pPr>
              <a:t>64</a:t>
            </a:fld>
            <a:endParaRPr lang="en-US" altLang="en-US" sz="1200">
              <a:solidFill>
                <a:srgbClr val="000066"/>
              </a:solidFill>
            </a:endParaRPr>
          </a:p>
        </p:txBody>
      </p:sp>
      <p:sp>
        <p:nvSpPr>
          <p:cNvPr id="80899" name="Shape 40"/>
          <p:cNvSpPr txBox="1">
            <a:spLocks noGrp="1"/>
          </p:cNvSpPr>
          <p:nvPr/>
        </p:nvSpPr>
        <p:spPr bwMode="auto">
          <a:xfrm>
            <a:off x="8337551" y="6477000"/>
            <a:ext cx="21558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spcBef>
                <a:spcPct val="0"/>
              </a:spcBef>
              <a:buFontTx/>
              <a:buNone/>
            </a:pPr>
            <a:fld id="{0D3CACD0-5CD3-4151-8F29-A53CABBCC41F}" type="slidenum">
              <a:rPr lang="vi-VN" altLang="en-US" sz="1200">
                <a:solidFill>
                  <a:srgbClr val="000066"/>
                </a:solidFill>
              </a:rPr>
              <a:pPr algn="r">
                <a:spcBef>
                  <a:spcPct val="0"/>
                </a:spcBef>
                <a:buFontTx/>
                <a:buNone/>
              </a:pPr>
              <a:t>64</a:t>
            </a:fld>
            <a:endParaRPr lang="vi-VN" altLang="en-US" sz="1200">
              <a:solidFill>
                <a:srgbClr val="000066"/>
              </a:solidFill>
            </a:endParaRPr>
          </a:p>
        </p:txBody>
      </p:sp>
      <p:sp>
        <p:nvSpPr>
          <p:cNvPr id="80900" name="Shape 1639425"/>
          <p:cNvSpPr>
            <a:spLocks noGrp="1" noChangeArrowheads="1"/>
          </p:cNvSpPr>
          <p:nvPr>
            <p:ph type="title" idx="4294967295"/>
          </p:nvPr>
        </p:nvSpPr>
        <p:spPr>
          <a:xfrm>
            <a:off x="2514601" y="0"/>
            <a:ext cx="7667625" cy="857250"/>
          </a:xfrm>
        </p:spPr>
        <p:txBody>
          <a:bodyPr/>
          <a:lstStyle/>
          <a:p>
            <a:pPr eaLnBrk="1" hangingPunct="1"/>
            <a:r>
              <a:rPr lang="en-US" altLang="en-US" smtClean="0">
                <a:hlinkClick r:id="rId3" action="ppaction://hlinksldjump"/>
              </a:rPr>
              <a:t>Có bao nhiêu hình vuông?</a:t>
            </a:r>
            <a:endParaRPr lang="vi-VN" altLang="en-US" smtClean="0">
              <a:hlinkClick r:id="rId3" action="ppaction://hlinksldjump"/>
            </a:endParaRPr>
          </a:p>
        </p:txBody>
      </p:sp>
      <p:graphicFrame>
        <p:nvGraphicFramePr>
          <p:cNvPr id="2471940" name="Group 4"/>
          <p:cNvGraphicFramePr>
            <a:graphicFrameLocks noGrp="1"/>
          </p:cNvGraphicFramePr>
          <p:nvPr/>
        </p:nvGraphicFramePr>
        <p:xfrm>
          <a:off x="3352800" y="1295400"/>
          <a:ext cx="5410200" cy="5124450"/>
        </p:xfrm>
        <a:graphic>
          <a:graphicData uri="http://schemas.openxmlformats.org/drawingml/2006/table">
            <a:tbl>
              <a:tblPr/>
              <a:tblGrid>
                <a:gridCol w="1352550"/>
                <a:gridCol w="1352550"/>
                <a:gridCol w="1352550"/>
                <a:gridCol w="1352550"/>
              </a:tblGrid>
              <a:tr h="129540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r h="1276350">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marL="742950" indent="-285750">
                        <a:spcBef>
                          <a:spcPct val="20000"/>
                        </a:spcBef>
                        <a:defRPr sz="2400">
                          <a:solidFill>
                            <a:schemeClr val="tx1"/>
                          </a:solidFill>
                          <a:latin typeface="Arial" panose="020B0604020202020204" pitchFamily="34" charset="0"/>
                        </a:defRPr>
                      </a:lvl2pPr>
                      <a:lvl3pPr marL="1143000" indent="-228600">
                        <a:spcBef>
                          <a:spcPct val="20000"/>
                        </a:spcBef>
                        <a:defRPr sz="2000">
                          <a:solidFill>
                            <a:schemeClr val="tx1"/>
                          </a:solidFill>
                          <a:latin typeface="Arial" panose="020B0604020202020204" pitchFamily="34" charset="0"/>
                        </a:defRPr>
                      </a:lvl3pPr>
                      <a:lvl4pPr marL="1600200" indent="-228600">
                        <a:spcBef>
                          <a:spcPct val="20000"/>
                        </a:spcBef>
                        <a:defRPr>
                          <a:solidFill>
                            <a:schemeClr val="tx1"/>
                          </a:solidFill>
                          <a:latin typeface="Arial" panose="020B0604020202020204" pitchFamily="34" charset="0"/>
                        </a:defRPr>
                      </a:lvl4pPr>
                      <a:lvl5pPr marL="2057400" indent="-228600">
                        <a:spcBef>
                          <a:spcPct val="20000"/>
                        </a:spcBef>
                        <a:defRPr>
                          <a:solidFill>
                            <a:schemeClr val="tx1"/>
                          </a:solidFill>
                          <a:latin typeface="Arial" panose="020B0604020202020204" pitchFamily="34" charset="0"/>
                        </a:defRPr>
                      </a:lvl5pPr>
                      <a:lvl6pPr marL="2514600" indent="-228600" fontAlgn="base">
                        <a:spcBef>
                          <a:spcPct val="20000"/>
                        </a:spcBef>
                        <a:spcAft>
                          <a:spcPct val="0"/>
                        </a:spcAft>
                        <a:defRPr>
                          <a:solidFill>
                            <a:schemeClr val="tx1"/>
                          </a:solidFill>
                          <a:latin typeface="Arial" panose="020B0604020202020204" pitchFamily="34" charset="0"/>
                        </a:defRPr>
                      </a:lvl6pPr>
                      <a:lvl7pPr marL="2971800" indent="-228600" fontAlgn="base">
                        <a:spcBef>
                          <a:spcPct val="20000"/>
                        </a:spcBef>
                        <a:spcAft>
                          <a:spcPct val="0"/>
                        </a:spcAft>
                        <a:defRPr>
                          <a:solidFill>
                            <a:schemeClr val="tx1"/>
                          </a:solidFill>
                          <a:latin typeface="Arial" panose="020B0604020202020204" pitchFamily="34" charset="0"/>
                        </a:defRPr>
                      </a:lvl7pPr>
                      <a:lvl8pPr marL="3429000" indent="-228600" fontAlgn="base">
                        <a:spcBef>
                          <a:spcPct val="20000"/>
                        </a:spcBef>
                        <a:spcAft>
                          <a:spcPct val="0"/>
                        </a:spcAft>
                        <a:defRPr>
                          <a:solidFill>
                            <a:schemeClr val="tx1"/>
                          </a:solidFill>
                          <a:latin typeface="Arial" panose="020B0604020202020204" pitchFamily="34" charset="0"/>
                        </a:defRPr>
                      </a:lvl8pPr>
                      <a:lvl9pPr marL="3886200" indent="-228600"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vi-VN"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639454" name="TextBox 1639453"/>
          <p:cNvSpPr txBox="1">
            <a:spLocks noChangeArrowheads="1"/>
          </p:cNvSpPr>
          <p:nvPr/>
        </p:nvSpPr>
        <p:spPr bwMode="auto">
          <a:xfrm>
            <a:off x="1735139" y="1905001"/>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55" name="TextBox 1639454"/>
          <p:cNvSpPr txBox="1">
            <a:spLocks noChangeArrowheads="1"/>
          </p:cNvSpPr>
          <p:nvPr/>
        </p:nvSpPr>
        <p:spPr bwMode="auto">
          <a:xfrm>
            <a:off x="1735139" y="27273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2</a:t>
            </a:r>
            <a:endParaRPr lang="en-US" altLang="en-US" sz="1800"/>
          </a:p>
        </p:txBody>
      </p:sp>
      <p:sp>
        <p:nvSpPr>
          <p:cNvPr id="1639456" name="TextBox 1639455"/>
          <p:cNvSpPr txBox="1">
            <a:spLocks noChangeArrowheads="1"/>
          </p:cNvSpPr>
          <p:nvPr/>
        </p:nvSpPr>
        <p:spPr bwMode="auto">
          <a:xfrm>
            <a:off x="1735139" y="35655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3</a:t>
            </a:r>
            <a:endParaRPr lang="en-US" altLang="en-US" sz="1800"/>
          </a:p>
        </p:txBody>
      </p:sp>
      <p:sp>
        <p:nvSpPr>
          <p:cNvPr id="1639457" name="TextBox 1639456"/>
          <p:cNvSpPr txBox="1">
            <a:spLocks noChangeArrowheads="1"/>
          </p:cNvSpPr>
          <p:nvPr/>
        </p:nvSpPr>
        <p:spPr bwMode="auto">
          <a:xfrm>
            <a:off x="1735139" y="4403726"/>
            <a:ext cx="4921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58" name="TextBox 1639457"/>
          <p:cNvSpPr txBox="1">
            <a:spLocks noChangeArrowheads="1"/>
          </p:cNvSpPr>
          <p:nvPr/>
        </p:nvSpPr>
        <p:spPr bwMode="auto">
          <a:xfrm>
            <a:off x="2432050" y="1905001"/>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16</a:t>
            </a:r>
            <a:endParaRPr lang="en-US" altLang="en-US" sz="1800"/>
          </a:p>
        </p:txBody>
      </p:sp>
      <p:sp>
        <p:nvSpPr>
          <p:cNvPr id="1639459" name="TextBox 1639458"/>
          <p:cNvSpPr txBox="1">
            <a:spLocks noChangeArrowheads="1"/>
          </p:cNvSpPr>
          <p:nvPr/>
        </p:nvSpPr>
        <p:spPr bwMode="auto">
          <a:xfrm>
            <a:off x="2432050" y="27273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9</a:t>
            </a:r>
            <a:endParaRPr lang="en-US" altLang="en-US" sz="1800"/>
          </a:p>
        </p:txBody>
      </p:sp>
      <p:sp>
        <p:nvSpPr>
          <p:cNvPr id="1639460" name="TextBox 1639459"/>
          <p:cNvSpPr txBox="1">
            <a:spLocks noChangeArrowheads="1"/>
          </p:cNvSpPr>
          <p:nvPr/>
        </p:nvSpPr>
        <p:spPr bwMode="auto">
          <a:xfrm>
            <a:off x="2432050" y="35655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4</a:t>
            </a:r>
            <a:endParaRPr lang="en-US" altLang="en-US" sz="1800"/>
          </a:p>
        </p:txBody>
      </p:sp>
      <p:sp>
        <p:nvSpPr>
          <p:cNvPr id="1639461" name="TextBox 1639460"/>
          <p:cNvSpPr txBox="1">
            <a:spLocks noChangeArrowheads="1"/>
          </p:cNvSpPr>
          <p:nvPr/>
        </p:nvSpPr>
        <p:spPr bwMode="auto">
          <a:xfrm>
            <a:off x="2432050" y="4403726"/>
            <a:ext cx="8445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000" b="1">
                <a:latin typeface=".VnArial" panose="020B7200000000000000" pitchFamily="34" charset="0"/>
              </a:rPr>
              <a:t>1</a:t>
            </a:r>
            <a:endParaRPr lang="en-US" altLang="en-US" sz="1800"/>
          </a:p>
        </p:txBody>
      </p:sp>
      <p:sp>
        <p:nvSpPr>
          <p:cNvPr id="1639462" name="TextBox 1639461"/>
          <p:cNvSpPr txBox="1">
            <a:spLocks noChangeArrowheads="1"/>
          </p:cNvSpPr>
          <p:nvPr/>
        </p:nvSpPr>
        <p:spPr bwMode="auto">
          <a:xfrm>
            <a:off x="2432051" y="5211763"/>
            <a:ext cx="930275"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50000"/>
              </a:spcBef>
              <a:buFontTx/>
              <a:buNone/>
            </a:pPr>
            <a:r>
              <a:rPr lang="en-US" altLang="en-US" sz="4800" b="1">
                <a:solidFill>
                  <a:srgbClr val="FF0000"/>
                </a:solidFill>
                <a:latin typeface=".VnArial" panose="020B7200000000000000" pitchFamily="34" charset="0"/>
              </a:rPr>
              <a:t>30</a:t>
            </a:r>
            <a:endParaRPr lang="en-US" altLang="en-US" sz="1800"/>
          </a:p>
        </p:txBody>
      </p:sp>
      <p:sp>
        <p:nvSpPr>
          <p:cNvPr id="1639463" name="Straight Connector 1639462"/>
          <p:cNvSpPr>
            <a:spLocks noChangeShapeType="1"/>
          </p:cNvSpPr>
          <p:nvPr/>
        </p:nvSpPr>
        <p:spPr bwMode="auto">
          <a:xfrm>
            <a:off x="2286001" y="5141914"/>
            <a:ext cx="1014413" cy="1587"/>
          </a:xfrm>
          <a:prstGeom prst="line">
            <a:avLst/>
          </a:prstGeom>
          <a:noFill/>
          <a:ln w="38100" algn="ctr">
            <a:solidFill>
              <a:srgbClr val="000066"/>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nvGrpSpPr>
          <p:cNvPr id="2" name="Group 41"/>
          <p:cNvGrpSpPr>
            <a:grpSpLocks/>
          </p:cNvGrpSpPr>
          <p:nvPr/>
        </p:nvGrpSpPr>
        <p:grpSpPr bwMode="auto">
          <a:xfrm>
            <a:off x="4175125" y="2073275"/>
            <a:ext cx="3733800" cy="3549650"/>
            <a:chOff x="1670" y="1306"/>
            <a:chExt cx="2352" cy="2236"/>
          </a:xfrm>
        </p:grpSpPr>
        <p:grpSp>
          <p:nvGrpSpPr>
            <p:cNvPr id="80951" name="Group 42"/>
            <p:cNvGrpSpPr>
              <a:grpSpLocks/>
            </p:cNvGrpSpPr>
            <p:nvPr/>
          </p:nvGrpSpPr>
          <p:grpSpPr bwMode="auto">
            <a:xfrm>
              <a:off x="1670" y="1306"/>
              <a:ext cx="2352" cy="624"/>
              <a:chOff x="1670" y="1306"/>
              <a:chExt cx="2352" cy="624"/>
            </a:xfrm>
          </p:grpSpPr>
          <p:grpSp>
            <p:nvGrpSpPr>
              <p:cNvPr id="80972" name="Group 43"/>
              <p:cNvGrpSpPr>
                <a:grpSpLocks/>
              </p:cNvGrpSpPr>
              <p:nvPr/>
            </p:nvGrpSpPr>
            <p:grpSpPr bwMode="auto">
              <a:xfrm>
                <a:off x="1670" y="1306"/>
                <a:ext cx="652" cy="624"/>
                <a:chOff x="1104" y="1488"/>
                <a:chExt cx="1488" cy="1488"/>
              </a:xfrm>
            </p:grpSpPr>
            <p:sp>
              <p:nvSpPr>
                <p:cNvPr id="80979" name="Line 4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80" name="Line 4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3" name="Group 46"/>
              <p:cNvGrpSpPr>
                <a:grpSpLocks/>
              </p:cNvGrpSpPr>
              <p:nvPr/>
            </p:nvGrpSpPr>
            <p:grpSpPr bwMode="auto">
              <a:xfrm>
                <a:off x="2516" y="1306"/>
                <a:ext cx="652" cy="624"/>
                <a:chOff x="1104" y="1488"/>
                <a:chExt cx="1488" cy="1488"/>
              </a:xfrm>
            </p:grpSpPr>
            <p:sp>
              <p:nvSpPr>
                <p:cNvPr id="80977" name="Line 4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8" name="Line 4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74" name="Group 49"/>
              <p:cNvGrpSpPr>
                <a:grpSpLocks/>
              </p:cNvGrpSpPr>
              <p:nvPr/>
            </p:nvGrpSpPr>
            <p:grpSpPr bwMode="auto">
              <a:xfrm>
                <a:off x="3370" y="1306"/>
                <a:ext cx="652" cy="624"/>
                <a:chOff x="1104" y="1488"/>
                <a:chExt cx="1488" cy="1488"/>
              </a:xfrm>
            </p:grpSpPr>
            <p:sp>
              <p:nvSpPr>
                <p:cNvPr id="80975" name="Line 5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6" name="Line 5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2" name="Group 52"/>
            <p:cNvGrpSpPr>
              <a:grpSpLocks/>
            </p:cNvGrpSpPr>
            <p:nvPr/>
          </p:nvGrpSpPr>
          <p:grpSpPr bwMode="auto">
            <a:xfrm>
              <a:off x="1670" y="2112"/>
              <a:ext cx="2352" cy="624"/>
              <a:chOff x="1680" y="2112"/>
              <a:chExt cx="2352" cy="624"/>
            </a:xfrm>
          </p:grpSpPr>
          <p:grpSp>
            <p:nvGrpSpPr>
              <p:cNvPr id="80963" name="Group 53"/>
              <p:cNvGrpSpPr>
                <a:grpSpLocks/>
              </p:cNvGrpSpPr>
              <p:nvPr/>
            </p:nvGrpSpPr>
            <p:grpSpPr bwMode="auto">
              <a:xfrm>
                <a:off x="1680" y="2112"/>
                <a:ext cx="652" cy="624"/>
                <a:chOff x="1104" y="1488"/>
                <a:chExt cx="1488" cy="1488"/>
              </a:xfrm>
            </p:grpSpPr>
            <p:sp>
              <p:nvSpPr>
                <p:cNvPr id="80970" name="Line 5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71" name="Line 5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4" name="Group 56"/>
              <p:cNvGrpSpPr>
                <a:grpSpLocks/>
              </p:cNvGrpSpPr>
              <p:nvPr/>
            </p:nvGrpSpPr>
            <p:grpSpPr bwMode="auto">
              <a:xfrm>
                <a:off x="2526" y="2112"/>
                <a:ext cx="652" cy="624"/>
                <a:chOff x="1104" y="1488"/>
                <a:chExt cx="1488" cy="1488"/>
              </a:xfrm>
            </p:grpSpPr>
            <p:sp>
              <p:nvSpPr>
                <p:cNvPr id="80968" name="Line 5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9" name="Line 5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65" name="Group 59"/>
              <p:cNvGrpSpPr>
                <a:grpSpLocks/>
              </p:cNvGrpSpPr>
              <p:nvPr/>
            </p:nvGrpSpPr>
            <p:grpSpPr bwMode="auto">
              <a:xfrm>
                <a:off x="3380" y="2112"/>
                <a:ext cx="652" cy="624"/>
                <a:chOff x="1104" y="1488"/>
                <a:chExt cx="1488" cy="1488"/>
              </a:xfrm>
            </p:grpSpPr>
            <p:sp>
              <p:nvSpPr>
                <p:cNvPr id="80966" name="Line 6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7" name="Line 6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nvGrpSpPr>
            <p:cNvPr id="80953" name="Group 62"/>
            <p:cNvGrpSpPr>
              <a:grpSpLocks/>
            </p:cNvGrpSpPr>
            <p:nvPr/>
          </p:nvGrpSpPr>
          <p:grpSpPr bwMode="auto">
            <a:xfrm>
              <a:off x="1670" y="2918"/>
              <a:ext cx="2352" cy="624"/>
              <a:chOff x="1680" y="2918"/>
              <a:chExt cx="2352" cy="624"/>
            </a:xfrm>
          </p:grpSpPr>
          <p:grpSp>
            <p:nvGrpSpPr>
              <p:cNvPr id="80954" name="Group 63"/>
              <p:cNvGrpSpPr>
                <a:grpSpLocks/>
              </p:cNvGrpSpPr>
              <p:nvPr/>
            </p:nvGrpSpPr>
            <p:grpSpPr bwMode="auto">
              <a:xfrm>
                <a:off x="1680" y="2918"/>
                <a:ext cx="652" cy="624"/>
                <a:chOff x="1104" y="1488"/>
                <a:chExt cx="1488" cy="1488"/>
              </a:xfrm>
            </p:grpSpPr>
            <p:sp>
              <p:nvSpPr>
                <p:cNvPr id="80961" name="Line 64"/>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2" name="Line 65"/>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5" name="Group 66"/>
              <p:cNvGrpSpPr>
                <a:grpSpLocks/>
              </p:cNvGrpSpPr>
              <p:nvPr/>
            </p:nvGrpSpPr>
            <p:grpSpPr bwMode="auto">
              <a:xfrm>
                <a:off x="2526" y="2918"/>
                <a:ext cx="652" cy="624"/>
                <a:chOff x="1104" y="1488"/>
                <a:chExt cx="1488" cy="1488"/>
              </a:xfrm>
            </p:grpSpPr>
            <p:sp>
              <p:nvSpPr>
                <p:cNvPr id="80959" name="Line 6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60" name="Line 6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0956" name="Group 69"/>
              <p:cNvGrpSpPr>
                <a:grpSpLocks/>
              </p:cNvGrpSpPr>
              <p:nvPr/>
            </p:nvGrpSpPr>
            <p:grpSpPr bwMode="auto">
              <a:xfrm>
                <a:off x="3380" y="2918"/>
                <a:ext cx="652" cy="624"/>
                <a:chOff x="1104" y="1488"/>
                <a:chExt cx="1488" cy="1488"/>
              </a:xfrm>
            </p:grpSpPr>
            <p:sp>
              <p:nvSpPr>
                <p:cNvPr id="80957" name="Line 70"/>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8" name="Line 71"/>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grpSp>
      <p:sp>
        <p:nvSpPr>
          <p:cNvPr id="2472008" name="Rectangle 72"/>
          <p:cNvSpPr>
            <a:spLocks noChangeArrowheads="1"/>
          </p:cNvSpPr>
          <p:nvPr/>
        </p:nvSpPr>
        <p:spPr bwMode="auto">
          <a:xfrm>
            <a:off x="3352800" y="1295400"/>
            <a:ext cx="1371600" cy="1295400"/>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09" name="Rectangle 73"/>
          <p:cNvSpPr>
            <a:spLocks noChangeArrowheads="1"/>
          </p:cNvSpPr>
          <p:nvPr/>
        </p:nvSpPr>
        <p:spPr bwMode="auto">
          <a:xfrm>
            <a:off x="3368675" y="1311276"/>
            <a:ext cx="2667000" cy="2524125"/>
          </a:xfrm>
          <a:prstGeom prst="rect">
            <a:avLst/>
          </a:prstGeom>
          <a:noFill/>
          <a:ln w="1143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0" name="Rectangle 74"/>
          <p:cNvSpPr>
            <a:spLocks noChangeArrowheads="1"/>
          </p:cNvSpPr>
          <p:nvPr/>
        </p:nvSpPr>
        <p:spPr bwMode="auto">
          <a:xfrm>
            <a:off x="4708525" y="1311275"/>
            <a:ext cx="4038600" cy="38100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2472011" name="Rectangle 75"/>
          <p:cNvSpPr>
            <a:spLocks noChangeArrowheads="1"/>
          </p:cNvSpPr>
          <p:nvPr/>
        </p:nvSpPr>
        <p:spPr bwMode="auto">
          <a:xfrm>
            <a:off x="3352800" y="1295400"/>
            <a:ext cx="5410200" cy="5105400"/>
          </a:xfrm>
          <a:prstGeom prst="rect">
            <a:avLst/>
          </a:prstGeom>
          <a:noFill/>
          <a:ln w="127000">
            <a:solidFill>
              <a:srgbClr val="2D2DB5"/>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5" name="Group 76"/>
          <p:cNvGrpSpPr>
            <a:grpSpLocks/>
          </p:cNvGrpSpPr>
          <p:nvPr/>
        </p:nvGrpSpPr>
        <p:grpSpPr bwMode="auto">
          <a:xfrm>
            <a:off x="4162425" y="2105026"/>
            <a:ext cx="1066800" cy="930275"/>
            <a:chOff x="1104" y="1488"/>
            <a:chExt cx="1488" cy="1488"/>
          </a:xfrm>
        </p:grpSpPr>
        <p:sp>
          <p:nvSpPr>
            <p:cNvPr id="80949" name="Line 77"/>
            <p:cNvSpPr>
              <a:spLocks noChangeShapeType="1"/>
            </p:cNvSpPr>
            <p:nvPr/>
          </p:nvSpPr>
          <p:spPr bwMode="auto">
            <a:xfrm>
              <a:off x="1104" y="2256"/>
              <a:ext cx="1488" cy="0"/>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0950" name="Line 78"/>
            <p:cNvSpPr>
              <a:spLocks noChangeShapeType="1"/>
            </p:cNvSpPr>
            <p:nvPr/>
          </p:nvSpPr>
          <p:spPr bwMode="auto">
            <a:xfrm>
              <a:off x="1872" y="1488"/>
              <a:ext cx="0" cy="1488"/>
            </a:xfrm>
            <a:prstGeom prst="line">
              <a:avLst/>
            </a:prstGeom>
            <a:noFill/>
            <a:ln w="114300">
              <a:solidFill>
                <a:srgbClr val="FF33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472015" name="AutoShape 79"/>
          <p:cNvSpPr>
            <a:spLocks noChangeArrowheads="1"/>
          </p:cNvSpPr>
          <p:nvPr/>
        </p:nvSpPr>
        <p:spPr bwMode="auto">
          <a:xfrm rot="10800000">
            <a:off x="7743826" y="1295401"/>
            <a:ext cx="1006475" cy="962025"/>
          </a:xfrm>
          <a:prstGeom prst="rtTriangle">
            <a:avLst/>
          </a:prstGeom>
          <a:blipFill dpi="0" rotWithShape="0">
            <a:blip r:embed="rId4"/>
            <a:srcRect/>
            <a:tile tx="0" ty="0" sx="100000" sy="100000" flip="none" algn="tl"/>
          </a:blipFill>
          <a:ln w="76200">
            <a:solidFill>
              <a:srgbClr val="1CF426"/>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nvGrpSpPr>
          <p:cNvPr id="16" name="Group 80"/>
          <p:cNvGrpSpPr>
            <a:grpSpLocks/>
          </p:cNvGrpSpPr>
          <p:nvPr/>
        </p:nvGrpSpPr>
        <p:grpSpPr bwMode="auto">
          <a:xfrm>
            <a:off x="3352800" y="1301751"/>
            <a:ext cx="5397500" cy="5102225"/>
            <a:chOff x="1152" y="820"/>
            <a:chExt cx="3400" cy="3214"/>
          </a:xfrm>
        </p:grpSpPr>
        <p:sp>
          <p:nvSpPr>
            <p:cNvPr id="80946" name="AutoShape 81"/>
            <p:cNvSpPr>
              <a:spLocks noChangeArrowheads="1"/>
            </p:cNvSpPr>
            <p:nvPr/>
          </p:nvSpPr>
          <p:spPr bwMode="auto">
            <a:xfrm rot="-5400000">
              <a:off x="3932" y="341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7" name="AutoShape 82"/>
            <p:cNvSpPr>
              <a:spLocks noChangeArrowheads="1"/>
            </p:cNvSpPr>
            <p:nvPr/>
          </p:nvSpPr>
          <p:spPr bwMode="auto">
            <a:xfrm>
              <a:off x="1152" y="3426"/>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sp>
          <p:nvSpPr>
            <p:cNvPr id="80948" name="AutoShape 83"/>
            <p:cNvSpPr>
              <a:spLocks noChangeArrowheads="1"/>
            </p:cNvSpPr>
            <p:nvPr/>
          </p:nvSpPr>
          <p:spPr bwMode="auto">
            <a:xfrm rot="5400000">
              <a:off x="1138" y="834"/>
              <a:ext cx="634" cy="606"/>
            </a:xfrm>
            <a:prstGeom prst="rtTriangle">
              <a:avLst/>
            </a:prstGeom>
            <a:blipFill dpi="0" rotWithShape="0">
              <a:blip r:embed="rId5"/>
              <a:srcRect/>
              <a:tile tx="0" ty="0" sx="100000" sy="100000" flip="none" algn="tl"/>
            </a:blipFill>
            <a:ln w="76200">
              <a:solidFill>
                <a:srgbClr val="2D2DB5"/>
              </a:solidFill>
              <a:prstDash val="sys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2400"/>
            </a:p>
          </p:txBody>
        </p:sp>
      </p:grpSp>
    </p:spTree>
    <p:extLst>
      <p:ext uri="{BB962C8B-B14F-4D97-AF65-F5344CB8AC3E}">
        <p14:creationId xmlns:p14="http://schemas.microsoft.com/office/powerpoint/2010/main" val="344556876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9454"/>
                                        </p:tgtEl>
                                        <p:attrNameLst>
                                          <p:attrName>style.visibility</p:attrName>
                                        </p:attrNameLst>
                                      </p:cBhvr>
                                      <p:to>
                                        <p:strVal val="visible"/>
                                      </p:to>
                                    </p:set>
                                  </p:childTnLst>
                                </p:cTn>
                              </p:par>
                              <p:par>
                                <p:cTn id="7" presetID="30" presetClass="entr" presetSubtype="0" fill="hold" grpId="0" nodeType="withEffect">
                                  <p:stCondLst>
                                    <p:cond delay="0"/>
                                  </p:stCondLst>
                                  <p:childTnLst>
                                    <p:set>
                                      <p:cBhvr>
                                        <p:cTn id="8" dur="1" fill="hold">
                                          <p:stCondLst>
                                            <p:cond delay="0"/>
                                          </p:stCondLst>
                                        </p:cTn>
                                        <p:tgtEl>
                                          <p:spTgt spid="2472008"/>
                                        </p:tgtEl>
                                        <p:attrNameLst>
                                          <p:attrName>style.visibility</p:attrName>
                                        </p:attrNameLst>
                                      </p:cBhvr>
                                      <p:to>
                                        <p:strVal val="visible"/>
                                      </p:to>
                                    </p:set>
                                    <p:animEffect transition="in" filter="fade">
                                      <p:cBhvr>
                                        <p:cTn id="9" dur="800" decel="100000"/>
                                        <p:tgtEl>
                                          <p:spTgt spid="2472008"/>
                                        </p:tgtEl>
                                      </p:cBhvr>
                                    </p:animEffect>
                                    <p:anim calcmode="lin" valueType="num">
                                      <p:cBhvr>
                                        <p:cTn id="10" dur="800" decel="100000" fill="hold"/>
                                        <p:tgtEl>
                                          <p:spTgt spid="2472008"/>
                                        </p:tgtEl>
                                        <p:attrNameLst>
                                          <p:attrName>style.rotation</p:attrName>
                                        </p:attrNameLst>
                                      </p:cBhvr>
                                      <p:tavLst>
                                        <p:tav tm="0">
                                          <p:val>
                                            <p:fltVal val="-90"/>
                                          </p:val>
                                        </p:tav>
                                        <p:tav tm="100000">
                                          <p:val>
                                            <p:fltVal val="0"/>
                                          </p:val>
                                        </p:tav>
                                      </p:tavLst>
                                    </p:anim>
                                    <p:anim calcmode="lin" valueType="num">
                                      <p:cBhvr>
                                        <p:cTn id="11" dur="800" decel="100000" fill="hold"/>
                                        <p:tgtEl>
                                          <p:spTgt spid="2472008"/>
                                        </p:tgtEl>
                                        <p:attrNameLst>
                                          <p:attrName>ppt_x</p:attrName>
                                        </p:attrNameLst>
                                      </p:cBhvr>
                                      <p:tavLst>
                                        <p:tav tm="0">
                                          <p:val>
                                            <p:strVal val="#ppt_x+0.4"/>
                                          </p:val>
                                        </p:tav>
                                        <p:tav tm="100000">
                                          <p:val>
                                            <p:strVal val="#ppt_x-0.05"/>
                                          </p:val>
                                        </p:tav>
                                      </p:tavLst>
                                    </p:anim>
                                    <p:anim calcmode="lin" valueType="num">
                                      <p:cBhvr>
                                        <p:cTn id="12" dur="800" decel="100000" fill="hold"/>
                                        <p:tgtEl>
                                          <p:spTgt spid="2472008"/>
                                        </p:tgtEl>
                                        <p:attrNameLst>
                                          <p:attrName>ppt_y</p:attrName>
                                        </p:attrNameLst>
                                      </p:cBhvr>
                                      <p:tavLst>
                                        <p:tav tm="0">
                                          <p:val>
                                            <p:strVal val="#ppt_y-0.4"/>
                                          </p:val>
                                        </p:tav>
                                        <p:tav tm="100000">
                                          <p:val>
                                            <p:strVal val="#ppt_y+0.1"/>
                                          </p:val>
                                        </p:tav>
                                      </p:tavLst>
                                    </p:anim>
                                    <p:anim calcmode="lin" valueType="num">
                                      <p:cBhvr>
                                        <p:cTn id="13" dur="200" accel="100000" fill="hold">
                                          <p:stCondLst>
                                            <p:cond delay="800"/>
                                          </p:stCondLst>
                                        </p:cTn>
                                        <p:tgtEl>
                                          <p:spTgt spid="2472008"/>
                                        </p:tgtEl>
                                        <p:attrNameLst>
                                          <p:attrName>ppt_x</p:attrName>
                                        </p:attrNameLst>
                                      </p:cBhvr>
                                      <p:tavLst>
                                        <p:tav tm="0">
                                          <p:val>
                                            <p:strVal val="#ppt_x-0.05"/>
                                          </p:val>
                                        </p:tav>
                                        <p:tav tm="100000">
                                          <p:val>
                                            <p:strVal val="#ppt_x"/>
                                          </p:val>
                                        </p:tav>
                                      </p:tavLst>
                                    </p:anim>
                                    <p:anim calcmode="lin" valueType="num">
                                      <p:cBhvr>
                                        <p:cTn id="14" dur="200" accel="100000" fill="hold">
                                          <p:stCondLst>
                                            <p:cond delay="800"/>
                                          </p:stCondLst>
                                        </p:cTn>
                                        <p:tgtEl>
                                          <p:spTgt spid="2472008"/>
                                        </p:tgtEl>
                                        <p:attrNameLst>
                                          <p:attrName>ppt_y</p:attrName>
                                        </p:attrNameLst>
                                      </p:cBhvr>
                                      <p:tavLst>
                                        <p:tav tm="0">
                                          <p:val>
                                            <p:strVal val="#ppt_y+0.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9458"/>
                                        </p:tgtEl>
                                        <p:attrNameLst>
                                          <p:attrName>style.visibility</p:attrName>
                                        </p:attrNameLst>
                                      </p:cBhvr>
                                      <p:to>
                                        <p:strVal val="visible"/>
                                      </p:to>
                                    </p:set>
                                  </p:childTnLst>
                                </p:cTn>
                              </p:par>
                              <p:par>
                                <p:cTn id="19" presetID="35" presetClass="exit" presetSubtype="0" fill="hold" grpId="1" nodeType="withEffect">
                                  <p:stCondLst>
                                    <p:cond delay="0"/>
                                  </p:stCondLst>
                                  <p:childTnLst>
                                    <p:animEffect transition="out" filter="fade">
                                      <p:cBhvr>
                                        <p:cTn id="20" dur="2000"/>
                                        <p:tgtEl>
                                          <p:spTgt spid="2472008"/>
                                        </p:tgtEl>
                                      </p:cBhvr>
                                    </p:animEffect>
                                    <p:anim calcmode="lin" valueType="num">
                                      <p:cBhvr>
                                        <p:cTn id="21" dur="2000"/>
                                        <p:tgtEl>
                                          <p:spTgt spid="2472008"/>
                                        </p:tgtEl>
                                        <p:attrNameLst>
                                          <p:attrName>style.rotation</p:attrName>
                                        </p:attrNameLst>
                                      </p:cBhvr>
                                      <p:tavLst>
                                        <p:tav tm="0">
                                          <p:val>
                                            <p:fltVal val="0"/>
                                          </p:val>
                                        </p:tav>
                                        <p:tav tm="100000">
                                          <p:val>
                                            <p:fltVal val="720"/>
                                          </p:val>
                                        </p:tav>
                                      </p:tavLst>
                                    </p:anim>
                                    <p:anim calcmode="lin" valueType="num">
                                      <p:cBhvr>
                                        <p:cTn id="22" dur="2000"/>
                                        <p:tgtEl>
                                          <p:spTgt spid="2472008"/>
                                        </p:tgtEl>
                                        <p:attrNameLst>
                                          <p:attrName>ppt_h</p:attrName>
                                        </p:attrNameLst>
                                      </p:cBhvr>
                                      <p:tavLst>
                                        <p:tav tm="0">
                                          <p:val>
                                            <p:strVal val="ppt_h"/>
                                          </p:val>
                                        </p:tav>
                                        <p:tav tm="100000">
                                          <p:val>
                                            <p:fltVal val="0"/>
                                          </p:val>
                                        </p:tav>
                                      </p:tavLst>
                                    </p:anim>
                                    <p:anim calcmode="lin" valueType="num">
                                      <p:cBhvr>
                                        <p:cTn id="23" dur="2000"/>
                                        <p:tgtEl>
                                          <p:spTgt spid="2472008"/>
                                        </p:tgtEl>
                                        <p:attrNameLst>
                                          <p:attrName>ppt_w</p:attrName>
                                        </p:attrNameLst>
                                      </p:cBhvr>
                                      <p:tavLst>
                                        <p:tav tm="0">
                                          <p:val>
                                            <p:strVal val="ppt_w"/>
                                          </p:val>
                                        </p:tav>
                                        <p:tav tm="100000">
                                          <p:val>
                                            <p:fltVal val="0"/>
                                          </p:val>
                                        </p:tav>
                                      </p:tavLst>
                                    </p:anim>
                                    <p:set>
                                      <p:cBhvr>
                                        <p:cTn id="24" dur="1" fill="hold">
                                          <p:stCondLst>
                                            <p:cond delay="1999"/>
                                          </p:stCondLst>
                                        </p:cTn>
                                        <p:tgtEl>
                                          <p:spTgt spid="247200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639455"/>
                                        </p:tgtEl>
                                        <p:attrNameLst>
                                          <p:attrName>style.visibility</p:attrName>
                                        </p:attrNameLst>
                                      </p:cBhvr>
                                      <p:to>
                                        <p:strVal val="visible"/>
                                      </p:to>
                                    </p:set>
                                  </p:childTnLst>
                                </p:cTn>
                              </p:par>
                              <p:par>
                                <p:cTn id="29" presetID="15" presetClass="entr" presetSubtype="0" fill="hold" grpId="0" nodeType="withEffect">
                                  <p:stCondLst>
                                    <p:cond delay="0"/>
                                  </p:stCondLst>
                                  <p:childTnLst>
                                    <p:set>
                                      <p:cBhvr>
                                        <p:cTn id="30" dur="1" fill="hold">
                                          <p:stCondLst>
                                            <p:cond delay="0"/>
                                          </p:stCondLst>
                                        </p:cTn>
                                        <p:tgtEl>
                                          <p:spTgt spid="2472009"/>
                                        </p:tgtEl>
                                        <p:attrNameLst>
                                          <p:attrName>style.visibility</p:attrName>
                                        </p:attrNameLst>
                                      </p:cBhvr>
                                      <p:to>
                                        <p:strVal val="visible"/>
                                      </p:to>
                                    </p:set>
                                    <p:anim calcmode="lin" valueType="num">
                                      <p:cBhvr>
                                        <p:cTn id="31" dur="1000" fill="hold"/>
                                        <p:tgtEl>
                                          <p:spTgt spid="2472009"/>
                                        </p:tgtEl>
                                        <p:attrNameLst>
                                          <p:attrName>ppt_w</p:attrName>
                                        </p:attrNameLst>
                                      </p:cBhvr>
                                      <p:tavLst>
                                        <p:tav tm="0">
                                          <p:val>
                                            <p:fltVal val="0"/>
                                          </p:val>
                                        </p:tav>
                                        <p:tav tm="100000">
                                          <p:val>
                                            <p:strVal val="#ppt_w"/>
                                          </p:val>
                                        </p:tav>
                                      </p:tavLst>
                                    </p:anim>
                                    <p:anim calcmode="lin" valueType="num">
                                      <p:cBhvr>
                                        <p:cTn id="32" dur="1000" fill="hold"/>
                                        <p:tgtEl>
                                          <p:spTgt spid="2472009"/>
                                        </p:tgtEl>
                                        <p:attrNameLst>
                                          <p:attrName>ppt_h</p:attrName>
                                        </p:attrNameLst>
                                      </p:cBhvr>
                                      <p:tavLst>
                                        <p:tav tm="0">
                                          <p:val>
                                            <p:fltVal val="0"/>
                                          </p:val>
                                        </p:tav>
                                        <p:tav tm="100000">
                                          <p:val>
                                            <p:strVal val="#ppt_h"/>
                                          </p:val>
                                        </p:tav>
                                      </p:tavLst>
                                    </p:anim>
                                    <p:anim calcmode="lin" valueType="num">
                                      <p:cBhvr>
                                        <p:cTn id="33" dur="1000" fill="hold"/>
                                        <p:tgtEl>
                                          <p:spTgt spid="2472009"/>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2472009"/>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15"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fltVal val="0"/>
                                          </p:val>
                                        </p:tav>
                                        <p:tav tm="100000">
                                          <p:val>
                                            <p:strVal val="#ppt_w"/>
                                          </p:val>
                                        </p:tav>
                                      </p:tavLst>
                                    </p:anim>
                                    <p:anim calcmode="lin" valueType="num">
                                      <p:cBhvr>
                                        <p:cTn id="40" dur="1000" fill="hold"/>
                                        <p:tgtEl>
                                          <p:spTgt spid="15"/>
                                        </p:tgtEl>
                                        <p:attrNameLst>
                                          <p:attrName>ppt_h</p:attrName>
                                        </p:attrNameLst>
                                      </p:cBhvr>
                                      <p:tavLst>
                                        <p:tav tm="0">
                                          <p:val>
                                            <p:fltVal val="0"/>
                                          </p:val>
                                        </p:tav>
                                        <p:tav tm="100000">
                                          <p:val>
                                            <p:strVal val="#ppt_h"/>
                                          </p:val>
                                        </p:tav>
                                      </p:tavLst>
                                    </p:anim>
                                    <p:anim calcmode="lin" valueType="num">
                                      <p:cBhvr>
                                        <p:cTn id="41"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53" presetClass="entr" presetSubtype="0" fill="hold" nodeType="click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39459"/>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54" presetClass="exit" presetSubtype="0" decel="100000" fill="hold" grpId="1" nodeType="clickEffect">
                                  <p:stCondLst>
                                    <p:cond delay="0"/>
                                  </p:stCondLst>
                                  <p:childTnLst>
                                    <p:anim calcmode="lin" valueType="num">
                                      <p:cBhvr>
                                        <p:cTn id="57" dur="500"/>
                                        <p:tgtEl>
                                          <p:spTgt spid="2472009"/>
                                        </p:tgtEl>
                                        <p:attrNameLst>
                                          <p:attrName>ppt_w</p:attrName>
                                        </p:attrNameLst>
                                      </p:cBhvr>
                                      <p:tavLst>
                                        <p:tav tm="0">
                                          <p:val>
                                            <p:strVal val="ppt_w"/>
                                          </p:val>
                                        </p:tav>
                                        <p:tav tm="100000">
                                          <p:val>
                                            <p:strVal val="ppt_w*0.05"/>
                                          </p:val>
                                        </p:tav>
                                      </p:tavLst>
                                    </p:anim>
                                    <p:anim calcmode="lin" valueType="num">
                                      <p:cBhvr>
                                        <p:cTn id="58" dur="500"/>
                                        <p:tgtEl>
                                          <p:spTgt spid="2472009"/>
                                        </p:tgtEl>
                                        <p:attrNameLst>
                                          <p:attrName>ppt_h</p:attrName>
                                        </p:attrNameLst>
                                      </p:cBhvr>
                                      <p:tavLst>
                                        <p:tav tm="0">
                                          <p:val>
                                            <p:strVal val="ppt_h"/>
                                          </p:val>
                                        </p:tav>
                                        <p:tav tm="100000">
                                          <p:val>
                                            <p:strVal val="ppt_h"/>
                                          </p:val>
                                        </p:tav>
                                      </p:tavLst>
                                    </p:anim>
                                    <p:anim calcmode="lin" valueType="num">
                                      <p:cBhvr>
                                        <p:cTn id="59" dur="500"/>
                                        <p:tgtEl>
                                          <p:spTgt spid="2472009"/>
                                        </p:tgtEl>
                                        <p:attrNameLst>
                                          <p:attrName>ppt_x</p:attrName>
                                        </p:attrNameLst>
                                      </p:cBhvr>
                                      <p:tavLst>
                                        <p:tav tm="0">
                                          <p:val>
                                            <p:strVal val="ppt_x"/>
                                          </p:val>
                                        </p:tav>
                                        <p:tav tm="100000">
                                          <p:val>
                                            <p:strVal val="ppt_x-.2"/>
                                          </p:val>
                                        </p:tav>
                                      </p:tavLst>
                                    </p:anim>
                                    <p:anim calcmode="lin" valueType="num">
                                      <p:cBhvr>
                                        <p:cTn id="60" dur="500"/>
                                        <p:tgtEl>
                                          <p:spTgt spid="2472009"/>
                                        </p:tgtEl>
                                        <p:attrNameLst>
                                          <p:attrName>ppt_y</p:attrName>
                                        </p:attrNameLst>
                                      </p:cBhvr>
                                      <p:tavLst>
                                        <p:tav tm="0">
                                          <p:val>
                                            <p:strVal val="ppt_y"/>
                                          </p:val>
                                        </p:tav>
                                        <p:tav tm="100000">
                                          <p:val>
                                            <p:strVal val="ppt_y"/>
                                          </p:val>
                                        </p:tav>
                                      </p:tavLst>
                                    </p:anim>
                                    <p:animEffect transition="out" filter="fade">
                                      <p:cBhvr>
                                        <p:cTn id="61" dur="500"/>
                                        <p:tgtEl>
                                          <p:spTgt spid="2472009"/>
                                        </p:tgtEl>
                                      </p:cBhvr>
                                    </p:animEffect>
                                    <p:set>
                                      <p:cBhvr>
                                        <p:cTn id="62" dur="1" fill="hold">
                                          <p:stCondLst>
                                            <p:cond delay="499"/>
                                          </p:stCondLst>
                                        </p:cTn>
                                        <p:tgtEl>
                                          <p:spTgt spid="2472009"/>
                                        </p:tgtEl>
                                        <p:attrNameLst>
                                          <p:attrName>style.visibility</p:attrName>
                                        </p:attrNameLst>
                                      </p:cBhvr>
                                      <p:to>
                                        <p:strVal val="hidden"/>
                                      </p:to>
                                    </p:set>
                                  </p:childTnLst>
                                </p:cTn>
                              </p:par>
                              <p:par>
                                <p:cTn id="63" presetID="58" presetClass="exit" presetSubtype="0" decel="100000" fill="hold" nodeType="withEffect">
                                  <p:stCondLst>
                                    <p:cond delay="0"/>
                                  </p:stCondLst>
                                  <p:childTnLst>
                                    <p:anim calcmode="lin" valueType="num">
                                      <p:cBhvr>
                                        <p:cTn id="64" dur="500"/>
                                        <p:tgtEl>
                                          <p:spTgt spid="15"/>
                                        </p:tgtEl>
                                        <p:attrNameLst>
                                          <p:attrName>ppt_w</p:attrName>
                                        </p:attrNameLst>
                                      </p:cBhvr>
                                      <p:tavLst>
                                        <p:tav tm="0">
                                          <p:val>
                                            <p:strVal val="ppt_w"/>
                                          </p:val>
                                        </p:tav>
                                        <p:tav tm="100000">
                                          <p:val>
                                            <p:strVal val="ppt_w*2.5"/>
                                          </p:val>
                                        </p:tav>
                                      </p:tavLst>
                                    </p:anim>
                                    <p:anim calcmode="lin" valueType="num">
                                      <p:cBhvr>
                                        <p:cTn id="65" dur="500"/>
                                        <p:tgtEl>
                                          <p:spTgt spid="15"/>
                                        </p:tgtEl>
                                        <p:attrNameLst>
                                          <p:attrName>ppt_h</p:attrName>
                                        </p:attrNameLst>
                                      </p:cBhvr>
                                      <p:tavLst>
                                        <p:tav tm="0">
                                          <p:val>
                                            <p:strVal val="ppt_h"/>
                                          </p:val>
                                        </p:tav>
                                        <p:tav tm="100000">
                                          <p:val>
                                            <p:strVal val="ppt_h*0.01"/>
                                          </p:val>
                                        </p:tav>
                                      </p:tavLst>
                                    </p:anim>
                                    <p:anim calcmode="lin" valueType="num">
                                      <p:cBhvr>
                                        <p:cTn id="66" dur="500"/>
                                        <p:tgtEl>
                                          <p:spTgt spid="15"/>
                                        </p:tgtEl>
                                        <p:attrNameLst>
                                          <p:attrName>ppt_x</p:attrName>
                                        </p:attrNameLst>
                                      </p:cBhvr>
                                      <p:tavLst>
                                        <p:tav tm="0">
                                          <p:val>
                                            <p:strVal val="ppt_x"/>
                                          </p:val>
                                        </p:tav>
                                        <p:tav tm="100000">
                                          <p:val>
                                            <p:strVal val="ppt_x"/>
                                          </p:val>
                                        </p:tav>
                                      </p:tavLst>
                                    </p:anim>
                                    <p:anim calcmode="lin" valueType="num">
                                      <p:cBhvr>
                                        <p:cTn id="67" dur="500"/>
                                        <p:tgtEl>
                                          <p:spTgt spid="15"/>
                                        </p:tgtEl>
                                        <p:attrNameLst>
                                          <p:attrName>ppt_y</p:attrName>
                                        </p:attrNameLst>
                                      </p:cBhvr>
                                      <p:tavLst>
                                        <p:tav tm="0">
                                          <p:val>
                                            <p:strVal val="ppt_y"/>
                                          </p:val>
                                        </p:tav>
                                        <p:tav tm="100000">
                                          <p:val>
                                            <p:strVal val="ppt_h+1"/>
                                          </p:val>
                                        </p:tav>
                                      </p:tavLst>
                                    </p:anim>
                                    <p:animEffect transition="out" filter="fade">
                                      <p:cBhvr>
                                        <p:cTn id="68" dur="500"/>
                                        <p:tgtEl>
                                          <p:spTgt spid="15"/>
                                        </p:tgtEl>
                                      </p:cBhvr>
                                    </p:animEffect>
                                    <p:set>
                                      <p:cBhvr>
                                        <p:cTn id="69" dur="1" fill="hold">
                                          <p:stCondLst>
                                            <p:cond delay="499"/>
                                          </p:stCondLst>
                                        </p:cTn>
                                        <p:tgtEl>
                                          <p:spTgt spid="15"/>
                                        </p:tgtEl>
                                        <p:attrNameLst>
                                          <p:attrName>style.visibility</p:attrName>
                                        </p:attrNameLst>
                                      </p:cBhvr>
                                      <p:to>
                                        <p:strVal val="hidden"/>
                                      </p:to>
                                    </p:set>
                                  </p:childTnLst>
                                </p:cTn>
                              </p:par>
                              <p:par>
                                <p:cTn id="70" presetID="2" presetClass="exit" presetSubtype="4" fill="hold" nodeType="withEffect">
                                  <p:stCondLst>
                                    <p:cond delay="0"/>
                                  </p:stCondLst>
                                  <p:childTnLst>
                                    <p:anim calcmode="lin" valueType="num">
                                      <p:cBhvr additive="base">
                                        <p:cTn id="71" dur="500"/>
                                        <p:tgtEl>
                                          <p:spTgt spid="2"/>
                                        </p:tgtEl>
                                        <p:attrNameLst>
                                          <p:attrName>ppt_x</p:attrName>
                                        </p:attrNameLst>
                                      </p:cBhvr>
                                      <p:tavLst>
                                        <p:tav tm="0">
                                          <p:val>
                                            <p:strVal val="ppt_x"/>
                                          </p:val>
                                        </p:tav>
                                        <p:tav tm="100000">
                                          <p:val>
                                            <p:strVal val="ppt_x"/>
                                          </p:val>
                                        </p:tav>
                                      </p:tavLst>
                                    </p:anim>
                                    <p:anim calcmode="lin" valueType="num">
                                      <p:cBhvr additive="base">
                                        <p:cTn id="72" dur="500"/>
                                        <p:tgtEl>
                                          <p:spTgt spid="2"/>
                                        </p:tgtEl>
                                        <p:attrNameLst>
                                          <p:attrName>ppt_y</p:attrName>
                                        </p:attrNameLst>
                                      </p:cBhvr>
                                      <p:tavLst>
                                        <p:tav tm="0">
                                          <p:val>
                                            <p:strVal val="ppt_y"/>
                                          </p:val>
                                        </p:tav>
                                        <p:tav tm="100000">
                                          <p:val>
                                            <p:strVal val="1+ppt_h/2"/>
                                          </p:val>
                                        </p:tav>
                                      </p:tavLst>
                                    </p:anim>
                                    <p:set>
                                      <p:cBhvr>
                                        <p:cTn id="73" dur="1" fill="hold">
                                          <p:stCondLst>
                                            <p:cond delay="499"/>
                                          </p:stCondLst>
                                        </p:cTn>
                                        <p:tgtEl>
                                          <p:spTgt spid="2"/>
                                        </p:tgtEl>
                                        <p:attrNameLst>
                                          <p:attrName>style.visibility</p:attrName>
                                        </p:attrNameLst>
                                      </p:cBhvr>
                                      <p:to>
                                        <p:strVal val="hidden"/>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639456"/>
                                        </p:tgtEl>
                                        <p:attrNameLst>
                                          <p:attrName>style.visibility</p:attrName>
                                        </p:attrNameLst>
                                      </p:cBhvr>
                                      <p:to>
                                        <p:strVal val="visible"/>
                                      </p:to>
                                    </p:set>
                                  </p:childTnLst>
                                </p:cTn>
                              </p:par>
                              <p:par>
                                <p:cTn id="78" presetID="30" presetClass="entr" presetSubtype="0" fill="hold" grpId="0" nodeType="withEffect">
                                  <p:stCondLst>
                                    <p:cond delay="0"/>
                                  </p:stCondLst>
                                  <p:childTnLst>
                                    <p:set>
                                      <p:cBhvr>
                                        <p:cTn id="79" dur="1" fill="hold">
                                          <p:stCondLst>
                                            <p:cond delay="0"/>
                                          </p:stCondLst>
                                        </p:cTn>
                                        <p:tgtEl>
                                          <p:spTgt spid="2472010"/>
                                        </p:tgtEl>
                                        <p:attrNameLst>
                                          <p:attrName>style.visibility</p:attrName>
                                        </p:attrNameLst>
                                      </p:cBhvr>
                                      <p:to>
                                        <p:strVal val="visible"/>
                                      </p:to>
                                    </p:set>
                                    <p:animEffect transition="in" filter="fade">
                                      <p:cBhvr>
                                        <p:cTn id="80" dur="800" decel="100000"/>
                                        <p:tgtEl>
                                          <p:spTgt spid="2472010"/>
                                        </p:tgtEl>
                                      </p:cBhvr>
                                    </p:animEffect>
                                    <p:anim calcmode="lin" valueType="num">
                                      <p:cBhvr>
                                        <p:cTn id="81" dur="800" decel="100000" fill="hold"/>
                                        <p:tgtEl>
                                          <p:spTgt spid="2472010"/>
                                        </p:tgtEl>
                                        <p:attrNameLst>
                                          <p:attrName>style.rotation</p:attrName>
                                        </p:attrNameLst>
                                      </p:cBhvr>
                                      <p:tavLst>
                                        <p:tav tm="0">
                                          <p:val>
                                            <p:fltVal val="-90"/>
                                          </p:val>
                                        </p:tav>
                                        <p:tav tm="100000">
                                          <p:val>
                                            <p:fltVal val="0"/>
                                          </p:val>
                                        </p:tav>
                                      </p:tavLst>
                                    </p:anim>
                                    <p:anim calcmode="lin" valueType="num">
                                      <p:cBhvr>
                                        <p:cTn id="82" dur="800" decel="100000" fill="hold"/>
                                        <p:tgtEl>
                                          <p:spTgt spid="2472010"/>
                                        </p:tgtEl>
                                        <p:attrNameLst>
                                          <p:attrName>ppt_x</p:attrName>
                                        </p:attrNameLst>
                                      </p:cBhvr>
                                      <p:tavLst>
                                        <p:tav tm="0">
                                          <p:val>
                                            <p:strVal val="#ppt_x+0.4"/>
                                          </p:val>
                                        </p:tav>
                                        <p:tav tm="100000">
                                          <p:val>
                                            <p:strVal val="#ppt_x-0.05"/>
                                          </p:val>
                                        </p:tav>
                                      </p:tavLst>
                                    </p:anim>
                                    <p:anim calcmode="lin" valueType="num">
                                      <p:cBhvr>
                                        <p:cTn id="83" dur="800" decel="100000" fill="hold"/>
                                        <p:tgtEl>
                                          <p:spTgt spid="2472010"/>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2472010"/>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2472010"/>
                                        </p:tgtEl>
                                        <p:attrNameLst>
                                          <p:attrName>ppt_y</p:attrName>
                                        </p:attrNameLst>
                                      </p:cBhvr>
                                      <p:tavLst>
                                        <p:tav tm="0">
                                          <p:val>
                                            <p:strVal val="#ppt_y+0.1"/>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7" presetClass="entr" presetSubtype="10" fill="hold" grpId="0" nodeType="clickEffect">
                                  <p:stCondLst>
                                    <p:cond delay="0"/>
                                  </p:stCondLst>
                                  <p:childTnLst>
                                    <p:set>
                                      <p:cBhvr>
                                        <p:cTn id="89" dur="1" fill="hold">
                                          <p:stCondLst>
                                            <p:cond delay="0"/>
                                          </p:stCondLst>
                                        </p:cTn>
                                        <p:tgtEl>
                                          <p:spTgt spid="2472015"/>
                                        </p:tgtEl>
                                        <p:attrNameLst>
                                          <p:attrName>style.visibility</p:attrName>
                                        </p:attrNameLst>
                                      </p:cBhvr>
                                      <p:to>
                                        <p:strVal val="visible"/>
                                      </p:to>
                                    </p:set>
                                    <p:anim calcmode="lin" valueType="num">
                                      <p:cBhvr>
                                        <p:cTn id="90" dur="500" fill="hold"/>
                                        <p:tgtEl>
                                          <p:spTgt spid="2472015"/>
                                        </p:tgtEl>
                                        <p:attrNameLst>
                                          <p:attrName>ppt_w</p:attrName>
                                        </p:attrNameLst>
                                      </p:cBhvr>
                                      <p:tavLst>
                                        <p:tav tm="0">
                                          <p:val>
                                            <p:fltVal val="0"/>
                                          </p:val>
                                        </p:tav>
                                        <p:tav tm="100000">
                                          <p:val>
                                            <p:strVal val="#ppt_w"/>
                                          </p:val>
                                        </p:tav>
                                      </p:tavLst>
                                    </p:anim>
                                    <p:anim calcmode="lin" valueType="num">
                                      <p:cBhvr>
                                        <p:cTn id="91" dur="500" fill="hold"/>
                                        <p:tgtEl>
                                          <p:spTgt spid="2472015"/>
                                        </p:tgtEl>
                                        <p:attrNameLst>
                                          <p:attrName>ppt_h</p:attrName>
                                        </p:attrNameLst>
                                      </p:cBhvr>
                                      <p:tavLst>
                                        <p:tav tm="0">
                                          <p:val>
                                            <p:strVal val="#ppt_h"/>
                                          </p:val>
                                        </p:tav>
                                        <p:tav tm="100000">
                                          <p:val>
                                            <p:strVal val="#ppt_h"/>
                                          </p:val>
                                        </p:tav>
                                      </p:tavLst>
                                    </p:anim>
                                  </p:childTnLst>
                                </p:cTn>
                              </p:par>
                              <p:par>
                                <p:cTn id="92" presetID="22" presetClass="emph" presetSubtype="0" fill="hold" grpId="1" nodeType="withEffect">
                                  <p:stCondLst>
                                    <p:cond delay="0"/>
                                  </p:stCondLst>
                                  <p:childTnLst>
                                    <p:animClr clrSpc="hsl" dir="cw">
                                      <p:cBhvr override="childStyle">
                                        <p:cTn id="93" dur="500" fill="hold"/>
                                        <p:tgtEl>
                                          <p:spTgt spid="2472010"/>
                                        </p:tgtEl>
                                        <p:attrNameLst>
                                          <p:attrName>style.color</p:attrName>
                                        </p:attrNameLst>
                                      </p:cBhvr>
                                      <p:by>
                                        <p:hsl h="-7200000" s="0" l="0"/>
                                      </p:by>
                                    </p:animClr>
                                    <p:animClr clrSpc="hsl" dir="cw">
                                      <p:cBhvr>
                                        <p:cTn id="94" dur="500" fill="hold"/>
                                        <p:tgtEl>
                                          <p:spTgt spid="2472010"/>
                                        </p:tgtEl>
                                        <p:attrNameLst>
                                          <p:attrName>fillcolor</p:attrName>
                                        </p:attrNameLst>
                                      </p:cBhvr>
                                      <p:by>
                                        <p:hsl h="-7200000" s="0" l="0"/>
                                      </p:by>
                                    </p:animClr>
                                    <p:animClr clrSpc="hsl" dir="cw">
                                      <p:cBhvr>
                                        <p:cTn id="95" dur="500" fill="hold"/>
                                        <p:tgtEl>
                                          <p:spTgt spid="2472010"/>
                                        </p:tgtEl>
                                        <p:attrNameLst>
                                          <p:attrName>stroke.color</p:attrName>
                                        </p:attrNameLst>
                                      </p:cBhvr>
                                      <p:by>
                                        <p:hsl h="-7200000" s="0" l="0"/>
                                      </p:by>
                                    </p:animClr>
                                    <p:set>
                                      <p:cBhvr>
                                        <p:cTn id="96" dur="500" fill="hold"/>
                                        <p:tgtEl>
                                          <p:spTgt spid="2472010"/>
                                        </p:tgtEl>
                                        <p:attrNameLst>
                                          <p:attrName>fill.type</p:attrName>
                                        </p:attrNameLst>
                                      </p:cBhvr>
                                      <p:to>
                                        <p:strVal val="solid"/>
                                      </p:to>
                                    </p:set>
                                  </p:childTnLst>
                                </p:cTn>
                              </p:par>
                            </p:childTnLst>
                          </p:cTn>
                        </p:par>
                      </p:childTnLst>
                    </p:cTn>
                  </p:par>
                  <p:par>
                    <p:cTn id="97" fill="hold" nodeType="clickPar">
                      <p:stCondLst>
                        <p:cond delay="indefinite"/>
                      </p:stCondLst>
                      <p:childTnLst>
                        <p:par>
                          <p:cTn id="98" fill="hold" nodeType="withGroup">
                            <p:stCondLst>
                              <p:cond delay="0"/>
                            </p:stCondLst>
                            <p:childTnLst>
                              <p:par>
                                <p:cTn id="99" presetID="23" presetClass="entr" presetSubtype="16" fill="hold" nodeType="clickEffect">
                                  <p:stCondLst>
                                    <p:cond delay="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500" fill="hold"/>
                                        <p:tgtEl>
                                          <p:spTgt spid="16"/>
                                        </p:tgtEl>
                                        <p:attrNameLst>
                                          <p:attrName>ppt_w</p:attrName>
                                        </p:attrNameLst>
                                      </p:cBhvr>
                                      <p:tavLst>
                                        <p:tav tm="0">
                                          <p:val>
                                            <p:fltVal val="0"/>
                                          </p:val>
                                        </p:tav>
                                        <p:tav tm="100000">
                                          <p:val>
                                            <p:strVal val="#ppt_w"/>
                                          </p:val>
                                        </p:tav>
                                      </p:tavLst>
                                    </p:anim>
                                    <p:anim calcmode="lin" valueType="num">
                                      <p:cBhvr>
                                        <p:cTn id="102"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639460"/>
                                        </p:tgtEl>
                                        <p:attrNameLst>
                                          <p:attrName>style.visibility</p:attrName>
                                        </p:attrNameLst>
                                      </p:cBhvr>
                                      <p:to>
                                        <p:strVal val="visible"/>
                                      </p:to>
                                    </p:set>
                                  </p:childTnLst>
                                </p:cTn>
                              </p:par>
                            </p:childTnLst>
                          </p:cTn>
                        </p:par>
                      </p:childTnLst>
                    </p:cTn>
                  </p:par>
                  <p:par>
                    <p:cTn id="107" fill="hold" nodeType="clickPar">
                      <p:stCondLst>
                        <p:cond delay="indefinite"/>
                      </p:stCondLst>
                      <p:childTnLst>
                        <p:par>
                          <p:cTn id="108" fill="hold" nodeType="withGroup">
                            <p:stCondLst>
                              <p:cond delay="0"/>
                            </p:stCondLst>
                            <p:childTnLst>
                              <p:par>
                                <p:cTn id="109" presetID="52" presetClass="exit" presetSubtype="0" fill="hold" grpId="1" nodeType="clickEffect">
                                  <p:stCondLst>
                                    <p:cond delay="0"/>
                                  </p:stCondLst>
                                  <p:childTnLst>
                                    <p:animScale>
                                      <p:cBhvr>
                                        <p:cTn id="110" dur="1000" accel="50000">
                                          <p:stCondLst>
                                            <p:cond delay="0"/>
                                          </p:stCondLst>
                                        </p:cTn>
                                        <p:tgtEl>
                                          <p:spTgt spid="247201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1" dur="1000" accel="50000">
                                          <p:stCondLst>
                                            <p:cond delay="0"/>
                                          </p:stCondLst>
                                        </p:cTn>
                                        <p:tgtEl>
                                          <p:spTgt spid="2472015"/>
                                        </p:tgtEl>
                                        <p:attrNameLst>
                                          <p:attrName>ppt_x</p:attrName>
                                          <p:attrName>ppt_y</p:attrName>
                                        </p:attrNameLst>
                                      </p:cBhvr>
                                    </p:animMotion>
                                    <p:animEffect transition="out" filter="fade">
                                      <p:cBhvr>
                                        <p:cTn id="112" dur="1000"/>
                                        <p:tgtEl>
                                          <p:spTgt spid="2472015"/>
                                        </p:tgtEl>
                                      </p:cBhvr>
                                    </p:animEffect>
                                    <p:set>
                                      <p:cBhvr>
                                        <p:cTn id="113" dur="1" fill="hold">
                                          <p:stCondLst>
                                            <p:cond delay="999"/>
                                          </p:stCondLst>
                                        </p:cTn>
                                        <p:tgtEl>
                                          <p:spTgt spid="2472015"/>
                                        </p:tgtEl>
                                        <p:attrNameLst>
                                          <p:attrName>style.visibility</p:attrName>
                                        </p:attrNameLst>
                                      </p:cBhvr>
                                      <p:to>
                                        <p:strVal val="hidden"/>
                                      </p:to>
                                    </p:set>
                                  </p:childTnLst>
                                </p:cTn>
                              </p:par>
                              <p:par>
                                <p:cTn id="114" presetID="52" presetClass="exit" presetSubtype="0" fill="hold" nodeType="withEffect">
                                  <p:stCondLst>
                                    <p:cond delay="0"/>
                                  </p:stCondLst>
                                  <p:childTnLst>
                                    <p:animScale>
                                      <p:cBhvr>
                                        <p:cTn id="115" dur="1000" accel="50000">
                                          <p:stCondLst>
                                            <p:cond delay="0"/>
                                          </p:stCondLst>
                                        </p:cTn>
                                        <p:tgtEl>
                                          <p:spTgt spid="1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6" dur="1000" accel="50000">
                                          <p:stCondLst>
                                            <p:cond delay="0"/>
                                          </p:stCondLst>
                                        </p:cTn>
                                        <p:tgtEl>
                                          <p:spTgt spid="16"/>
                                        </p:tgtEl>
                                        <p:attrNameLst>
                                          <p:attrName>ppt_x</p:attrName>
                                          <p:attrName>ppt_y</p:attrName>
                                        </p:attrNameLst>
                                      </p:cBhvr>
                                    </p:animMotion>
                                    <p:animEffect transition="out" filter="fade">
                                      <p:cBhvr>
                                        <p:cTn id="117" dur="1000"/>
                                        <p:tgtEl>
                                          <p:spTgt spid="16"/>
                                        </p:tgtEl>
                                      </p:cBhvr>
                                    </p:animEffect>
                                    <p:set>
                                      <p:cBhvr>
                                        <p:cTn id="118" dur="1" fill="hold">
                                          <p:stCondLst>
                                            <p:cond delay="999"/>
                                          </p:stCondLst>
                                        </p:cTn>
                                        <p:tgtEl>
                                          <p:spTgt spid="16"/>
                                        </p:tgtEl>
                                        <p:attrNameLst>
                                          <p:attrName>style.visibility</p:attrName>
                                        </p:attrNameLst>
                                      </p:cBhvr>
                                      <p:to>
                                        <p:strVal val="hidden"/>
                                      </p:to>
                                    </p:set>
                                  </p:childTnLst>
                                </p:cTn>
                              </p:par>
                              <p:par>
                                <p:cTn id="119" presetID="52" presetClass="exit" presetSubtype="0" fill="hold" grpId="2" nodeType="withEffect">
                                  <p:stCondLst>
                                    <p:cond delay="0"/>
                                  </p:stCondLst>
                                  <p:childTnLst>
                                    <p:animScale>
                                      <p:cBhvr>
                                        <p:cTn id="120" dur="1000" accel="50000">
                                          <p:stCondLst>
                                            <p:cond delay="0"/>
                                          </p:stCondLst>
                                        </p:cTn>
                                        <p:tgtEl>
                                          <p:spTgt spid="247201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2472010"/>
                                        </p:tgtEl>
                                        <p:attrNameLst>
                                          <p:attrName>ppt_x</p:attrName>
                                          <p:attrName>ppt_y</p:attrName>
                                        </p:attrNameLst>
                                      </p:cBhvr>
                                    </p:animMotion>
                                    <p:animEffect transition="out" filter="fade">
                                      <p:cBhvr>
                                        <p:cTn id="122" dur="1000"/>
                                        <p:tgtEl>
                                          <p:spTgt spid="2472010"/>
                                        </p:tgtEl>
                                      </p:cBhvr>
                                    </p:animEffect>
                                    <p:set>
                                      <p:cBhvr>
                                        <p:cTn id="123" dur="1" fill="hold">
                                          <p:stCondLst>
                                            <p:cond delay="999"/>
                                          </p:stCondLst>
                                        </p:cTn>
                                        <p:tgtEl>
                                          <p:spTgt spid="2472010"/>
                                        </p:tgtEl>
                                        <p:attrNameLst>
                                          <p:attrName>style.visibility</p:attrName>
                                        </p:attrNameLst>
                                      </p:cBhvr>
                                      <p:to>
                                        <p:strVal val="hidden"/>
                                      </p:to>
                                    </p:se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1639457"/>
                                        </p:tgtEl>
                                        <p:attrNameLst>
                                          <p:attrName>style.visibility</p:attrName>
                                        </p:attrNameLst>
                                      </p:cBhvr>
                                      <p:to>
                                        <p:strVal val="visible"/>
                                      </p:to>
                                    </p:set>
                                  </p:childTnLst>
                                </p:cTn>
                              </p:par>
                              <p:par>
                                <p:cTn id="128" presetID="30" presetClass="entr" presetSubtype="0" fill="hold" grpId="0" nodeType="withEffect">
                                  <p:stCondLst>
                                    <p:cond delay="0"/>
                                  </p:stCondLst>
                                  <p:childTnLst>
                                    <p:set>
                                      <p:cBhvr>
                                        <p:cTn id="129" dur="1" fill="hold">
                                          <p:stCondLst>
                                            <p:cond delay="0"/>
                                          </p:stCondLst>
                                        </p:cTn>
                                        <p:tgtEl>
                                          <p:spTgt spid="2472011"/>
                                        </p:tgtEl>
                                        <p:attrNameLst>
                                          <p:attrName>style.visibility</p:attrName>
                                        </p:attrNameLst>
                                      </p:cBhvr>
                                      <p:to>
                                        <p:strVal val="visible"/>
                                      </p:to>
                                    </p:set>
                                    <p:animEffect transition="in" filter="fade">
                                      <p:cBhvr>
                                        <p:cTn id="130" dur="800" decel="100000"/>
                                        <p:tgtEl>
                                          <p:spTgt spid="2472011"/>
                                        </p:tgtEl>
                                      </p:cBhvr>
                                    </p:animEffect>
                                    <p:anim calcmode="lin" valueType="num">
                                      <p:cBhvr>
                                        <p:cTn id="131" dur="800" decel="100000" fill="hold"/>
                                        <p:tgtEl>
                                          <p:spTgt spid="2472011"/>
                                        </p:tgtEl>
                                        <p:attrNameLst>
                                          <p:attrName>style.rotation</p:attrName>
                                        </p:attrNameLst>
                                      </p:cBhvr>
                                      <p:tavLst>
                                        <p:tav tm="0">
                                          <p:val>
                                            <p:fltVal val="-90"/>
                                          </p:val>
                                        </p:tav>
                                        <p:tav tm="100000">
                                          <p:val>
                                            <p:fltVal val="0"/>
                                          </p:val>
                                        </p:tav>
                                      </p:tavLst>
                                    </p:anim>
                                    <p:anim calcmode="lin" valueType="num">
                                      <p:cBhvr>
                                        <p:cTn id="132" dur="800" decel="100000" fill="hold"/>
                                        <p:tgtEl>
                                          <p:spTgt spid="2472011"/>
                                        </p:tgtEl>
                                        <p:attrNameLst>
                                          <p:attrName>ppt_x</p:attrName>
                                        </p:attrNameLst>
                                      </p:cBhvr>
                                      <p:tavLst>
                                        <p:tav tm="0">
                                          <p:val>
                                            <p:strVal val="#ppt_x+0.4"/>
                                          </p:val>
                                        </p:tav>
                                        <p:tav tm="100000">
                                          <p:val>
                                            <p:strVal val="#ppt_x-0.05"/>
                                          </p:val>
                                        </p:tav>
                                      </p:tavLst>
                                    </p:anim>
                                    <p:anim calcmode="lin" valueType="num">
                                      <p:cBhvr>
                                        <p:cTn id="133" dur="800" decel="100000" fill="hold"/>
                                        <p:tgtEl>
                                          <p:spTgt spid="2472011"/>
                                        </p:tgtEl>
                                        <p:attrNameLst>
                                          <p:attrName>ppt_y</p:attrName>
                                        </p:attrNameLst>
                                      </p:cBhvr>
                                      <p:tavLst>
                                        <p:tav tm="0">
                                          <p:val>
                                            <p:strVal val="#ppt_y-0.4"/>
                                          </p:val>
                                        </p:tav>
                                        <p:tav tm="100000">
                                          <p:val>
                                            <p:strVal val="#ppt_y+0.1"/>
                                          </p:val>
                                        </p:tav>
                                      </p:tavLst>
                                    </p:anim>
                                    <p:anim calcmode="lin" valueType="num">
                                      <p:cBhvr>
                                        <p:cTn id="134" dur="200" accel="100000" fill="hold">
                                          <p:stCondLst>
                                            <p:cond delay="800"/>
                                          </p:stCondLst>
                                        </p:cTn>
                                        <p:tgtEl>
                                          <p:spTgt spid="2472011"/>
                                        </p:tgtEl>
                                        <p:attrNameLst>
                                          <p:attrName>ppt_x</p:attrName>
                                        </p:attrNameLst>
                                      </p:cBhvr>
                                      <p:tavLst>
                                        <p:tav tm="0">
                                          <p:val>
                                            <p:strVal val="#ppt_x-0.05"/>
                                          </p:val>
                                        </p:tav>
                                        <p:tav tm="100000">
                                          <p:val>
                                            <p:strVal val="#ppt_x"/>
                                          </p:val>
                                        </p:tav>
                                      </p:tavLst>
                                    </p:anim>
                                    <p:anim calcmode="lin" valueType="num">
                                      <p:cBhvr>
                                        <p:cTn id="135" dur="200" accel="100000" fill="hold">
                                          <p:stCondLst>
                                            <p:cond delay="800"/>
                                          </p:stCondLst>
                                        </p:cTn>
                                        <p:tgtEl>
                                          <p:spTgt spid="2472011"/>
                                        </p:tgtEl>
                                        <p:attrNameLst>
                                          <p:attrName>ppt_y</p:attrName>
                                        </p:attrNameLst>
                                      </p:cBhvr>
                                      <p:tavLst>
                                        <p:tav tm="0">
                                          <p:val>
                                            <p:strVal val="#ppt_y+0.1"/>
                                          </p:val>
                                        </p:tav>
                                        <p:tav tm="100000">
                                          <p:val>
                                            <p:strVal val="#ppt_y"/>
                                          </p:val>
                                        </p:tav>
                                      </p:tavLst>
                                    </p:anim>
                                  </p:childTnLst>
                                </p:cTn>
                              </p:par>
                            </p:childTnLst>
                          </p:cTn>
                        </p:par>
                      </p:childTnLst>
                    </p:cTn>
                  </p:par>
                  <p:par>
                    <p:cTn id="136" fill="hold" nodeType="clickPar">
                      <p:stCondLst>
                        <p:cond delay="indefinite"/>
                      </p:stCondLst>
                      <p:childTnLst>
                        <p:par>
                          <p:cTn id="137" fill="hold" nodeType="withGroup">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1639461"/>
                                        </p:tgtEl>
                                        <p:attrNameLst>
                                          <p:attrName>style.visibility</p:attrName>
                                        </p:attrNameLst>
                                      </p:cBhvr>
                                      <p:to>
                                        <p:strVal val="visible"/>
                                      </p:to>
                                    </p:set>
                                  </p:childTnLst>
                                </p:cTn>
                              </p:par>
                            </p:childTnLst>
                          </p:cTn>
                        </p:par>
                      </p:childTnLst>
                    </p:cTn>
                  </p:par>
                  <p:par>
                    <p:cTn id="140" fill="hold" nodeType="clickPar">
                      <p:stCondLst>
                        <p:cond delay="indefinite"/>
                      </p:stCondLst>
                      <p:childTnLst>
                        <p:par>
                          <p:cTn id="141" fill="hold" nodeType="withGroup">
                            <p:stCondLst>
                              <p:cond delay="0"/>
                            </p:stCondLst>
                            <p:childTnLst>
                              <p:par>
                                <p:cTn id="142" presetID="23" presetClass="exit" presetSubtype="32" fill="hold" grpId="1" nodeType="clickEffect">
                                  <p:stCondLst>
                                    <p:cond delay="0"/>
                                  </p:stCondLst>
                                  <p:childTnLst>
                                    <p:anim calcmode="lin" valueType="num">
                                      <p:cBhvr>
                                        <p:cTn id="143" dur="500"/>
                                        <p:tgtEl>
                                          <p:spTgt spid="2472011"/>
                                        </p:tgtEl>
                                        <p:attrNameLst>
                                          <p:attrName>ppt_w</p:attrName>
                                        </p:attrNameLst>
                                      </p:cBhvr>
                                      <p:tavLst>
                                        <p:tav tm="0">
                                          <p:val>
                                            <p:strVal val="ppt_w"/>
                                          </p:val>
                                        </p:tav>
                                        <p:tav tm="100000">
                                          <p:val>
                                            <p:fltVal val="0"/>
                                          </p:val>
                                        </p:tav>
                                      </p:tavLst>
                                    </p:anim>
                                    <p:anim calcmode="lin" valueType="num">
                                      <p:cBhvr>
                                        <p:cTn id="144" dur="500"/>
                                        <p:tgtEl>
                                          <p:spTgt spid="2472011"/>
                                        </p:tgtEl>
                                        <p:attrNameLst>
                                          <p:attrName>ppt_h</p:attrName>
                                        </p:attrNameLst>
                                      </p:cBhvr>
                                      <p:tavLst>
                                        <p:tav tm="0">
                                          <p:val>
                                            <p:strVal val="ppt_h"/>
                                          </p:val>
                                        </p:tav>
                                        <p:tav tm="100000">
                                          <p:val>
                                            <p:fltVal val="0"/>
                                          </p:val>
                                        </p:tav>
                                      </p:tavLst>
                                    </p:anim>
                                    <p:set>
                                      <p:cBhvr>
                                        <p:cTn id="145" dur="1" fill="hold">
                                          <p:stCondLst>
                                            <p:cond delay="499"/>
                                          </p:stCondLst>
                                        </p:cTn>
                                        <p:tgtEl>
                                          <p:spTgt spid="2472011"/>
                                        </p:tgtEl>
                                        <p:attrNameLst>
                                          <p:attrName>style.visibility</p:attrName>
                                        </p:attrNameLst>
                                      </p:cBhvr>
                                      <p:to>
                                        <p:strVal val="hidden"/>
                                      </p:to>
                                    </p:se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1639463"/>
                                        </p:tgtEl>
                                        <p:attrNameLst>
                                          <p:attrName>style.visibility</p:attrName>
                                        </p:attrNameLst>
                                      </p:cBhvr>
                                      <p:to>
                                        <p:strVal val="visible"/>
                                      </p:to>
                                    </p:set>
                                  </p:childTnLst>
                                </p:cTn>
                              </p:par>
                            </p:childTnLst>
                          </p:cTn>
                        </p:par>
                      </p:childTnLst>
                    </p:cTn>
                  </p:par>
                  <p:par>
                    <p:cTn id="150" fill="hold" nodeType="clickPar">
                      <p:stCondLst>
                        <p:cond delay="indefinite"/>
                      </p:stCondLst>
                      <p:childTnLst>
                        <p:par>
                          <p:cTn id="151" fill="hold" nodeType="withGroup">
                            <p:stCondLst>
                              <p:cond delay="0"/>
                            </p:stCondLst>
                            <p:childTnLst>
                              <p:par>
                                <p:cTn id="152" presetID="1" presetClass="entr" presetSubtype="0" fill="hold" grpId="0" nodeType="clickEffect">
                                  <p:stCondLst>
                                    <p:cond delay="0"/>
                                  </p:stCondLst>
                                  <p:childTnLst>
                                    <p:set>
                                      <p:cBhvr>
                                        <p:cTn id="153" dur="1" fill="hold">
                                          <p:stCondLst>
                                            <p:cond delay="0"/>
                                          </p:stCondLst>
                                        </p:cTn>
                                        <p:tgtEl>
                                          <p:spTgt spid="1639462"/>
                                        </p:tgtEl>
                                        <p:attrNameLst>
                                          <p:attrName>style.visibility</p:attrName>
                                        </p:attrNameLst>
                                      </p:cBhvr>
                                      <p:to>
                                        <p:strVal val="visible"/>
                                      </p:to>
                                    </p:set>
                                  </p:childTnLst>
                                </p:cTn>
                              </p:par>
                              <p:par>
                                <p:cTn id="154" presetID="1" presetClass="entr" presetSubtype="0" fill="hold" grpId="1" nodeType="withEffect">
                                  <p:stCondLst>
                                    <p:cond delay="0"/>
                                  </p:stCondLst>
                                  <p:childTnLst>
                                    <p:set>
                                      <p:cBhvr>
                                        <p:cTn id="155" dur="1" fill="hold">
                                          <p:stCondLst>
                                            <p:cond delay="0"/>
                                          </p:stCondLst>
                                        </p:cTn>
                                        <p:tgtEl>
                                          <p:spTgt spid="1639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454" grpId="0"/>
      <p:bldP spid="1639455" grpId="0"/>
      <p:bldP spid="1639456" grpId="0"/>
      <p:bldP spid="1639457" grpId="0"/>
      <p:bldP spid="1639458" grpId="0"/>
      <p:bldP spid="1639459" grpId="0"/>
      <p:bldP spid="1639460" grpId="0"/>
      <p:bldP spid="1639461" grpId="0"/>
      <p:bldP spid="1639462" grpId="0"/>
      <p:bldP spid="1639463" grpId="0" animBg="1"/>
      <p:bldP spid="1639463" grpId="1" animBg="1"/>
      <p:bldP spid="2472008" grpId="0" animBg="1"/>
      <p:bldP spid="2472008" grpId="1" animBg="1"/>
      <p:bldP spid="2472009" grpId="0" animBg="1"/>
      <p:bldP spid="2472009" grpId="1" animBg="1"/>
      <p:bldP spid="2472010" grpId="0" animBg="1"/>
      <p:bldP spid="2472010" grpId="1" animBg="1"/>
      <p:bldP spid="2472010" grpId="2" animBg="1"/>
      <p:bldP spid="2472011" grpId="0" animBg="1"/>
      <p:bldP spid="2472011" grpId="1" animBg="1"/>
      <p:bldP spid="2472015" grpId="0" animBg="1"/>
      <p:bldP spid="2472015"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133600" y="457200"/>
            <a:ext cx="8001000" cy="714363"/>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40000"/>
              </a:lnSpc>
              <a:spcBef>
                <a:spcPct val="50000"/>
              </a:spcBef>
              <a:buFontTx/>
              <a:buNone/>
            </a:pPr>
            <a:r>
              <a:rPr lang="en-US" altLang="en-US" b="1" smtClean="0">
                <a:latin typeface="Times New Roman" panose="02020603050405020304" pitchFamily="18" charset="0"/>
                <a:cs typeface="Times New Roman" panose="02020603050405020304" pitchFamily="18" charset="0"/>
                <a:sym typeface="Symbol" panose="05050102010706020507" pitchFamily="18" charset="2"/>
              </a:rPr>
              <a:t>NỘI DUNG ÔN TẬP</a:t>
            </a:r>
            <a:r>
              <a:rPr lang="en-US" altLang="en-US" b="1" smtClean="0">
                <a:latin typeface=".VnArial Narrow" panose="020B7200000000000000" pitchFamily="34" charset="0"/>
                <a:sym typeface="Symbol" panose="05050102010706020507" pitchFamily="18" charset="2"/>
              </a:rPr>
              <a:t> </a:t>
            </a:r>
            <a:endParaRPr lang="en-US" altLang="en-US" b="1">
              <a:latin typeface=".VnArial Narrow" panose="020B7200000000000000" pitchFamily="34" charset="0"/>
            </a:endParaRPr>
          </a:p>
        </p:txBody>
      </p:sp>
      <p:sp>
        <p:nvSpPr>
          <p:cNvPr id="3" name="Text Box 2"/>
          <p:cNvSpPr txBox="1">
            <a:spLocks noChangeArrowheads="1"/>
          </p:cNvSpPr>
          <p:nvPr/>
        </p:nvSpPr>
        <p:spPr bwMode="auto">
          <a:xfrm>
            <a:off x="1752600" y="1647825"/>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Thực trạng Ứng dụng CNTT trong nhà trường hiện nay </a:t>
            </a:r>
            <a:endParaRPr lang="en-US" altLang="en-US" sz="2800">
              <a:latin typeface="Times New Roman" panose="02020603050405020304" pitchFamily="18" charset="0"/>
              <a:cs typeface="Times New Roman" panose="02020603050405020304" pitchFamily="18" charset="0"/>
            </a:endParaRPr>
          </a:p>
        </p:txBody>
      </p:sp>
      <p:sp>
        <p:nvSpPr>
          <p:cNvPr id="4" name="Text Box 2"/>
          <p:cNvSpPr txBox="1">
            <a:spLocks noChangeArrowheads="1"/>
          </p:cNvSpPr>
          <p:nvPr/>
        </p:nvSpPr>
        <p:spPr bwMode="auto">
          <a:xfrm>
            <a:off x="1752600" y="2946400"/>
            <a:ext cx="89154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Kinh nghiệm soạn bài giảng điện tử và ứng dụng CNTT vào bài giảng</a:t>
            </a:r>
            <a:endParaRPr lang="en-US" altLang="en-US" sz="2800">
              <a:latin typeface="Times New Roman" panose="02020603050405020304" pitchFamily="18" charset="0"/>
              <a:cs typeface="Times New Roman" panose="02020603050405020304" pitchFamily="18" charset="0"/>
            </a:endParaRPr>
          </a:p>
        </p:txBody>
      </p:sp>
      <p:sp>
        <p:nvSpPr>
          <p:cNvPr id="5" name="Text Box 2"/>
          <p:cNvSpPr txBox="1">
            <a:spLocks noChangeArrowheads="1"/>
          </p:cNvSpPr>
          <p:nvPr/>
        </p:nvSpPr>
        <p:spPr bwMode="auto">
          <a:xfrm>
            <a:off x="1752600" y="4481513"/>
            <a:ext cx="8915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a:latin typeface="Times New Roman" panose="02020603050405020304" pitchFamily="18" charset="0"/>
                <a:cs typeface="Times New Roman" panose="02020603050405020304" pitchFamily="18" charset="0"/>
                <a:sym typeface="Symbol" panose="05050102010706020507" pitchFamily="18" charset="2"/>
              </a:rPr>
              <a:t>- Thiết kế bài giảng trực tuyến</a:t>
            </a:r>
            <a:endParaRPr lang="en-US" altLang="en-US" sz="2800">
              <a:latin typeface="Times New Roman" panose="02020603050405020304" pitchFamily="18" charset="0"/>
              <a:cs typeface="Times New Roman" panose="02020603050405020304" pitchFamily="18" charset="0"/>
            </a:endParaRPr>
          </a:p>
        </p:txBody>
      </p:sp>
      <p:sp>
        <p:nvSpPr>
          <p:cNvPr id="6" name="Text Box 2"/>
          <p:cNvSpPr txBox="1">
            <a:spLocks noChangeArrowheads="1"/>
          </p:cNvSpPr>
          <p:nvPr/>
        </p:nvSpPr>
        <p:spPr bwMode="auto">
          <a:xfrm>
            <a:off x="3276600" y="5497513"/>
            <a:ext cx="6248400" cy="60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eaLnBrk="1" hangingPunct="1">
              <a:lnSpc>
                <a:spcPct val="120000"/>
              </a:lnSpc>
              <a:spcBef>
                <a:spcPct val="50000"/>
              </a:spcBef>
              <a:buFontTx/>
              <a:buNone/>
            </a:pPr>
            <a:r>
              <a:rPr lang="en-US" altLang="en-US" sz="2800" b="1">
                <a:latin typeface="Times New Roman" panose="02020603050405020304" pitchFamily="18" charset="0"/>
                <a:cs typeface="Times New Roman" panose="02020603050405020304" pitchFamily="18" charset="0"/>
                <a:sym typeface="Symbol" panose="05050102010706020507" pitchFamily="18" charset="2"/>
              </a:rPr>
              <a:t>Email: </a:t>
            </a:r>
            <a:r>
              <a:rPr lang="en-US" altLang="en-US" sz="2800" b="1">
                <a:solidFill>
                  <a:srgbClr val="0070C0"/>
                </a:solidFill>
                <a:latin typeface="Times New Roman" panose="02020603050405020304" pitchFamily="18" charset="0"/>
                <a:cs typeface="Times New Roman" panose="02020603050405020304" pitchFamily="18" charset="0"/>
                <a:sym typeface="Symbol" panose="05050102010706020507" pitchFamily="18" charset="2"/>
              </a:rPr>
              <a:t>lethithanhbinhspnn@gmail.com</a:t>
            </a:r>
            <a:endParaRPr lang="en-US" altLang="en-US" sz="2800" b="1">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6238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1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amond(in)">
                                      <p:cBhvr>
                                        <p:cTn id="12" dur="10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amond(in)">
                                      <p:cBhvr>
                                        <p:cTn id="17" dur="10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in)">
                                      <p:cBhvr>
                                        <p:cTn id="22" dur="10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amond(in)">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1285</TotalTime>
  <Words>2850</Words>
  <Application>Microsoft Office PowerPoint</Application>
  <PresentationFormat>Widescreen</PresentationFormat>
  <Paragraphs>330</Paragraphs>
  <Slides>65</Slides>
  <Notes>7</Notes>
  <HiddenSlides>0</HiddenSlides>
  <MMClips>3</MMClips>
  <ScaleCrop>false</ScaleCrop>
  <HeadingPairs>
    <vt:vector size="8" baseType="variant">
      <vt:variant>
        <vt:lpstr>Fonts Used</vt:lpstr>
      </vt:variant>
      <vt:variant>
        <vt:i4>16</vt:i4>
      </vt: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84" baseType="lpstr">
      <vt:lpstr>.VnArial</vt:lpstr>
      <vt:lpstr>.VnArial Narrow</vt:lpstr>
      <vt:lpstr>.VnAristote</vt:lpstr>
      <vt:lpstr>.VnHelvetIns</vt:lpstr>
      <vt:lpstr>.VnHelvetInsH</vt:lpstr>
      <vt:lpstr>.VnRevueH</vt:lpstr>
      <vt:lpstr>.VnTime</vt:lpstr>
      <vt:lpstr>.VnTimeH</vt:lpstr>
      <vt:lpstr>.VnVogue</vt:lpstr>
      <vt:lpstr>Arial</vt:lpstr>
      <vt:lpstr>Calibri</vt:lpstr>
      <vt:lpstr>Calibri Light</vt:lpstr>
      <vt:lpstr>Symbol</vt:lpstr>
      <vt:lpstr>Tahoma</vt:lpstr>
      <vt:lpstr>Times New Roman</vt:lpstr>
      <vt:lpstr>Wingdings</vt:lpstr>
      <vt:lpstr>Office Theme</vt:lpstr>
      <vt:lpstr>Chart</vt:lpstr>
      <vt:lpstr>Image</vt:lpstr>
      <vt:lpstr>PowerPoint Presentation</vt:lpstr>
      <vt:lpstr>PowerPoint Presentation</vt:lpstr>
      <vt:lpstr>PowerPoint Presentation</vt:lpstr>
      <vt:lpstr>BÀI 1: THIẾT KẾ DẠY HỌC SỐ</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Các phần mềm dạy Online</vt:lpstr>
      <vt:lpstr>Các phần mềm hỗ trợ dạy Online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Hiệu quả thuyết trình</vt:lpstr>
      <vt:lpstr>Sức mạnh của thông điệp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Có bao nhiêu hình vuông?</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 THIẾT KẾ DẠY HỌC SỐ</dc:title>
  <dc:creator>DELL</dc:creator>
  <cp:lastModifiedBy>DELL</cp:lastModifiedBy>
  <cp:revision>55</cp:revision>
  <dcterms:created xsi:type="dcterms:W3CDTF">2022-12-15T02:49:18Z</dcterms:created>
  <dcterms:modified xsi:type="dcterms:W3CDTF">2024-01-09T14:04:23Z</dcterms:modified>
</cp:coreProperties>
</file>