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3669" r:id="rId2"/>
  </p:sldMasterIdLst>
  <p:notesMasterIdLst>
    <p:notesMasterId r:id="rId53"/>
  </p:notesMasterIdLst>
  <p:sldIdLst>
    <p:sldId id="256" r:id="rId3"/>
    <p:sldId id="283" r:id="rId4"/>
    <p:sldId id="368" r:id="rId5"/>
    <p:sldId id="289" r:id="rId6"/>
    <p:sldId id="290" r:id="rId7"/>
    <p:sldId id="259" r:id="rId8"/>
    <p:sldId id="292" r:id="rId9"/>
    <p:sldId id="293" r:id="rId10"/>
    <p:sldId id="321" r:id="rId11"/>
    <p:sldId id="294" r:id="rId12"/>
    <p:sldId id="295" r:id="rId13"/>
    <p:sldId id="260" r:id="rId14"/>
    <p:sldId id="324" r:id="rId15"/>
    <p:sldId id="296" r:id="rId16"/>
    <p:sldId id="297" r:id="rId17"/>
    <p:sldId id="298" r:id="rId18"/>
    <p:sldId id="299" r:id="rId19"/>
    <p:sldId id="300" r:id="rId20"/>
    <p:sldId id="302" r:id="rId21"/>
    <p:sldId id="303" r:id="rId22"/>
    <p:sldId id="287" r:id="rId23"/>
    <p:sldId id="288" r:id="rId24"/>
    <p:sldId id="305" r:id="rId25"/>
    <p:sldId id="261" r:id="rId26"/>
    <p:sldId id="309" r:id="rId27"/>
    <p:sldId id="306" r:id="rId28"/>
    <p:sldId id="277" r:id="rId29"/>
    <p:sldId id="278" r:id="rId30"/>
    <p:sldId id="279" r:id="rId31"/>
    <p:sldId id="322" r:id="rId32"/>
    <p:sldId id="369" r:id="rId33"/>
    <p:sldId id="280" r:id="rId34"/>
    <p:sldId id="323" r:id="rId35"/>
    <p:sldId id="370" r:id="rId36"/>
    <p:sldId id="281" r:id="rId37"/>
    <p:sldId id="320" r:id="rId38"/>
    <p:sldId id="371" r:id="rId39"/>
    <p:sldId id="325" r:id="rId40"/>
    <p:sldId id="310" r:id="rId41"/>
    <p:sldId id="271" r:id="rId42"/>
    <p:sldId id="272" r:id="rId43"/>
    <p:sldId id="282" r:id="rId44"/>
    <p:sldId id="315" r:id="rId45"/>
    <p:sldId id="316" r:id="rId46"/>
    <p:sldId id="311" r:id="rId47"/>
    <p:sldId id="314" r:id="rId48"/>
    <p:sldId id="317" r:id="rId49"/>
    <p:sldId id="318" r:id="rId50"/>
    <p:sldId id="319" r:id="rId51"/>
    <p:sldId id="258" r:id="rId5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BA3"/>
    <a:srgbClr val="0408BC"/>
    <a:srgbClr val="EFCF31"/>
    <a:srgbClr val="63A808"/>
    <a:srgbClr val="228E2A"/>
    <a:srgbClr val="288858"/>
    <a:srgbClr val="1306BA"/>
    <a:srgbClr val="230BB5"/>
    <a:srgbClr val="006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4562"/>
  </p:normalViewPr>
  <p:slideViewPr>
    <p:cSldViewPr>
      <p:cViewPr varScale="1">
        <p:scale>
          <a:sx n="64" d="100"/>
          <a:sy n="64" d="100"/>
        </p:scale>
        <p:origin x="428" y="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0BC74-5CA4-4C1E-BD82-20000F6D3306}" type="datetimeFigureOut">
              <a:rPr lang="en-US" smtClean="0"/>
              <a:t>26/5/2021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5F5E6-6C1E-4D0F-BFCE-BC27EB92ED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06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7F69B-0ABB-3944-A550-E758B36DE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2708929"/>
            <a:ext cx="7429500" cy="801043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5D736-8FF4-7F4A-BFAF-24E7A5749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333187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F927F-8B6A-6443-83EF-A210ED96C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FE01C-EE61-B04D-8F51-0A360AEC4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28245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3701-3215-7143-AD90-92AE936D7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48"/>
            <a:ext cx="8543925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6592C-9103-0F4D-A94B-4A2A1D7C1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7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22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2C9C6-FACF-1842-B6AC-8BBE8EBA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9B479-6D2D-1F40-9A98-ABC0154DD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9" y="1825625"/>
            <a:ext cx="419576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74BF8D-3362-4641-913E-53C7647CC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5" y="1825625"/>
            <a:ext cx="419576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10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493EB-C50A-FB40-93FF-DF1CBC35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1"/>
            <a:ext cx="8543925" cy="90872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9AC9A-1190-BB48-8C95-7EA9ECCF9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7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86232-A6CF-0844-A98D-4B5B4D021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7" y="2505075"/>
            <a:ext cx="419100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8C76A6-83F7-EC47-9E47-EAD7734AE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9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3315E3-AA05-C448-BAC0-3FF00B642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9" y="2505075"/>
            <a:ext cx="42116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5211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080D5-58F1-C847-93C6-E34ED505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2886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26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08ED7-F418-4547-BBE1-F9230B5F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DE33A-CE0B-2E46-AC6B-D330AEC59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9" y="987435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25A2-A0F3-3A4A-B822-5D5CAD7BF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70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F99D5-488D-784D-991D-2179F16B2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85EDF8-1684-6A4D-898D-0041AFB836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9" y="987435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75487-9B22-E641-9A02-D5D5E7546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F6BC91-2831-9F40-A09A-03F5BE73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60"/>
            <a:ext cx="2228850" cy="365125"/>
          </a:xfrm>
          <a:prstGeom prst="rect">
            <a:avLst/>
          </a:prstGeom>
        </p:spPr>
        <p:txBody>
          <a:bodyPr/>
          <a:lstStyle/>
          <a:p>
            <a:fld id="{FA9E3B26-DE00-B04F-A8A1-C59B5066050A}" type="datetimeFigureOut">
              <a:rPr lang="x-none" smtClean="0"/>
              <a:t>26/5/2021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97B4C-4202-B043-9DE7-25325BFA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8" y="635636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2EBE8F-BD16-4F43-A20A-78C8C9A0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60"/>
            <a:ext cx="2228850" cy="365125"/>
          </a:xfrm>
          <a:prstGeom prst="rect">
            <a:avLst/>
          </a:prstGeom>
        </p:spPr>
        <p:txBody>
          <a:bodyPr/>
          <a:lstStyle/>
          <a:p>
            <a:fld id="{049B4E73-2FA4-2344-A03B-F3D2C653571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27231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B880F-8D70-8548-A264-811F7711B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F4524-689B-D641-AF34-20B97A74C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083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2AB065-B8F8-FF41-935E-0E7B17790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9777" y="365125"/>
            <a:ext cx="21351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D0D183-BA2A-6340-A63E-903E06086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1594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E01EDD-41C3-1E4D-9DB9-E21DF99D1F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2307" y="2590810"/>
            <a:ext cx="8543925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XIN CẢM ƠN!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70477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8413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200400"/>
            <a:ext cx="69342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8E0AFBE-C35B-B94D-AAED-4A57A6ABC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915400" cy="762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2292105-6304-DC4F-9C7A-236FD4A69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915400" cy="762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gray">
          <a:xfrm>
            <a:off x="0" y="5445126"/>
            <a:ext cx="9906000" cy="1414463"/>
          </a:xfrm>
          <a:custGeom>
            <a:avLst/>
            <a:gdLst/>
            <a:ahLst/>
            <a:cxnLst>
              <a:cxn ang="0">
                <a:pos x="5760" y="885"/>
              </a:cxn>
              <a:cxn ang="0">
                <a:pos x="5760" y="0"/>
              </a:cxn>
              <a:cxn ang="0">
                <a:pos x="2832" y="626"/>
              </a:cxn>
              <a:cxn ang="0">
                <a:pos x="0" y="36"/>
              </a:cxn>
              <a:cxn ang="0">
                <a:pos x="0" y="891"/>
              </a:cxn>
              <a:cxn ang="0">
                <a:pos x="5760" y="885"/>
              </a:cxn>
            </a:cxnLst>
            <a:rect l="0" t="0" r="r" b="b"/>
            <a:pathLst>
              <a:path w="5760" h="891">
                <a:moveTo>
                  <a:pt x="5760" y="885"/>
                </a:moveTo>
                <a:lnTo>
                  <a:pt x="5760" y="0"/>
                </a:lnTo>
                <a:cubicBezTo>
                  <a:pt x="4888" y="573"/>
                  <a:pt x="3696" y="609"/>
                  <a:pt x="2832" y="626"/>
                </a:cubicBezTo>
                <a:cubicBezTo>
                  <a:pt x="1968" y="643"/>
                  <a:pt x="640" y="474"/>
                  <a:pt x="0" y="36"/>
                </a:cubicBezTo>
                <a:lnTo>
                  <a:pt x="0" y="891"/>
                </a:lnTo>
                <a:lnTo>
                  <a:pt x="5760" y="885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15294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+mn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0" y="0"/>
          <a:ext cx="99060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7390476" imgH="913963" progId="Photoshop.Image.6">
                  <p:embed/>
                </p:oleObj>
              </mc:Choice>
              <mc:Fallback>
                <p:oleObj name="Image" r:id="rId2" imgW="7390476" imgH="913963" progId="Photoshop.Image.6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0" y="0"/>
                        <a:ext cx="99060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0" y="6538914"/>
            <a:ext cx="9906000" cy="33337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0" y="692151"/>
            <a:ext cx="9906000" cy="7302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27451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+mn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5300" y="274639"/>
            <a:ext cx="89154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523039"/>
            <a:ext cx="23114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851650" y="6537326"/>
            <a:ext cx="2641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549650" y="6537326"/>
            <a:ext cx="23114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4C830-D2C0-4098-A5F1-34DB8CBF1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21497"/>
      </p:ext>
    </p:extLst>
  </p:cSld>
  <p:clrMapOvr>
    <a:masterClrMapping/>
  </p:clrMapOvr>
  <p:transition spd="slow" advClick="0" advTm="10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2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5FEF7-2BF8-4A2B-86BC-B0766E3521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7764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B48E8-1C31-4CED-B641-441A5DABA6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561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2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32B14-FF69-4049-9310-791855A0CE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488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0258A-7EE5-4EA1-8F85-5AF97AEB522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905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2BBEE-8331-4687-B3E4-6042EAD9B25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4433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D0BFD-1062-4E82-96C0-1BBD4A759F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7259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58824-EFF8-45C4-834F-75241CEA09B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075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7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F8E3B-3713-454F-89DD-711FC59BBC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567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38B80-148D-4B08-83FF-E681D047DAF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4942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6896D-E102-4229-9F97-1E517DC2D6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3489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65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65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55157-BA10-42AA-9438-2883AC93B0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6803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5300" y="274665"/>
            <a:ext cx="89154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DC1D5-02D1-4AE7-9566-5A8E36FE03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61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C9F0CA-C56D-4F42-8CDE-A7207B4AF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1"/>
            <a:ext cx="8399909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6DA3A-D44A-F940-BC57-9E1A12BBC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3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43596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49" r:id="rId13"/>
    <p:sldLayoutId id="2147483652" r:id="rId14"/>
    <p:sldLayoutId id="2147483653" r:id="rId15"/>
    <p:sldLayoutId id="214748368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5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15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15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673F01-2B2E-4BE3-83C2-CF6CC214D95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27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&#272;&#7872;%20C&#431;&#416;NG%20CH&#431;&#416;NG%20TR&#204;NH%20M&#212;%20&#272;UN%20THI&#7870;T%20K&#7870;%20D&#7840;Y%20H&#7884;C.docx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hyperlink" Target="B&#192;I%20T&#7852;P%20V&#7872;%20NH&#192;.docx" TargetMode="Externa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mailto:lethithanhbinhspnn@gmail.com" TargetMode="Externa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3" action="ppaction://hlinkfile"/>
            <a:extLst>
              <a:ext uri="{FF2B5EF4-FFF2-40B4-BE49-F238E27FC236}">
                <a16:creationId xmlns:a16="http://schemas.microsoft.com/office/drawing/2014/main" id="{115C4739-DE54-744D-A632-7C4AF4E32F99}"/>
              </a:ext>
            </a:extLst>
          </p:cNvPr>
          <p:cNvSpPr txBox="1"/>
          <p:nvPr/>
        </p:nvSpPr>
        <p:spPr>
          <a:xfrm>
            <a:off x="560511" y="3344798"/>
            <a:ext cx="8856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THIẾT KẾ DẠY HỌC</a:t>
            </a:r>
            <a:endParaRPr lang="x-none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3D30E3-2D75-0844-B8B4-EE159E5E0F4C}"/>
              </a:ext>
            </a:extLst>
          </p:cNvPr>
          <p:cNvSpPr txBox="1"/>
          <p:nvPr/>
        </p:nvSpPr>
        <p:spPr>
          <a:xfrm>
            <a:off x="2216696" y="2636912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MÔ ĐUN</a:t>
            </a:r>
            <a:endParaRPr lang="x-none" sz="4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46B124-B1B4-924A-9997-FED38A0D4FF5}"/>
              </a:ext>
            </a:extLst>
          </p:cNvPr>
          <p:cNvSpPr txBox="1"/>
          <p:nvPr/>
        </p:nvSpPr>
        <p:spPr>
          <a:xfrm>
            <a:off x="5385052" y="5445229"/>
            <a:ext cx="4320480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x-none" sz="2000" dirty="0"/>
              <a:t>Giảng viên: </a:t>
            </a:r>
            <a:endParaRPr lang="x-none" sz="20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x-none" sz="2000" dirty="0"/>
              <a:t>Khoa: </a:t>
            </a:r>
            <a:endParaRPr lang="x-none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457204" y="947309"/>
            <a:ext cx="1828800" cy="4929981"/>
            <a:chOff x="576" y="1536"/>
            <a:chExt cx="1152" cy="2544"/>
          </a:xfrm>
        </p:grpSpPr>
        <p:sp>
          <p:nvSpPr>
            <p:cNvPr id="5" name="AutoShape 27"/>
            <p:cNvSpPr>
              <a:spLocks noChangeArrowheads="1"/>
            </p:cNvSpPr>
            <p:nvPr/>
          </p:nvSpPr>
          <p:spPr bwMode="auto">
            <a:xfrm>
              <a:off x="576" y="1536"/>
              <a:ext cx="1144" cy="2544"/>
            </a:xfrm>
            <a:prstGeom prst="roundRect">
              <a:avLst>
                <a:gd name="adj" fmla="val 13745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28"/>
            <p:cNvSpPr>
              <a:spLocks noChangeArrowheads="1"/>
            </p:cNvSpPr>
            <p:nvPr/>
          </p:nvSpPr>
          <p:spPr bwMode="auto">
            <a:xfrm>
              <a:off x="672" y="1670"/>
              <a:ext cx="1056" cy="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endParaRPr lang="en-US" sz="2400" b="1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484568" y="2121849"/>
            <a:ext cx="17887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A53010"/>
              </a:buClr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 1</a:t>
            </a:r>
          </a:p>
          <a:p>
            <a:pPr algn="ctr">
              <a:lnSpc>
                <a:spcPct val="150000"/>
              </a:lnSpc>
              <a:buClr>
                <a:srgbClr val="A53010"/>
              </a:buClr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THIẾT KẾ GIÁO ÁN</a:t>
            </a:r>
          </a:p>
        </p:txBody>
      </p:sp>
      <p:sp>
        <p:nvSpPr>
          <p:cNvPr id="12" name="AutoShape 3"/>
          <p:cNvSpPr>
            <a:spLocks noChangeArrowheads="1"/>
          </p:cNvSpPr>
          <p:nvPr/>
        </p:nvSpPr>
        <p:spPr bwMode="gray">
          <a:xfrm>
            <a:off x="3186175" y="1129878"/>
            <a:ext cx="4935182" cy="642938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mục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Arrow Connector 15"/>
          <p:cNvCxnSpPr>
            <a:stCxn id="5" idx="3"/>
            <a:endCxn id="12" idx="1"/>
          </p:cNvCxnSpPr>
          <p:nvPr/>
        </p:nvCxnSpPr>
        <p:spPr>
          <a:xfrm flipV="1">
            <a:off x="2273300" y="1451365"/>
            <a:ext cx="912871" cy="196093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3">
            <a:hlinkClick r:id="" action="ppaction://noaction"/>
          </p:cNvPr>
          <p:cNvSpPr>
            <a:spLocks noChangeArrowheads="1"/>
          </p:cNvSpPr>
          <p:nvPr/>
        </p:nvSpPr>
        <p:spPr bwMode="gray">
          <a:xfrm>
            <a:off x="3168025" y="1971631"/>
            <a:ext cx="4953327" cy="642938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dung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dạy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AutoShape 3">
            <a:hlinkClick r:id="" action="ppaction://noaction"/>
          </p:cNvPr>
          <p:cNvSpPr>
            <a:spLocks noChangeArrowheads="1"/>
          </p:cNvSpPr>
          <p:nvPr/>
        </p:nvSpPr>
        <p:spPr bwMode="gray">
          <a:xfrm>
            <a:off x="3134664" y="2858070"/>
            <a:ext cx="6066817" cy="642938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Lựa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dạy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AutoShape 3"/>
          <p:cNvSpPr>
            <a:spLocks noChangeArrowheads="1"/>
          </p:cNvSpPr>
          <p:nvPr/>
        </p:nvSpPr>
        <p:spPr bwMode="gray">
          <a:xfrm>
            <a:off x="3108407" y="3722166"/>
            <a:ext cx="5012945" cy="2005956"/>
          </a:xfrm>
          <a:prstGeom prst="roundRect">
            <a:avLst>
              <a:gd name="adj" fmla="val 16667"/>
            </a:avLst>
          </a:prstGeom>
          <a:ln w="28575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vi-V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Thiết kế hoạt động dạy học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  4.2.1.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Phương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pháp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thuyết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trình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4.2.2. </a:t>
            </a:r>
            <a:r>
              <a:rPr lang="en-US" sz="2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Phương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pháp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vấn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đáp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/>
          <p:cNvCxnSpPr>
            <a:stCxn id="5" idx="3"/>
            <a:endCxn id="13" idx="1"/>
          </p:cNvCxnSpPr>
          <p:nvPr/>
        </p:nvCxnSpPr>
        <p:spPr>
          <a:xfrm flipV="1">
            <a:off x="2273300" y="3179557"/>
            <a:ext cx="861354" cy="2327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3"/>
            <a:endCxn id="11" idx="1"/>
          </p:cNvCxnSpPr>
          <p:nvPr/>
        </p:nvCxnSpPr>
        <p:spPr>
          <a:xfrm flipV="1">
            <a:off x="2273300" y="2293100"/>
            <a:ext cx="894725" cy="11191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3"/>
          </p:cNvCxnSpPr>
          <p:nvPr/>
        </p:nvCxnSpPr>
        <p:spPr>
          <a:xfrm>
            <a:off x="2273306" y="3460677"/>
            <a:ext cx="735484" cy="472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432720" y="188640"/>
            <a:ext cx="4536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THIẾT KẾ DẠY HỌC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0366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auto">
          <a:xfrm rot="-485127">
            <a:off x="-278606" y="4005263"/>
            <a:ext cx="7936839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7200" b="1">
                <a:solidFill>
                  <a:srgbClr val="32524C"/>
                </a:solidFill>
                <a:latin typeface="Tahoma" pitchFamily="34" charset="0"/>
                <a:cs typeface="Tahoma" pitchFamily="34" charset="0"/>
              </a:rPr>
              <a:t>Dạy giỏi</a:t>
            </a:r>
          </a:p>
        </p:txBody>
      </p:sp>
    </p:spTree>
    <p:extLst>
      <p:ext uri="{BB962C8B-B14F-4D97-AF65-F5344CB8AC3E}">
        <p14:creationId xmlns:p14="http://schemas.microsoft.com/office/powerpoint/2010/main" val="2149252125"/>
      </p:ext>
    </p:extLst>
  </p:cSld>
  <p:clrMapOvr>
    <a:masterClrMapping/>
  </p:clrMapOvr>
  <p:transition spd="slow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FA27CC-8430-4AFE-9505-C2EEF3453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712" y="2996952"/>
            <a:ext cx="5544616" cy="3437161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AE663C0-93E3-482E-A9B0-432BF1025CCA}"/>
              </a:ext>
            </a:extLst>
          </p:cNvPr>
          <p:cNvSpPr/>
          <p:nvPr/>
        </p:nvSpPr>
        <p:spPr>
          <a:xfrm>
            <a:off x="200472" y="260648"/>
            <a:ext cx="3960440" cy="125512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GV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tuyệt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vời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1F1EAB-50AA-441E-AFF3-FBC2E1DF6053}"/>
              </a:ext>
            </a:extLst>
          </p:cNvPr>
          <p:cNvSpPr/>
          <p:nvPr/>
        </p:nvSpPr>
        <p:spPr>
          <a:xfrm>
            <a:off x="4953000" y="908720"/>
            <a:ext cx="4824536" cy="180019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GV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5121357-11E5-4DE1-AB6B-58872A039B72}"/>
              </a:ext>
            </a:extLst>
          </p:cNvPr>
          <p:cNvSpPr/>
          <p:nvPr/>
        </p:nvSpPr>
        <p:spPr>
          <a:xfrm>
            <a:off x="344488" y="764705"/>
            <a:ext cx="9433048" cy="208823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00B050"/>
                </a:solidFill>
              </a:rPr>
              <a:t>Các</a:t>
            </a:r>
            <a:r>
              <a:rPr lang="en-US" sz="4400" b="1" dirty="0">
                <a:solidFill>
                  <a:srgbClr val="00B050"/>
                </a:solidFill>
              </a:rPr>
              <a:t> </a:t>
            </a:r>
            <a:r>
              <a:rPr lang="en-US" sz="4400" b="1" dirty="0" err="1">
                <a:solidFill>
                  <a:srgbClr val="00B050"/>
                </a:solidFill>
              </a:rPr>
              <a:t>thầy</a:t>
            </a:r>
            <a:r>
              <a:rPr lang="en-US" sz="4400" b="1" dirty="0">
                <a:solidFill>
                  <a:srgbClr val="00B050"/>
                </a:solidFill>
              </a:rPr>
              <a:t>, </a:t>
            </a:r>
            <a:r>
              <a:rPr lang="en-US" sz="4400" b="1" dirty="0" err="1">
                <a:solidFill>
                  <a:srgbClr val="00B050"/>
                </a:solidFill>
              </a:rPr>
              <a:t>cô</a:t>
            </a:r>
            <a:r>
              <a:rPr lang="en-US" sz="4400" b="1" dirty="0">
                <a:solidFill>
                  <a:srgbClr val="00B050"/>
                </a:solidFill>
              </a:rPr>
              <a:t> </a:t>
            </a:r>
            <a:r>
              <a:rPr lang="en-US" sz="4400" b="1" dirty="0" err="1">
                <a:solidFill>
                  <a:srgbClr val="00B050"/>
                </a:solidFill>
              </a:rPr>
              <a:t>có</a:t>
            </a:r>
            <a:r>
              <a:rPr lang="en-US" sz="4400" b="1" dirty="0">
                <a:solidFill>
                  <a:srgbClr val="00B050"/>
                </a:solidFill>
              </a:rPr>
              <a:t> </a:t>
            </a:r>
            <a:r>
              <a:rPr lang="en-US" sz="4400" b="1" dirty="0" err="1">
                <a:solidFill>
                  <a:srgbClr val="00B050"/>
                </a:solidFill>
              </a:rPr>
              <a:t>muốn</a:t>
            </a:r>
            <a:r>
              <a:rPr lang="en-US" sz="4400" b="1" dirty="0">
                <a:solidFill>
                  <a:srgbClr val="00B050"/>
                </a:solidFill>
              </a:rPr>
              <a:t> </a:t>
            </a:r>
            <a:r>
              <a:rPr lang="en-US" sz="4400" b="1" dirty="0" err="1">
                <a:solidFill>
                  <a:srgbClr val="00B050"/>
                </a:solidFill>
              </a:rPr>
              <a:t>mình</a:t>
            </a:r>
            <a:r>
              <a:rPr lang="en-US" sz="4400" b="1" dirty="0">
                <a:solidFill>
                  <a:srgbClr val="00B050"/>
                </a:solidFill>
              </a:rPr>
              <a:t> </a:t>
            </a:r>
            <a:r>
              <a:rPr lang="en-US" sz="4400" b="1" dirty="0" err="1">
                <a:solidFill>
                  <a:srgbClr val="00B050"/>
                </a:solidFill>
              </a:rPr>
              <a:t>trở</a:t>
            </a:r>
            <a:r>
              <a:rPr lang="en-US" sz="4400" b="1" dirty="0">
                <a:solidFill>
                  <a:srgbClr val="00B050"/>
                </a:solidFill>
              </a:rPr>
              <a:t> </a:t>
            </a:r>
            <a:r>
              <a:rPr lang="en-US" sz="4400" b="1" dirty="0" err="1">
                <a:solidFill>
                  <a:srgbClr val="00B050"/>
                </a:solidFill>
              </a:rPr>
              <a:t>thành</a:t>
            </a:r>
            <a:r>
              <a:rPr lang="en-US" sz="4400" b="1" dirty="0">
                <a:solidFill>
                  <a:srgbClr val="00B050"/>
                </a:solidFill>
              </a:rPr>
              <a:t> GV </a:t>
            </a:r>
            <a:r>
              <a:rPr lang="en-US" sz="4400" b="1" dirty="0" err="1">
                <a:solidFill>
                  <a:srgbClr val="00B050"/>
                </a:solidFill>
              </a:rPr>
              <a:t>tuyệt</a:t>
            </a:r>
            <a:r>
              <a:rPr lang="en-US" sz="4400" b="1" dirty="0">
                <a:solidFill>
                  <a:srgbClr val="00B050"/>
                </a:solidFill>
              </a:rPr>
              <a:t> </a:t>
            </a:r>
            <a:r>
              <a:rPr lang="en-US" sz="4400" b="1" dirty="0" err="1">
                <a:solidFill>
                  <a:srgbClr val="00B050"/>
                </a:solidFill>
              </a:rPr>
              <a:t>vời</a:t>
            </a:r>
            <a:r>
              <a:rPr lang="en-US" sz="4400" b="1" dirty="0">
                <a:solidFill>
                  <a:srgbClr val="00B050"/>
                </a:solidFill>
              </a:rPr>
              <a:t> </a:t>
            </a:r>
            <a:r>
              <a:rPr lang="en-US" sz="4400" b="1" dirty="0" err="1">
                <a:solidFill>
                  <a:srgbClr val="00B050"/>
                </a:solidFill>
              </a:rPr>
              <a:t>không</a:t>
            </a:r>
            <a:r>
              <a:rPr lang="en-US" sz="4400" b="1" dirty="0">
                <a:solidFill>
                  <a:srgbClr val="00B050"/>
                </a:solidFill>
              </a:rPr>
              <a:t> ạ?</a:t>
            </a:r>
            <a:r>
              <a:rPr lang="en-US" sz="1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849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AE663C0-93E3-482E-A9B0-432BF1025CCA}"/>
              </a:ext>
            </a:extLst>
          </p:cNvPr>
          <p:cNvSpPr/>
          <p:nvPr/>
        </p:nvSpPr>
        <p:spPr>
          <a:xfrm>
            <a:off x="200472" y="260648"/>
            <a:ext cx="3960440" cy="125512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GV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HS bao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đủ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1F1EAB-50AA-441E-AFF3-FBC2E1DF6053}"/>
              </a:ext>
            </a:extLst>
          </p:cNvPr>
          <p:cNvSpPr/>
          <p:nvPr/>
        </p:nvSpPr>
        <p:spPr>
          <a:xfrm>
            <a:off x="4953000" y="908720"/>
            <a:ext cx="4824536" cy="194421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30% : 70%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7977ED-E5B8-4DEF-8583-9D96995D4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728" y="3068960"/>
            <a:ext cx="5184576" cy="27816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09D890-CF0C-4CC2-8532-505F9C163A8A}"/>
              </a:ext>
            </a:extLst>
          </p:cNvPr>
          <p:cNvSpPr txBox="1"/>
          <p:nvPr/>
        </p:nvSpPr>
        <p:spPr>
          <a:xfrm>
            <a:off x="5673080" y="2196153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408BC"/>
                </a:solidFill>
              </a:rPr>
              <a:t>10% : 90%</a:t>
            </a:r>
            <a:endParaRPr lang="en-US" sz="1400" b="1" dirty="0">
              <a:solidFill>
                <a:srgbClr val="0408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81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ic Philosophi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3296811" cy="3043406"/>
          </a:xfrm>
          <a:prstGeom prst="rect">
            <a:avLst/>
          </a:prstGeom>
          <a:noFill/>
          <a:ln>
            <a:noFill/>
          </a:ln>
          <a:effectLst>
            <a:outerShdw dist="99190" dir="19211666" algn="ctr" rotWithShape="0">
              <a:srgbClr val="16699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80073E2-4CC9-4FB0-A413-A46A3744AC56}"/>
              </a:ext>
            </a:extLst>
          </p:cNvPr>
          <p:cNvSpPr/>
          <p:nvPr/>
        </p:nvSpPr>
        <p:spPr>
          <a:xfrm>
            <a:off x="4160912" y="2524947"/>
            <a:ext cx="5745088" cy="90405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00B050"/>
                </a:solidFill>
              </a:rPr>
              <a:t>Tạo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thách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thức</a:t>
            </a:r>
            <a:r>
              <a:rPr lang="en-US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76DA1E29-A962-4733-99EA-454E917081A6}"/>
              </a:ext>
            </a:extLst>
          </p:cNvPr>
          <p:cNvSpPr/>
          <p:nvPr/>
        </p:nvSpPr>
        <p:spPr>
          <a:xfrm>
            <a:off x="5055096" y="404664"/>
            <a:ext cx="4464496" cy="1800200"/>
          </a:xfrm>
          <a:prstGeom prst="cloudCallout">
            <a:avLst>
              <a:gd name="adj1" fmla="val -84727"/>
              <a:gd name="adj2" fmla="val 36275"/>
            </a:avLst>
          </a:prstGeom>
          <a:solidFill>
            <a:srgbClr val="63A8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Làm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thế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nào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để</a:t>
            </a:r>
            <a:r>
              <a:rPr lang="en-US" sz="2400" b="1" dirty="0">
                <a:solidFill>
                  <a:schemeClr val="tx1"/>
                </a:solidFill>
              </a:rPr>
              <a:t> GV </a:t>
            </a:r>
            <a:r>
              <a:rPr lang="en-US" sz="2400" b="1" dirty="0" err="1">
                <a:solidFill>
                  <a:schemeClr val="tx1"/>
                </a:solidFill>
              </a:rPr>
              <a:t>nói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ít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đi</a:t>
            </a:r>
            <a:r>
              <a:rPr lang="en-US" sz="2400" b="1" dirty="0">
                <a:solidFill>
                  <a:schemeClr val="tx1"/>
                </a:solidFill>
              </a:rPr>
              <a:t>, HS </a:t>
            </a:r>
            <a:r>
              <a:rPr lang="en-US" sz="2400" b="1" dirty="0" err="1">
                <a:solidFill>
                  <a:schemeClr val="tx1"/>
                </a:solidFill>
              </a:rPr>
              <a:t>được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nói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nhiều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hơn</a:t>
            </a:r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496EAF94-860F-45BC-BEFB-914D41D5B05E}"/>
              </a:ext>
            </a:extLst>
          </p:cNvPr>
          <p:cNvSpPr/>
          <p:nvPr/>
        </p:nvSpPr>
        <p:spPr>
          <a:xfrm>
            <a:off x="-27316" y="4985792"/>
            <a:ext cx="3035897" cy="1872208"/>
          </a:xfrm>
          <a:prstGeom prst="cloudCallout">
            <a:avLst>
              <a:gd name="adj1" fmla="val 128172"/>
              <a:gd name="adj2" fmla="val -12596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</a:rPr>
              <a:t>Tích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cực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đặt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câu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hỏi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2DF9C687-0AF3-4799-95E2-8363A34A434C}"/>
              </a:ext>
            </a:extLst>
          </p:cNvPr>
          <p:cNvSpPr/>
          <p:nvPr/>
        </p:nvSpPr>
        <p:spPr>
          <a:xfrm>
            <a:off x="3289577" y="4941168"/>
            <a:ext cx="3168352" cy="1872208"/>
          </a:xfrm>
          <a:prstGeom prst="cloudCallout">
            <a:avLst>
              <a:gd name="adj1" fmla="val 47180"/>
              <a:gd name="adj2" fmla="val -121714"/>
            </a:avLst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</a:rPr>
              <a:t>Tổ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chức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các</a:t>
            </a:r>
            <a:r>
              <a:rPr lang="en-US" sz="3200" b="1" dirty="0">
                <a:solidFill>
                  <a:schemeClr val="tx1"/>
                </a:solidFill>
              </a:rPr>
              <a:t> game show</a:t>
            </a:r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84BA28ED-9DB1-4F8D-836F-2D89AADB30DD}"/>
              </a:ext>
            </a:extLst>
          </p:cNvPr>
          <p:cNvSpPr/>
          <p:nvPr/>
        </p:nvSpPr>
        <p:spPr>
          <a:xfrm>
            <a:off x="6702423" y="4868146"/>
            <a:ext cx="3168352" cy="1872208"/>
          </a:xfrm>
          <a:prstGeom prst="cloudCallout">
            <a:avLst>
              <a:gd name="adj1" fmla="val -22188"/>
              <a:gd name="adj2" fmla="val -12118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tx1"/>
                </a:solidFill>
              </a:rPr>
              <a:t>S/d </a:t>
            </a:r>
            <a:r>
              <a:rPr lang="en-US" sz="2600" b="1" dirty="0" err="1">
                <a:solidFill>
                  <a:schemeClr val="tx1"/>
                </a:solidFill>
              </a:rPr>
              <a:t>các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phương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pháp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và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kỹ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thuật</a:t>
            </a:r>
            <a:r>
              <a:rPr lang="en-US" sz="2600" b="1" dirty="0">
                <a:solidFill>
                  <a:schemeClr val="tx1"/>
                </a:solidFill>
              </a:rPr>
              <a:t> DH</a:t>
            </a:r>
          </a:p>
        </p:txBody>
      </p:sp>
    </p:spTree>
    <p:extLst>
      <p:ext uri="{BB962C8B-B14F-4D97-AF65-F5344CB8AC3E}">
        <p14:creationId xmlns:p14="http://schemas.microsoft.com/office/powerpoint/2010/main" val="244766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504383D-C1E5-47EA-916E-98AE972760EC}"/>
              </a:ext>
            </a:extLst>
          </p:cNvPr>
          <p:cNvSpPr/>
          <p:nvPr/>
        </p:nvSpPr>
        <p:spPr>
          <a:xfrm>
            <a:off x="1064568" y="1340769"/>
            <a:ext cx="7848872" cy="45365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00B050"/>
                </a:solidFill>
              </a:rPr>
              <a:t>Đặt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câu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hỏi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đúng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hơn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ngàn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lần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bạn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tìm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câu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trả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lời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đúng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trong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một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câu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hỏi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  <a:r>
              <a:rPr lang="en-US" sz="5400" b="1" dirty="0" err="1">
                <a:solidFill>
                  <a:srgbClr val="00B050"/>
                </a:solidFill>
              </a:rPr>
              <a:t>sai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0984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58E5B1-237A-4568-8B07-DDB302EF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04" y="2276872"/>
            <a:ext cx="1568481" cy="278168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6C86059-0AD3-449A-8EED-5E7A16446AB0}"/>
              </a:ext>
            </a:extLst>
          </p:cNvPr>
          <p:cNvSpPr/>
          <p:nvPr/>
        </p:nvSpPr>
        <p:spPr>
          <a:xfrm>
            <a:off x="3152800" y="1052736"/>
            <a:ext cx="6480720" cy="4824537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 b="1" dirty="0">
              <a:solidFill>
                <a:srgbClr val="288858"/>
              </a:solidFill>
            </a:endParaRPr>
          </a:p>
          <a:p>
            <a:pPr algn="just"/>
            <a:r>
              <a:rPr lang="en-US" sz="2400" b="1" dirty="0" err="1">
                <a:solidFill>
                  <a:srgbClr val="288858"/>
                </a:solidFill>
              </a:rPr>
              <a:t>Hỏi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như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thế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nào</a:t>
            </a:r>
            <a:r>
              <a:rPr lang="en-US" sz="2400" b="1" dirty="0">
                <a:solidFill>
                  <a:srgbClr val="288858"/>
                </a:solidFill>
              </a:rPr>
              <a:t>, </a:t>
            </a:r>
            <a:r>
              <a:rPr lang="en-US" sz="2400" b="1" dirty="0" err="1">
                <a:solidFill>
                  <a:srgbClr val="288858"/>
                </a:solidFill>
              </a:rPr>
              <a:t>sử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dụng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ngôn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ngữ</a:t>
            </a:r>
            <a:r>
              <a:rPr lang="en-US" sz="2400" b="1" dirty="0">
                <a:solidFill>
                  <a:srgbClr val="288858"/>
                </a:solidFill>
              </a:rPr>
              <a:t>, </a:t>
            </a:r>
            <a:r>
              <a:rPr lang="en-US" sz="2400" b="1" dirty="0" err="1">
                <a:solidFill>
                  <a:srgbClr val="288858"/>
                </a:solidFill>
              </a:rPr>
              <a:t>cử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chỉ</a:t>
            </a:r>
            <a:r>
              <a:rPr lang="en-US" sz="2400" b="1" dirty="0">
                <a:solidFill>
                  <a:srgbClr val="288858"/>
                </a:solidFill>
              </a:rPr>
              <a:t>, </a:t>
            </a:r>
            <a:r>
              <a:rPr lang="en-US" sz="2400" b="1" dirty="0" err="1">
                <a:solidFill>
                  <a:srgbClr val="288858"/>
                </a:solidFill>
              </a:rPr>
              <a:t>đáp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lại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câu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trả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lời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của</a:t>
            </a:r>
            <a:r>
              <a:rPr lang="en-US" sz="2400" b="1" dirty="0">
                <a:solidFill>
                  <a:srgbClr val="288858"/>
                </a:solidFill>
              </a:rPr>
              <a:t> HV </a:t>
            </a:r>
            <a:r>
              <a:rPr lang="en-US" sz="2400" b="1" dirty="0" err="1">
                <a:solidFill>
                  <a:srgbClr val="288858"/>
                </a:solidFill>
              </a:rPr>
              <a:t>với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thái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độ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xây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dựng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là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một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nghệ</a:t>
            </a:r>
            <a:r>
              <a:rPr lang="en-US" sz="2400" b="1" dirty="0">
                <a:solidFill>
                  <a:srgbClr val="288858"/>
                </a:solidFill>
              </a:rPr>
              <a:t> </a:t>
            </a:r>
            <a:r>
              <a:rPr lang="en-US" sz="2400" b="1" dirty="0" err="1">
                <a:solidFill>
                  <a:srgbClr val="288858"/>
                </a:solidFill>
              </a:rPr>
              <a:t>thuật</a:t>
            </a:r>
            <a:endParaRPr lang="en-US" sz="2400" b="1" dirty="0">
              <a:solidFill>
                <a:srgbClr val="288858"/>
              </a:solidFill>
            </a:endParaRPr>
          </a:p>
          <a:p>
            <a:pPr algn="ctr"/>
            <a:r>
              <a:rPr lang="en-US" sz="5400" b="1" dirty="0">
                <a:solidFill>
                  <a:srgbClr val="FF0000"/>
                </a:solidFill>
              </a:rPr>
              <a:t>K.I.S.S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(Keep It Short &amp; Simple)</a:t>
            </a:r>
            <a:endParaRPr lang="en-US" sz="2800" b="1" dirty="0">
              <a:solidFill>
                <a:srgbClr val="FF0000"/>
              </a:solidFill>
            </a:endParaRPr>
          </a:p>
          <a:p>
            <a:pPr algn="just"/>
            <a:r>
              <a:rPr lang="en-US" sz="3600" b="1" dirty="0" err="1">
                <a:solidFill>
                  <a:schemeClr val="tx1"/>
                </a:solidFill>
              </a:rPr>
              <a:t>Hãy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hỏi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đơn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giản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và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ngắn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gọn</a:t>
            </a:r>
            <a:endParaRPr lang="en-US" sz="3600" b="1" dirty="0">
              <a:solidFill>
                <a:schemeClr val="tx1"/>
              </a:solidFill>
            </a:endParaRPr>
          </a:p>
          <a:p>
            <a:pPr algn="just"/>
            <a:endParaRPr lang="en-US" sz="3600" b="1" dirty="0">
              <a:solidFill>
                <a:srgbClr val="00B050"/>
              </a:solidFill>
            </a:endParaRPr>
          </a:p>
          <a:p>
            <a:pPr algn="just"/>
            <a:endParaRPr lang="en-US" sz="11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330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40F7F3-69F4-4A2B-829D-1DF5A4FF3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72" y="3051109"/>
            <a:ext cx="2304256" cy="2781688"/>
          </a:xfrm>
          <a:prstGeom prst="rect">
            <a:avLst/>
          </a:prstGeom>
        </p:spPr>
      </p:pic>
      <p:sp>
        <p:nvSpPr>
          <p:cNvPr id="5" name="Flowchart: Punched Tape 4">
            <a:extLst>
              <a:ext uri="{FF2B5EF4-FFF2-40B4-BE49-F238E27FC236}">
                <a16:creationId xmlns:a16="http://schemas.microsoft.com/office/drawing/2014/main" id="{776EBA9B-3FFE-41E4-90E2-629C66B7F476}"/>
              </a:ext>
            </a:extLst>
          </p:cNvPr>
          <p:cNvSpPr/>
          <p:nvPr/>
        </p:nvSpPr>
        <p:spPr>
          <a:xfrm>
            <a:off x="1028564" y="223989"/>
            <a:ext cx="7272808" cy="2376264"/>
          </a:xfrm>
          <a:prstGeom prst="flowChartPunchedTap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</a:rPr>
              <a:t>Đặt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câu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hỏi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là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một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phương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pháp</a:t>
            </a:r>
            <a:r>
              <a:rPr lang="en-US" sz="3600" b="1" dirty="0">
                <a:solidFill>
                  <a:schemeClr val="tx1"/>
                </a:solidFill>
              </a:rPr>
              <a:t> DH, </a:t>
            </a:r>
            <a:r>
              <a:rPr lang="en-US" sz="3600" b="1" dirty="0" err="1">
                <a:solidFill>
                  <a:schemeClr val="tx1"/>
                </a:solidFill>
              </a:rPr>
              <a:t>đó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là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phương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pháp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en-US" sz="3600" b="1" dirty="0" err="1">
                <a:solidFill>
                  <a:schemeClr val="tx1"/>
                </a:solidFill>
              </a:rPr>
              <a:t>gì</a:t>
            </a:r>
            <a:r>
              <a:rPr lang="en-US" sz="3600" b="1" dirty="0">
                <a:solidFill>
                  <a:schemeClr val="tx1"/>
                </a:solidFill>
              </a:rPr>
              <a:t> ạ?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C734A3-31F7-4EE5-9B4C-A7CBE6ED4B46}"/>
              </a:ext>
            </a:extLst>
          </p:cNvPr>
          <p:cNvSpPr txBox="1"/>
          <p:nvPr/>
        </p:nvSpPr>
        <p:spPr>
          <a:xfrm>
            <a:off x="4217368" y="3573016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 </a:t>
            </a:r>
            <a:r>
              <a:rPr lang="en-US" sz="2000" dirty="0" err="1"/>
              <a:t>Phương</a:t>
            </a:r>
            <a:r>
              <a:rPr lang="en-US" sz="2000" dirty="0"/>
              <a:t> </a:t>
            </a:r>
            <a:r>
              <a:rPr lang="en-US" sz="2000" dirty="0" err="1"/>
              <a:t>pháp</a:t>
            </a:r>
            <a:r>
              <a:rPr lang="en-US" sz="2000" dirty="0"/>
              <a:t> </a:t>
            </a:r>
            <a:r>
              <a:rPr lang="en-US" sz="2000" dirty="0" err="1"/>
              <a:t>vấn</a:t>
            </a:r>
            <a:r>
              <a:rPr lang="en-US" sz="2000" dirty="0"/>
              <a:t> </a:t>
            </a:r>
            <a:r>
              <a:rPr lang="en-US" sz="2000" dirty="0" err="1"/>
              <a:t>đáp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1146D4-E140-4B37-82E8-7421D2ECF3D8}"/>
              </a:ext>
            </a:extLst>
          </p:cNvPr>
          <p:cNvSpPr txBox="1"/>
          <p:nvPr/>
        </p:nvSpPr>
        <p:spPr>
          <a:xfrm>
            <a:off x="4217368" y="4139788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 </a:t>
            </a:r>
            <a:r>
              <a:rPr lang="en-US" sz="2000" dirty="0" err="1"/>
              <a:t>Phương</a:t>
            </a:r>
            <a:r>
              <a:rPr lang="en-US" sz="2000" dirty="0"/>
              <a:t> </a:t>
            </a:r>
            <a:r>
              <a:rPr lang="en-US" sz="2000" dirty="0" err="1"/>
              <a:t>pháp</a:t>
            </a:r>
            <a:r>
              <a:rPr lang="en-US" sz="2000" dirty="0"/>
              <a:t> </a:t>
            </a:r>
            <a:r>
              <a:rPr lang="en-US" sz="2000" dirty="0" err="1"/>
              <a:t>phát</a:t>
            </a:r>
            <a:r>
              <a:rPr lang="en-US" sz="2000" dirty="0"/>
              <a:t> </a:t>
            </a:r>
            <a:r>
              <a:rPr lang="en-US" sz="2000" dirty="0" err="1"/>
              <a:t>vấn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71CC44-C724-40E5-9D6F-65F5AC2AB985}"/>
              </a:ext>
            </a:extLst>
          </p:cNvPr>
          <p:cNvSpPr txBox="1"/>
          <p:nvPr/>
        </p:nvSpPr>
        <p:spPr>
          <a:xfrm>
            <a:off x="4217368" y="4787860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 </a:t>
            </a:r>
            <a:r>
              <a:rPr lang="en-US" sz="2000" dirty="0" err="1"/>
              <a:t>Phương</a:t>
            </a:r>
            <a:r>
              <a:rPr lang="en-US" sz="2000" dirty="0"/>
              <a:t> </a:t>
            </a:r>
            <a:r>
              <a:rPr lang="en-US" sz="2000" dirty="0" err="1"/>
              <a:t>pháp</a:t>
            </a:r>
            <a:r>
              <a:rPr lang="en-US" sz="2000" dirty="0"/>
              <a:t> </a:t>
            </a:r>
            <a:r>
              <a:rPr lang="en-US" sz="2000" dirty="0" err="1"/>
              <a:t>đàm</a:t>
            </a:r>
            <a:r>
              <a:rPr lang="en-US" sz="2000" dirty="0"/>
              <a:t> </a:t>
            </a:r>
            <a:r>
              <a:rPr lang="en-US" sz="2000" dirty="0" err="1"/>
              <a:t>thoại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1B4987-5D85-4A83-B534-F58434EC265A}"/>
              </a:ext>
            </a:extLst>
          </p:cNvPr>
          <p:cNvSpPr txBox="1"/>
          <p:nvPr/>
        </p:nvSpPr>
        <p:spPr>
          <a:xfrm>
            <a:off x="4217368" y="5405154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 </a:t>
            </a:r>
            <a:r>
              <a:rPr lang="en-US" sz="2000" dirty="0" err="1"/>
              <a:t>Phương</a:t>
            </a:r>
            <a:r>
              <a:rPr lang="en-US" sz="2000" dirty="0"/>
              <a:t> </a:t>
            </a:r>
            <a:r>
              <a:rPr lang="en-US" sz="2000" dirty="0" err="1"/>
              <a:t>pháp</a:t>
            </a:r>
            <a:r>
              <a:rPr lang="en-US" sz="2000" dirty="0"/>
              <a:t> </a:t>
            </a:r>
            <a:r>
              <a:rPr lang="en-US" sz="2000" dirty="0" err="1"/>
              <a:t>nêu</a:t>
            </a:r>
            <a:r>
              <a:rPr lang="en-US" sz="2000" dirty="0"/>
              <a:t> </a:t>
            </a:r>
            <a:r>
              <a:rPr lang="en-US" sz="2000" dirty="0" err="1"/>
              <a:t>vấn</a:t>
            </a:r>
            <a:r>
              <a:rPr lang="en-US" sz="2000" dirty="0"/>
              <a:t> </a:t>
            </a:r>
            <a:r>
              <a:rPr lang="en-US" sz="2000" dirty="0" err="1"/>
              <a:t>đề</a:t>
            </a:r>
            <a:r>
              <a:rPr lang="en-US" sz="2000" dirty="0"/>
              <a:t>, …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04DDE2-33E1-494F-AF54-9AFC41AE076C}"/>
              </a:ext>
            </a:extLst>
          </p:cNvPr>
          <p:cNvSpPr/>
          <p:nvPr/>
        </p:nvSpPr>
        <p:spPr>
          <a:xfrm>
            <a:off x="4001344" y="2924944"/>
            <a:ext cx="3384376" cy="331236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33BB2CD5-6BEB-4C1D-8998-CBEA4FFA833D}"/>
              </a:ext>
            </a:extLst>
          </p:cNvPr>
          <p:cNvSpPr/>
          <p:nvPr/>
        </p:nvSpPr>
        <p:spPr>
          <a:xfrm>
            <a:off x="7601744" y="2704854"/>
            <a:ext cx="2304256" cy="1512168"/>
          </a:xfrm>
          <a:prstGeom prst="cloudCallout">
            <a:avLst>
              <a:gd name="adj1" fmla="val -69220"/>
              <a:gd name="adj2" fmla="val 5716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Phương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pháp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vấn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đáp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4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3">
            <a:extLst>
              <a:ext uri="{FF2B5EF4-FFF2-40B4-BE49-F238E27FC236}">
                <a16:creationId xmlns:a16="http://schemas.microsoft.com/office/drawing/2014/main" id="{92DE5A87-8306-4DF4-9264-FADC6295B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664" y="908720"/>
            <a:ext cx="5904045" cy="1515616"/>
          </a:xfrm>
          <a:prstGeom prst="horizontalScroll">
            <a:avLst>
              <a:gd name="adj" fmla="val 125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rgbClr val="FF0000"/>
                </a:solidFill>
              </a:rPr>
              <a:t>4.2.2. PHƯƠNG PHÁP VẤN ĐÁP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5B347C-17FD-4F33-8E9C-141342D4B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696" y="2443024"/>
            <a:ext cx="5760640" cy="329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35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556F88-D0DF-4063-96B8-B124FCC38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280" y="0"/>
            <a:ext cx="2432720" cy="191683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FA969E-AB7A-4AE0-A482-70A97E175FCB}"/>
              </a:ext>
            </a:extLst>
          </p:cNvPr>
          <p:cNvSpPr/>
          <p:nvPr/>
        </p:nvSpPr>
        <p:spPr>
          <a:xfrm>
            <a:off x="1856656" y="188640"/>
            <a:ext cx="5186397" cy="7200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B050"/>
                </a:solidFill>
              </a:rPr>
              <a:t>MỤC TIÊU</a:t>
            </a:r>
            <a:endParaRPr lang="en-US" sz="1200" b="1" dirty="0">
              <a:solidFill>
                <a:srgbClr val="00B05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AC5F38-29C5-44FA-A881-39F0AE819784}"/>
              </a:ext>
            </a:extLst>
          </p:cNvPr>
          <p:cNvSpPr/>
          <p:nvPr/>
        </p:nvSpPr>
        <p:spPr>
          <a:xfrm>
            <a:off x="128464" y="1556792"/>
            <a:ext cx="9577064" cy="511256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spcAft>
                <a:spcPts val="1800"/>
              </a:spcAft>
              <a:buFontTx/>
              <a:buChar char="-"/>
            </a:pPr>
            <a:r>
              <a:rPr lang="en-US" sz="2400" b="1" dirty="0" err="1">
                <a:solidFill>
                  <a:schemeClr val="tx1"/>
                </a:solidFill>
              </a:rPr>
              <a:t>Trình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bày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được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khái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niệm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phương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pháp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vấn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đáp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 err="1">
                <a:solidFill>
                  <a:schemeClr val="tx1"/>
                </a:solidFill>
              </a:rPr>
              <a:t>mục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đích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của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phương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pháp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vấn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đáp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 err="1">
                <a:solidFill>
                  <a:schemeClr val="tx1"/>
                </a:solidFill>
              </a:rPr>
              <a:t>gợi</a:t>
            </a:r>
            <a:r>
              <a:rPr lang="en-US" sz="2400" b="1" dirty="0">
                <a:solidFill>
                  <a:schemeClr val="tx1"/>
                </a:solidFill>
              </a:rPr>
              <a:t> ý </a:t>
            </a:r>
            <a:r>
              <a:rPr lang="en-US" sz="2400" b="1" dirty="0" err="1">
                <a:solidFill>
                  <a:schemeClr val="tx1"/>
                </a:solidFill>
              </a:rPr>
              <a:t>được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đúng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cách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xử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lý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câu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trả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lời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của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người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học</a:t>
            </a:r>
            <a:r>
              <a:rPr lang="en-US" sz="2400" b="1" dirty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spcAft>
                <a:spcPts val="1800"/>
              </a:spcAft>
              <a:buFontTx/>
              <a:buChar char="-"/>
            </a:pPr>
            <a:r>
              <a:rPr lang="en-US" sz="2400" b="1" dirty="0" err="1">
                <a:solidFill>
                  <a:schemeClr val="tx1"/>
                </a:solidFill>
              </a:rPr>
              <a:t>Liệt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kê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được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các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cách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vấn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đáp</a:t>
            </a:r>
            <a:r>
              <a:rPr lang="en-US" sz="2400" b="1" dirty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spcAft>
                <a:spcPts val="1800"/>
              </a:spcAft>
              <a:buFontTx/>
              <a:buChar char="-"/>
            </a:pPr>
            <a:r>
              <a:rPr lang="en-US" sz="2400" b="1" dirty="0" err="1">
                <a:solidFill>
                  <a:schemeClr val="tx1"/>
                </a:solidFill>
              </a:rPr>
              <a:t>Phân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tích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được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các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yêu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cầu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khi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vận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dụng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phương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pháp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vấn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đáp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 err="1">
                <a:solidFill>
                  <a:schemeClr val="tx1"/>
                </a:solidFill>
              </a:rPr>
              <a:t>ưu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và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nhược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điểm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của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phương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pháp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vấn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đáp</a:t>
            </a:r>
            <a:r>
              <a:rPr lang="en-US" sz="2400" b="1" dirty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spcAft>
                <a:spcPts val="1800"/>
              </a:spcAft>
              <a:buFontTx/>
              <a:buChar char="-"/>
            </a:pPr>
            <a:r>
              <a:rPr lang="en-US" sz="2400" b="1" dirty="0" err="1">
                <a:solidFill>
                  <a:schemeClr val="tx1"/>
                </a:solidFill>
              </a:rPr>
              <a:t>Phân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biệt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được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các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dạng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câu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hỏi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của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từng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cấp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độ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hỏi</a:t>
            </a:r>
            <a:endParaRPr lang="en-US" sz="2400" b="1" dirty="0">
              <a:solidFill>
                <a:schemeClr val="tx1"/>
              </a:solidFill>
            </a:endParaRPr>
          </a:p>
          <a:p>
            <a:pPr marL="342900" indent="-342900" algn="just">
              <a:spcAft>
                <a:spcPts val="1800"/>
              </a:spcAft>
              <a:buFontTx/>
              <a:buChar char="-"/>
            </a:pPr>
            <a:r>
              <a:rPr lang="en-US" sz="2400" b="1" dirty="0" err="1">
                <a:solidFill>
                  <a:schemeClr val="tx1"/>
                </a:solidFill>
              </a:rPr>
              <a:t>Chủ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động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 err="1">
                <a:solidFill>
                  <a:schemeClr val="tx1"/>
                </a:solidFill>
              </a:rPr>
              <a:t>tích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cực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vận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dụng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phương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pháp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vấn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đáp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vào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nhiệm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vụ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giảng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dạy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51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5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6576" y="1332636"/>
            <a:ext cx="57713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/>
              <a:t>4.2.2. </a:t>
            </a:r>
            <a:r>
              <a:rPr lang="en-US" sz="2000" b="1" dirty="0">
                <a:latin typeface="+mj-lt"/>
                <a:cs typeface="Arial" pitchFamily="34" charset="0"/>
              </a:rPr>
              <a:t>1. KHÁI NIỆM PHƯƠNG PHÁP VẤN ĐÁP</a:t>
            </a:r>
          </a:p>
        </p:txBody>
      </p:sp>
      <p:sp>
        <p:nvSpPr>
          <p:cNvPr id="2" name="Rectangle 1"/>
          <p:cNvSpPr/>
          <p:nvPr/>
        </p:nvSpPr>
        <p:spPr>
          <a:xfrm>
            <a:off x="704528" y="2556772"/>
            <a:ext cx="68073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/>
              <a:t>4.2.2. </a:t>
            </a:r>
            <a:r>
              <a:rPr lang="en-US" sz="2000" b="1" dirty="0">
                <a:latin typeface="+mj-lt"/>
              </a:rPr>
              <a:t>3. CÁC DẠNG CÂU HỎI VẤN ĐÁP</a:t>
            </a:r>
          </a:p>
        </p:txBody>
      </p:sp>
      <p:sp>
        <p:nvSpPr>
          <p:cNvPr id="4" name="Rectangle 3"/>
          <p:cNvSpPr/>
          <p:nvPr/>
        </p:nvSpPr>
        <p:spPr>
          <a:xfrm>
            <a:off x="1136576" y="3132836"/>
            <a:ext cx="3778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4.2.2. </a:t>
            </a:r>
            <a:r>
              <a:rPr lang="en-US" sz="2000" b="1" dirty="0">
                <a:latin typeface="+mj-lt"/>
              </a:rPr>
              <a:t>4. CÁC CÁCH VẤN ĐÁP</a:t>
            </a:r>
            <a:endParaRPr lang="en-US" sz="2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6576" y="3676962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4.2.2. </a:t>
            </a:r>
            <a:r>
              <a:rPr lang="en-US" sz="2000" b="1" dirty="0">
                <a:latin typeface="+mj-lt"/>
                <a:cs typeface="Arial" pitchFamily="34" charset="0"/>
              </a:rPr>
              <a:t>5. YÊU CẦU KHI VẬN DỤNG PHƯƠNG PHÁP VẤN ĐÁP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36576" y="4325034"/>
            <a:ext cx="3384376" cy="35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/>
              <a:t>4.2.2. </a:t>
            </a:r>
            <a:r>
              <a:rPr lang="en-US" sz="2000" b="1" dirty="0">
                <a:latin typeface="+mj-lt"/>
                <a:cs typeface="Arial" pitchFamily="34" charset="0"/>
              </a:rPr>
              <a:t>6. CẤP ĐỘ CÂU HỎI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064568" y="4973106"/>
            <a:ext cx="370325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+mj-lt"/>
                <a:cs typeface="Arial" pitchFamily="34" charset="0"/>
              </a:rPr>
              <a:t> </a:t>
            </a:r>
            <a:r>
              <a:rPr lang="en-US" sz="2000" b="1" dirty="0"/>
              <a:t>4.2.2. </a:t>
            </a:r>
            <a:r>
              <a:rPr lang="en-US" sz="2000" b="1" dirty="0">
                <a:latin typeface="+mj-lt"/>
                <a:cs typeface="Arial" pitchFamily="34" charset="0"/>
              </a:rPr>
              <a:t>7. TRÌNH TỰ VẤN ĐÁP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6576" y="5621178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4.2.2. </a:t>
            </a:r>
            <a:r>
              <a:rPr lang="en-US" sz="2000" b="1" dirty="0">
                <a:latin typeface="+mj-lt"/>
                <a:cs typeface="Arial" pitchFamily="34" charset="0"/>
              </a:rPr>
              <a:t>8. GỢI Ý CÁCH XỬ LÝ CÂU TRẢ LỜI CỦA NGƯỜI HỌC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36576" y="6269250"/>
            <a:ext cx="66016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/>
              <a:t>4.2.2. </a:t>
            </a:r>
            <a:r>
              <a:rPr lang="en-US" sz="2000" b="1" dirty="0">
                <a:latin typeface="+mj-lt"/>
                <a:cs typeface="Arial" pitchFamily="34" charset="0"/>
              </a:rPr>
              <a:t>9. ƯU NHƯỢC ĐIỂM PHƯƠNG PHÁP VẤN ĐÁP</a:t>
            </a:r>
          </a:p>
        </p:txBody>
      </p:sp>
      <p:sp>
        <p:nvSpPr>
          <p:cNvPr id="14" name="Right Arrow 13">
            <a:hlinkClick r:id="rId2" action="ppaction://hlinkfile"/>
          </p:cNvPr>
          <p:cNvSpPr/>
          <p:nvPr/>
        </p:nvSpPr>
        <p:spPr bwMode="auto">
          <a:xfrm>
            <a:off x="9556491" y="6180017"/>
            <a:ext cx="344488" cy="26064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ight Arrow 4">
            <a:hlinkClick r:id="rId3" action="ppaction://hlinksldjump"/>
          </p:cNvPr>
          <p:cNvSpPr/>
          <p:nvPr/>
        </p:nvSpPr>
        <p:spPr bwMode="auto">
          <a:xfrm>
            <a:off x="9589740" y="6641976"/>
            <a:ext cx="316260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1DF8BC-EB61-4382-B7F7-32E5BDA2C3FC}"/>
              </a:ext>
            </a:extLst>
          </p:cNvPr>
          <p:cNvSpPr/>
          <p:nvPr/>
        </p:nvSpPr>
        <p:spPr>
          <a:xfrm>
            <a:off x="1139174" y="1980708"/>
            <a:ext cx="63341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/>
              <a:t>4.2.2. </a:t>
            </a:r>
            <a:r>
              <a:rPr lang="en-US" sz="2000" b="1" dirty="0">
                <a:latin typeface="+mj-lt"/>
                <a:cs typeface="Arial" pitchFamily="34" charset="0"/>
              </a:rPr>
              <a:t>2. MỤC ĐÍCH CỦA PHƯƠNG PHÁP VẤN ĐÁP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224F892-9B9E-473D-99D9-7BA30539CDEA}"/>
              </a:ext>
            </a:extLst>
          </p:cNvPr>
          <p:cNvSpPr/>
          <p:nvPr/>
        </p:nvSpPr>
        <p:spPr>
          <a:xfrm>
            <a:off x="2430899" y="116632"/>
            <a:ext cx="5186397" cy="72007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B050"/>
                </a:solidFill>
              </a:rPr>
              <a:t>NỘI DUNG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0139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6" grpId="0"/>
      <p:bldP spid="7" grpId="0"/>
      <p:bldP spid="8" grpId="0"/>
      <p:bldP spid="9" grpId="0"/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A8DB7A7-B2ED-4E58-A21D-2E9EC85459EC}"/>
              </a:ext>
            </a:extLst>
          </p:cNvPr>
          <p:cNvSpPr/>
          <p:nvPr/>
        </p:nvSpPr>
        <p:spPr>
          <a:xfrm>
            <a:off x="884548" y="692696"/>
            <a:ext cx="8136904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288858"/>
                </a:solidFill>
              </a:rPr>
              <a:t>4.2.2. </a:t>
            </a:r>
            <a:r>
              <a:rPr lang="en-US" sz="2800" b="1" dirty="0">
                <a:solidFill>
                  <a:srgbClr val="288858"/>
                </a:solidFill>
                <a:latin typeface="+mj-lt"/>
                <a:cs typeface="Arial" pitchFamily="34" charset="0"/>
              </a:rPr>
              <a:t>1. KHÁI NIỆM PHƯƠNG PHÁP VẤN ĐÁP</a:t>
            </a:r>
            <a:endParaRPr lang="en-US" sz="4000" b="1" dirty="0">
              <a:solidFill>
                <a:srgbClr val="2888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032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6590EE-EC49-4427-A731-DACBE72FC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152" y="1052736"/>
            <a:ext cx="3456384" cy="356875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516702-DD87-4D8D-AADB-9DA390DCE7B4}"/>
              </a:ext>
            </a:extLst>
          </p:cNvPr>
          <p:cNvSpPr/>
          <p:nvPr/>
        </p:nvSpPr>
        <p:spPr>
          <a:xfrm>
            <a:off x="272480" y="2132856"/>
            <a:ext cx="5832647" cy="1296144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rgbClr val="288858"/>
                </a:solidFill>
              </a:rPr>
              <a:t>Phương</a:t>
            </a:r>
            <a:r>
              <a:rPr lang="en-US" sz="3200" b="1" dirty="0">
                <a:solidFill>
                  <a:srgbClr val="288858"/>
                </a:solidFill>
              </a:rPr>
              <a:t> </a:t>
            </a:r>
            <a:r>
              <a:rPr lang="en-US" sz="3200" b="1" dirty="0" err="1">
                <a:solidFill>
                  <a:srgbClr val="288858"/>
                </a:solidFill>
              </a:rPr>
              <a:t>pháp</a:t>
            </a:r>
            <a:r>
              <a:rPr lang="en-US" sz="3200" b="1" dirty="0">
                <a:solidFill>
                  <a:srgbClr val="288858"/>
                </a:solidFill>
              </a:rPr>
              <a:t> </a:t>
            </a:r>
            <a:r>
              <a:rPr lang="en-US" sz="3200" b="1" dirty="0" err="1">
                <a:solidFill>
                  <a:srgbClr val="288858"/>
                </a:solidFill>
              </a:rPr>
              <a:t>vấn</a:t>
            </a:r>
            <a:r>
              <a:rPr lang="en-US" sz="3200" b="1" dirty="0">
                <a:solidFill>
                  <a:srgbClr val="288858"/>
                </a:solidFill>
              </a:rPr>
              <a:t> </a:t>
            </a:r>
            <a:r>
              <a:rPr lang="en-US" sz="3200" b="1" dirty="0" err="1">
                <a:solidFill>
                  <a:srgbClr val="288858"/>
                </a:solidFill>
              </a:rPr>
              <a:t>đáp</a:t>
            </a:r>
            <a:r>
              <a:rPr lang="en-US" sz="3200" b="1" dirty="0">
                <a:solidFill>
                  <a:srgbClr val="288858"/>
                </a:solidFill>
              </a:rPr>
              <a:t> </a:t>
            </a:r>
            <a:r>
              <a:rPr lang="en-US" sz="3200" b="1" dirty="0" err="1">
                <a:solidFill>
                  <a:srgbClr val="288858"/>
                </a:solidFill>
              </a:rPr>
              <a:t>là</a:t>
            </a:r>
            <a:r>
              <a:rPr lang="en-US" sz="3200" b="1" dirty="0">
                <a:solidFill>
                  <a:srgbClr val="288858"/>
                </a:solidFill>
              </a:rPr>
              <a:t> </a:t>
            </a:r>
            <a:r>
              <a:rPr lang="en-US" sz="3200" b="1" dirty="0" err="1">
                <a:solidFill>
                  <a:srgbClr val="288858"/>
                </a:solidFill>
              </a:rPr>
              <a:t>gì</a:t>
            </a:r>
            <a:r>
              <a:rPr lang="en-US" sz="3200" b="1" dirty="0">
                <a:solidFill>
                  <a:srgbClr val="288858"/>
                </a:solidFill>
              </a:rPr>
              <a:t>?</a:t>
            </a:r>
            <a:endParaRPr lang="en-US" sz="3600" b="1" dirty="0">
              <a:solidFill>
                <a:srgbClr val="00B050"/>
              </a:solidFill>
            </a:endParaRPr>
          </a:p>
          <a:p>
            <a:pPr algn="just"/>
            <a:endParaRPr lang="en-US" sz="11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097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0F2D2F-6CB8-4F96-987C-C389D8A97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800" y="1174035"/>
            <a:ext cx="3953703" cy="239898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E4CE309-B6E7-46C8-8857-5094B5FF5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552" y="3573016"/>
            <a:ext cx="1953600" cy="1129106"/>
          </a:xfrm>
          <a:prstGeom prst="ellipse">
            <a:avLst/>
          </a:prstGeom>
          <a:solidFill>
            <a:srgbClr val="FF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Giáo</a:t>
            </a:r>
            <a:r>
              <a:rPr lang="en-US" sz="24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viên</a:t>
            </a:r>
            <a:endParaRPr lang="en-US" sz="2400" b="1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8B51BD-6359-41CA-8739-5ADC32126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1352" y="3573016"/>
            <a:ext cx="1800200" cy="1129106"/>
          </a:xfrm>
          <a:prstGeom prst="ellipse">
            <a:avLst/>
          </a:prstGeom>
          <a:solidFill>
            <a:srgbClr val="FF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latin typeface="Tahoma" pitchFamily="34" charset="0"/>
              </a:rPr>
              <a:t> </a:t>
            </a:r>
            <a:r>
              <a:rPr lang="en-US" sz="2400" b="1" dirty="0" err="1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24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sinh</a:t>
            </a:r>
            <a:endParaRPr lang="en-US" sz="2400" b="1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6D46D8-1C06-4CA5-B1BC-A70D61B2D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121352" y="5072207"/>
            <a:ext cx="1628375" cy="1679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D9D0DD-16B7-418B-9A0F-7DF3F4C76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718" y="4938604"/>
            <a:ext cx="1943766" cy="194678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ED8425C-6E5F-4F33-95BC-00D67C4BA679}"/>
              </a:ext>
            </a:extLst>
          </p:cNvPr>
          <p:cNvSpPr/>
          <p:nvPr/>
        </p:nvSpPr>
        <p:spPr>
          <a:xfrm>
            <a:off x="1064568" y="116632"/>
            <a:ext cx="8136904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288858"/>
                </a:solidFill>
              </a:rPr>
              <a:t>4.2.2. </a:t>
            </a:r>
            <a:r>
              <a:rPr lang="en-US" sz="2800" b="1" dirty="0">
                <a:solidFill>
                  <a:srgbClr val="288858"/>
                </a:solidFill>
                <a:latin typeface="+mj-lt"/>
                <a:cs typeface="Arial" pitchFamily="34" charset="0"/>
              </a:rPr>
              <a:t>1. KHÁI NIỆM PHƯƠNG PHÁP VẤN ĐÁP</a:t>
            </a:r>
            <a:endParaRPr lang="en-US" sz="4000" b="1" dirty="0">
              <a:solidFill>
                <a:srgbClr val="288858"/>
              </a:solidFill>
            </a:endParaRPr>
          </a:p>
        </p:txBody>
      </p:sp>
      <p:sp>
        <p:nvSpPr>
          <p:cNvPr id="8" name="WordArt 6">
            <a:extLst>
              <a:ext uri="{FF2B5EF4-FFF2-40B4-BE49-F238E27FC236}">
                <a16:creationId xmlns:a16="http://schemas.microsoft.com/office/drawing/2014/main" id="{D3451229-FDE2-4826-A564-A7B7B96BEAD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17949" y="4537576"/>
            <a:ext cx="4501000" cy="582111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kern="10" spc="-80" dirty="0" err="1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Hệ</a:t>
            </a:r>
            <a:r>
              <a:rPr lang="en-US" sz="1600" kern="10" spc="-80" dirty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 </a:t>
            </a:r>
            <a:r>
              <a:rPr lang="en-US" sz="1600" kern="10" spc="-80" dirty="0" err="1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thống</a:t>
            </a:r>
            <a:r>
              <a:rPr lang="en-US" sz="1600" kern="10" spc="-80" dirty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 </a:t>
            </a:r>
            <a:r>
              <a:rPr lang="en-US" sz="1600" kern="10" spc="-80" dirty="0" err="1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các</a:t>
            </a:r>
            <a:r>
              <a:rPr lang="en-US" sz="1600" kern="10" spc="-80" dirty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 </a:t>
            </a:r>
            <a:r>
              <a:rPr lang="en-US" sz="1600" kern="10" spc="-80" dirty="0" err="1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câu</a:t>
            </a:r>
            <a:r>
              <a:rPr lang="en-US" sz="1600" kern="10" spc="-80" dirty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 </a:t>
            </a:r>
            <a:r>
              <a:rPr lang="en-US" sz="1600" kern="10" spc="-80" dirty="0" err="1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hỏi</a:t>
            </a:r>
            <a:endParaRPr lang="en-US" sz="1600" kern="10" spc="-80" dirty="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1B7838DF-9996-41EF-8388-D2DCC653141C}"/>
              </a:ext>
            </a:extLst>
          </p:cNvPr>
          <p:cNvSpPr>
            <a:spLocks/>
          </p:cNvSpPr>
          <p:nvPr/>
        </p:nvSpPr>
        <p:spPr bwMode="auto">
          <a:xfrm>
            <a:off x="2072680" y="4416001"/>
            <a:ext cx="6048673" cy="495079"/>
          </a:xfrm>
          <a:custGeom>
            <a:avLst/>
            <a:gdLst>
              <a:gd name="T0" fmla="*/ 0 w 1440"/>
              <a:gd name="T1" fmla="*/ 2147483647 h 192"/>
              <a:gd name="T2" fmla="*/ 2147483647 w 1440"/>
              <a:gd name="T3" fmla="*/ 2147483647 h 192"/>
              <a:gd name="T4" fmla="*/ 2147483647 w 1440"/>
              <a:gd name="T5" fmla="*/ 0 h 192"/>
              <a:gd name="T6" fmla="*/ 2147483647 w 1440"/>
              <a:gd name="T7" fmla="*/ 2147483647 h 192"/>
              <a:gd name="T8" fmla="*/ 2147483647 w 1440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40" h="192">
                <a:moveTo>
                  <a:pt x="0" y="192"/>
                </a:moveTo>
                <a:cubicBezTo>
                  <a:pt x="108" y="136"/>
                  <a:pt x="216" y="80"/>
                  <a:pt x="336" y="48"/>
                </a:cubicBezTo>
                <a:cubicBezTo>
                  <a:pt x="456" y="16"/>
                  <a:pt x="592" y="0"/>
                  <a:pt x="720" y="0"/>
                </a:cubicBezTo>
                <a:cubicBezTo>
                  <a:pt x="848" y="0"/>
                  <a:pt x="984" y="16"/>
                  <a:pt x="1104" y="48"/>
                </a:cubicBezTo>
                <a:cubicBezTo>
                  <a:pt x="1224" y="80"/>
                  <a:pt x="1332" y="136"/>
                  <a:pt x="1440" y="192"/>
                </a:cubicBezTo>
              </a:path>
            </a:pathLst>
          </a:custGeom>
          <a:noFill/>
          <a:ln w="25400" cmpd="sng">
            <a:solidFill>
              <a:srgbClr val="8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3EA64677-6333-4D7B-9F9E-DF9DAA555F3D}"/>
              </a:ext>
            </a:extLst>
          </p:cNvPr>
          <p:cNvSpPr>
            <a:spLocks/>
          </p:cNvSpPr>
          <p:nvPr/>
        </p:nvSpPr>
        <p:spPr bwMode="auto">
          <a:xfrm rot="10800000">
            <a:off x="2072680" y="6222131"/>
            <a:ext cx="6048672" cy="519236"/>
          </a:xfrm>
          <a:custGeom>
            <a:avLst/>
            <a:gdLst>
              <a:gd name="T0" fmla="*/ 0 w 1440"/>
              <a:gd name="T1" fmla="*/ 2147483647 h 192"/>
              <a:gd name="T2" fmla="*/ 2147483647 w 1440"/>
              <a:gd name="T3" fmla="*/ 2147483647 h 192"/>
              <a:gd name="T4" fmla="*/ 2147483647 w 1440"/>
              <a:gd name="T5" fmla="*/ 0 h 192"/>
              <a:gd name="T6" fmla="*/ 2147483647 w 1440"/>
              <a:gd name="T7" fmla="*/ 2147483647 h 192"/>
              <a:gd name="T8" fmla="*/ 2147483647 w 1440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40" h="192">
                <a:moveTo>
                  <a:pt x="0" y="192"/>
                </a:moveTo>
                <a:cubicBezTo>
                  <a:pt x="108" y="136"/>
                  <a:pt x="216" y="80"/>
                  <a:pt x="336" y="48"/>
                </a:cubicBezTo>
                <a:cubicBezTo>
                  <a:pt x="456" y="16"/>
                  <a:pt x="592" y="0"/>
                  <a:pt x="720" y="0"/>
                </a:cubicBezTo>
                <a:cubicBezTo>
                  <a:pt x="848" y="0"/>
                  <a:pt x="984" y="16"/>
                  <a:pt x="1104" y="48"/>
                </a:cubicBezTo>
                <a:cubicBezTo>
                  <a:pt x="1224" y="80"/>
                  <a:pt x="1332" y="136"/>
                  <a:pt x="1440" y="192"/>
                </a:cubicBezTo>
              </a:path>
            </a:pathLst>
          </a:custGeom>
          <a:noFill/>
          <a:ln w="25400">
            <a:solidFill>
              <a:srgbClr val="8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WordArt 9">
            <a:extLst>
              <a:ext uri="{FF2B5EF4-FFF2-40B4-BE49-F238E27FC236}">
                <a16:creationId xmlns:a16="http://schemas.microsoft.com/office/drawing/2014/main" id="{A626EAA4-C395-4A54-B67F-8BFF1212AF9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41959" y="5866781"/>
            <a:ext cx="4236920" cy="49115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kern="10" spc="400" dirty="0" err="1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Thông</a:t>
            </a:r>
            <a:r>
              <a:rPr lang="en-US" sz="2000" kern="10" spc="400" dirty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 tin </a:t>
            </a:r>
            <a:r>
              <a:rPr lang="en-US" sz="2000" kern="10" spc="400" dirty="0" err="1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phản</a:t>
            </a:r>
            <a:r>
              <a:rPr lang="en-US" sz="2000" kern="10" spc="400" dirty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 </a:t>
            </a:r>
            <a:r>
              <a:rPr lang="en-US" sz="2000" kern="10" spc="400" dirty="0" err="1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cs typeface="Arial"/>
              </a:rPr>
              <a:t>hồi</a:t>
            </a:r>
            <a:endParaRPr lang="en-US" sz="2000" kern="10" spc="400" dirty="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9003A485-CDCF-4348-8AD5-294989EAB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696" y="4913873"/>
            <a:ext cx="5770025" cy="1535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000" b="1" dirty="0" err="1"/>
              <a:t>Là</a:t>
            </a:r>
            <a:r>
              <a:rPr lang="en-US" sz="2000" b="1" dirty="0"/>
              <a:t> </a:t>
            </a:r>
            <a:r>
              <a:rPr lang="en-US" sz="2000" b="1" u="sng" dirty="0" err="1"/>
              <a:t>quá</a:t>
            </a:r>
            <a:r>
              <a:rPr lang="en-US" sz="2000" b="1" u="sng" dirty="0"/>
              <a:t> </a:t>
            </a:r>
            <a:r>
              <a:rPr lang="en-US" sz="2000" b="1" u="sng" dirty="0" err="1"/>
              <a:t>trình</a:t>
            </a:r>
            <a:r>
              <a:rPr lang="en-US" sz="2000" b="1" u="sng" dirty="0"/>
              <a:t> </a:t>
            </a:r>
            <a:r>
              <a:rPr lang="en-US" sz="2000" b="1" u="sng" dirty="0" err="1"/>
              <a:t>tương</a:t>
            </a:r>
            <a:r>
              <a:rPr lang="en-US" sz="2000" b="1" u="sng" dirty="0"/>
              <a:t> </a:t>
            </a:r>
            <a:r>
              <a:rPr lang="en-US" sz="2000" b="1" u="sng" dirty="0" err="1"/>
              <a:t>tác</a:t>
            </a:r>
            <a:r>
              <a:rPr lang="en-US" sz="2000" b="1" dirty="0"/>
              <a:t> </a:t>
            </a:r>
            <a:r>
              <a:rPr lang="en-US" sz="2000" b="1" dirty="0" err="1"/>
              <a:t>giữa</a:t>
            </a:r>
            <a:r>
              <a:rPr lang="en-US" sz="2000" b="1" dirty="0"/>
              <a:t> GV </a:t>
            </a:r>
            <a:r>
              <a:rPr lang="en-US" sz="2000" b="1" dirty="0" err="1"/>
              <a:t>và</a:t>
            </a:r>
            <a:r>
              <a:rPr lang="en-US" sz="2000" b="1" dirty="0"/>
              <a:t> HS </a:t>
            </a:r>
            <a:r>
              <a:rPr lang="en-US" sz="2000" b="1" u="sng" dirty="0" err="1"/>
              <a:t>được</a:t>
            </a:r>
            <a:r>
              <a:rPr lang="en-US" sz="2000" b="1" u="sng" dirty="0"/>
              <a:t> </a:t>
            </a:r>
            <a:r>
              <a:rPr lang="en-US" sz="2000" b="1" u="sng" dirty="0" err="1"/>
              <a:t>thực</a:t>
            </a:r>
            <a:r>
              <a:rPr lang="en-US" sz="2000" b="1" u="sng" dirty="0"/>
              <a:t> </a:t>
            </a:r>
            <a:r>
              <a:rPr lang="en-US" sz="2000" b="1" u="sng" dirty="0" err="1"/>
              <a:t>hiện</a:t>
            </a:r>
            <a:r>
              <a:rPr lang="en-US" sz="2000" b="1" u="sng" dirty="0"/>
              <a:t> </a:t>
            </a:r>
            <a:r>
              <a:rPr lang="en-US" sz="2000" b="1" u="sng" dirty="0" err="1"/>
              <a:t>thông</a:t>
            </a:r>
            <a:r>
              <a:rPr lang="en-US" sz="2000" b="1" u="sng" dirty="0"/>
              <a:t> qua </a:t>
            </a:r>
            <a:r>
              <a:rPr lang="en-US" sz="2000" b="1" u="sng" dirty="0" err="1"/>
              <a:t>hệ</a:t>
            </a:r>
            <a:r>
              <a:rPr lang="en-US" sz="2000" b="1" u="sng" dirty="0"/>
              <a:t> </a:t>
            </a:r>
            <a:r>
              <a:rPr lang="en-US" sz="2000" b="1" u="sng" dirty="0" err="1"/>
              <a:t>thống</a:t>
            </a:r>
            <a:r>
              <a:rPr lang="en-US" sz="2000" b="1" u="sng" dirty="0"/>
              <a:t> </a:t>
            </a:r>
            <a:r>
              <a:rPr lang="en-US" sz="2000" b="1" u="sng" dirty="0" err="1"/>
              <a:t>các</a:t>
            </a:r>
            <a:r>
              <a:rPr lang="en-US" sz="2000" b="1" u="sng" dirty="0"/>
              <a:t> </a:t>
            </a:r>
            <a:r>
              <a:rPr lang="en-US" sz="2000" b="1" u="sng" dirty="0" err="1"/>
              <a:t>câu</a:t>
            </a:r>
            <a:r>
              <a:rPr lang="en-US" sz="2000" b="1" u="sng" dirty="0"/>
              <a:t> </a:t>
            </a:r>
            <a:r>
              <a:rPr lang="en-US" sz="2000" b="1" u="sng" dirty="0" err="1"/>
              <a:t>hỏi</a:t>
            </a:r>
            <a:r>
              <a:rPr lang="en-US" sz="2000" b="1" u="sng" dirty="0"/>
              <a:t> </a:t>
            </a:r>
            <a:r>
              <a:rPr lang="en-US" sz="2000" b="1" dirty="0" err="1"/>
              <a:t>và</a:t>
            </a:r>
            <a:r>
              <a:rPr lang="en-US" sz="2000" b="1" dirty="0"/>
              <a:t> </a:t>
            </a:r>
            <a:r>
              <a:rPr lang="en-US" sz="2000" b="1" u="sng" dirty="0" err="1"/>
              <a:t>câu</a:t>
            </a:r>
            <a:r>
              <a:rPr lang="en-US" sz="2000" b="1" u="sng" dirty="0"/>
              <a:t> </a:t>
            </a:r>
            <a:r>
              <a:rPr lang="en-US" sz="2000" b="1" u="sng" dirty="0" err="1"/>
              <a:t>trả</a:t>
            </a:r>
            <a:r>
              <a:rPr lang="en-US" sz="2000" b="1" u="sng" dirty="0"/>
              <a:t> </a:t>
            </a:r>
            <a:r>
              <a:rPr lang="en-US" sz="2000" b="1" u="sng" dirty="0" err="1"/>
              <a:t>lời</a:t>
            </a:r>
            <a:r>
              <a:rPr lang="en-US" sz="2000" b="1" u="sng" dirty="0"/>
              <a:t> </a:t>
            </a:r>
            <a:r>
              <a:rPr lang="en-US" sz="2000" b="1" dirty="0" err="1"/>
              <a:t>tương</a:t>
            </a:r>
            <a:r>
              <a:rPr lang="en-US" sz="2000" b="1" dirty="0"/>
              <a:t> </a:t>
            </a:r>
            <a:r>
              <a:rPr lang="en-US" sz="2000" b="1" dirty="0" err="1"/>
              <a:t>ứng</a:t>
            </a:r>
            <a:r>
              <a:rPr lang="en-US" sz="2000" b="1" dirty="0"/>
              <a:t> </a:t>
            </a:r>
            <a:r>
              <a:rPr lang="en-US" sz="2000" b="1" dirty="0" err="1"/>
              <a:t>về</a:t>
            </a:r>
            <a:r>
              <a:rPr lang="en-US" sz="2000" b="1" dirty="0"/>
              <a:t> </a:t>
            </a:r>
            <a:r>
              <a:rPr lang="en-US" sz="2000" b="1" dirty="0" err="1"/>
              <a:t>một</a:t>
            </a:r>
            <a:r>
              <a:rPr lang="en-US" sz="2000" b="1" dirty="0"/>
              <a:t> </a:t>
            </a:r>
            <a:r>
              <a:rPr lang="en-US" sz="2000" b="1" dirty="0" err="1"/>
              <a:t>chủ</a:t>
            </a:r>
            <a:r>
              <a:rPr lang="en-US" sz="2000" b="1" dirty="0"/>
              <a:t> </a:t>
            </a:r>
            <a:r>
              <a:rPr lang="en-US" sz="2000" b="1" dirty="0" err="1"/>
              <a:t>thể</a:t>
            </a:r>
            <a:r>
              <a:rPr lang="en-US" sz="2000" b="1" dirty="0"/>
              <a:t> </a:t>
            </a:r>
            <a:r>
              <a:rPr lang="en-US" sz="2000" b="1" dirty="0" err="1"/>
              <a:t>nhất</a:t>
            </a:r>
            <a:r>
              <a:rPr lang="en-US" sz="2000" b="1" dirty="0"/>
              <a:t> </a:t>
            </a:r>
            <a:r>
              <a:rPr lang="en-US" sz="2000" b="1" dirty="0" err="1"/>
              <a:t>định</a:t>
            </a:r>
            <a:r>
              <a:rPr lang="en-US" sz="2000" b="1" dirty="0"/>
              <a:t> </a:t>
            </a:r>
            <a:r>
              <a:rPr lang="en-US" sz="2000" b="1" u="sng" dirty="0"/>
              <a:t>do GV </a:t>
            </a:r>
            <a:r>
              <a:rPr lang="en-US" sz="2000" b="1" u="sng" dirty="0" err="1"/>
              <a:t>đặt</a:t>
            </a:r>
            <a:r>
              <a:rPr lang="en-US" sz="2000" b="1" u="sng" dirty="0"/>
              <a:t> ra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831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AC58DD-D0DB-4F43-88BF-9E0D12937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728" y="-27384"/>
            <a:ext cx="4968552" cy="314096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9F265F1-9EAD-4BD4-960D-CB4B0F870944}"/>
              </a:ext>
            </a:extLst>
          </p:cNvPr>
          <p:cNvSpPr/>
          <p:nvPr/>
        </p:nvSpPr>
        <p:spPr>
          <a:xfrm>
            <a:off x="272480" y="3789040"/>
            <a:ext cx="9433048" cy="288032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en-US" sz="3200" b="1" dirty="0">
                <a:solidFill>
                  <a:srgbClr val="288858"/>
                </a:solidFill>
              </a:rPr>
              <a:t>Qua </a:t>
            </a:r>
            <a:r>
              <a:rPr lang="en-US" sz="3200" b="1" dirty="0" err="1">
                <a:solidFill>
                  <a:srgbClr val="288858"/>
                </a:solidFill>
              </a:rPr>
              <a:t>việc</a:t>
            </a:r>
            <a:r>
              <a:rPr lang="en-US" sz="3200" b="1" dirty="0">
                <a:solidFill>
                  <a:srgbClr val="288858"/>
                </a:solid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trả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lời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hệ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thống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các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câu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hỏi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dẫn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dắt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của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GV</a:t>
            </a:r>
            <a:r>
              <a:rPr lang="en-US" sz="3200" b="1" dirty="0">
                <a:solidFill>
                  <a:srgbClr val="288858"/>
                </a:solidFill>
              </a:rPr>
              <a:t>, 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HS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thể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hiện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được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suy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nghĩ</a:t>
            </a:r>
            <a:r>
              <a:rPr lang="en-US" sz="3200" b="1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, 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ý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tưởng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dựa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trên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kiến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thức</a:t>
            </a:r>
            <a:r>
              <a:rPr lang="en-US" sz="3200" b="1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,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kinh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nghiệm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của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mình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để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khám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phá</a:t>
            </a:r>
            <a:r>
              <a:rPr lang="en-US" sz="3200" b="1" dirty="0">
                <a:solidFill>
                  <a:srgbClr val="288858"/>
                </a:solidFill>
              </a:rPr>
              <a:t>,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lĩnh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hội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nội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dung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bài</a:t>
            </a:r>
            <a:r>
              <a:rPr lang="en-US" sz="3200" b="1" u="sng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3200" b="1" u="sng" dirty="0" err="1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giảng</a:t>
            </a:r>
            <a:r>
              <a:rPr lang="en-US" sz="2800" b="1" dirty="0">
                <a:solidFill>
                  <a:srgbClr val="288858"/>
                </a:solidFill>
                <a:uFill>
                  <a:solidFill>
                    <a:srgbClr val="FF0000"/>
                  </a:solidFill>
                </a:uFill>
              </a:rPr>
              <a:t>.</a:t>
            </a:r>
            <a:endParaRPr lang="en-US" sz="2000" b="1" dirty="0">
              <a:solidFill>
                <a:srgbClr val="288858"/>
              </a:solidFill>
              <a:uFill>
                <a:solidFill>
                  <a:srgbClr val="FF000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447224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CD6E2D-A346-4FEC-9D19-48AFE9DC9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691672" y="815333"/>
            <a:ext cx="2232246" cy="23660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B3214E-EBA1-4E3F-92EF-188871441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5333"/>
            <a:ext cx="2304256" cy="2675484"/>
          </a:xfrm>
          <a:prstGeom prst="rect">
            <a:avLst/>
          </a:prstGeom>
        </p:spPr>
      </p:pic>
      <p:pic>
        <p:nvPicPr>
          <p:cNvPr id="7" name="Graphic 6" descr="Lightbulb and gear">
            <a:extLst>
              <a:ext uri="{FF2B5EF4-FFF2-40B4-BE49-F238E27FC236}">
                <a16:creationId xmlns:a16="http://schemas.microsoft.com/office/drawing/2014/main" id="{C72783B0-C817-4959-BAB2-338F3BB66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1392" y="26571"/>
            <a:ext cx="1280592" cy="1418456"/>
          </a:xfrm>
          <a:prstGeom prst="rect">
            <a:avLst/>
          </a:prstGeom>
        </p:spPr>
      </p:pic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CE3FFA05-DBF2-45BF-9903-0CA9D2B7DC34}"/>
              </a:ext>
            </a:extLst>
          </p:cNvPr>
          <p:cNvSpPr/>
          <p:nvPr/>
        </p:nvSpPr>
        <p:spPr>
          <a:xfrm>
            <a:off x="560512" y="3175524"/>
            <a:ext cx="7920880" cy="3352125"/>
          </a:xfrm>
          <a:prstGeom prst="cloudCallout">
            <a:avLst>
              <a:gd name="adj1" fmla="val 55501"/>
              <a:gd name="adj2" fmla="val -107989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2400" b="1" dirty="0" err="1">
                <a:solidFill>
                  <a:schemeClr val="tx1"/>
                </a:solidFill>
              </a:rPr>
              <a:t>Đây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là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phương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pháp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mà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GV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không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đưa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ra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kiến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thức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hoàn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chỉnh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mà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hướng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dẫn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HS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tư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duy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từng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bước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để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tìm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tòi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ra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kiến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thức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mới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phải</a:t>
            </a:r>
            <a:r>
              <a:rPr lang="en-US" sz="2400" b="1" u="sng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học</a:t>
            </a:r>
            <a:endParaRPr lang="en-US" sz="2400" b="1" u="sng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3750483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8E1FB8-41D3-4B89-B685-BC9CFB693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DA07D3-B390-4AD4-AD73-91F51D1B254D}"/>
              </a:ext>
            </a:extLst>
          </p:cNvPr>
          <p:cNvSpPr/>
          <p:nvPr/>
        </p:nvSpPr>
        <p:spPr>
          <a:xfrm>
            <a:off x="416496" y="1124744"/>
            <a:ext cx="5112568" cy="13681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2400" b="1" dirty="0" err="1">
                <a:solidFill>
                  <a:schemeClr val="tx1"/>
                </a:solidFill>
              </a:rPr>
              <a:t>Vì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sao</a:t>
            </a:r>
            <a:r>
              <a:rPr lang="en-US" sz="2400" b="1" dirty="0">
                <a:solidFill>
                  <a:schemeClr val="tx1"/>
                </a:solidFill>
              </a:rPr>
              <a:t> GV </a:t>
            </a:r>
            <a:r>
              <a:rPr lang="en-US" sz="2400" b="1" dirty="0" err="1">
                <a:solidFill>
                  <a:schemeClr val="tx1"/>
                </a:solidFill>
              </a:rPr>
              <a:t>không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dạy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luôn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mà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lại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yêu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cầu</a:t>
            </a:r>
            <a:r>
              <a:rPr lang="en-US" sz="2400" b="1" dirty="0">
                <a:solidFill>
                  <a:schemeClr val="tx1"/>
                </a:solidFill>
              </a:rPr>
              <a:t> HS </a:t>
            </a:r>
            <a:r>
              <a:rPr lang="en-US" sz="2400" b="1" dirty="0" err="1">
                <a:solidFill>
                  <a:schemeClr val="tx1"/>
                </a:solidFill>
              </a:rPr>
              <a:t>phải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tư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duy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trước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khi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dạy</a:t>
            </a:r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D581FC-DE5C-40C2-BFC3-6154AE90DE66}"/>
              </a:ext>
            </a:extLst>
          </p:cNvPr>
          <p:cNvSpPr/>
          <p:nvPr/>
        </p:nvSpPr>
        <p:spPr>
          <a:xfrm>
            <a:off x="272480" y="4149080"/>
            <a:ext cx="6192688" cy="1944216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63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Nguyên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tắc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DH: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Trước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khi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định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giải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cái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gì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→ HS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xử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lý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thông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tin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trước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→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não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hoạt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động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→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chiếm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lĩnh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được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thông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tin</a:t>
            </a:r>
            <a:endParaRPr lang="en-US" sz="1600" b="1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46989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EAF568-0451-44F0-AA95-CB082DEFF1C7}"/>
              </a:ext>
            </a:extLst>
          </p:cNvPr>
          <p:cNvSpPr/>
          <p:nvPr/>
        </p:nvSpPr>
        <p:spPr>
          <a:xfrm>
            <a:off x="128464" y="221402"/>
            <a:ext cx="8892988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rgbClr val="288858"/>
                </a:solidFill>
              </a:rPr>
              <a:t>4.2.2. </a:t>
            </a:r>
            <a:r>
              <a:rPr lang="en-US" sz="3200" b="1" dirty="0">
                <a:solidFill>
                  <a:srgbClr val="288858"/>
                </a:solidFill>
                <a:latin typeface="+mj-lt"/>
                <a:cs typeface="Arial" pitchFamily="34" charset="0"/>
              </a:rPr>
              <a:t>2. MỤC ĐÍCH CỦA PHƯƠNG PHÁP VẤN ĐÁP</a:t>
            </a:r>
            <a:endParaRPr lang="en-US" sz="3200" b="1" dirty="0">
              <a:solidFill>
                <a:srgbClr val="288858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139F2C8-7FD5-42B4-A649-7885BAA8403D}"/>
              </a:ext>
            </a:extLst>
          </p:cNvPr>
          <p:cNvGrpSpPr/>
          <p:nvPr/>
        </p:nvGrpSpPr>
        <p:grpSpPr>
          <a:xfrm>
            <a:off x="0" y="1167594"/>
            <a:ext cx="9906000" cy="5690406"/>
            <a:chOff x="0" y="0"/>
            <a:chExt cx="9906000" cy="6858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0DE1FC4-4C60-4AAA-824D-489226962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906000" cy="68580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51A9A0D-0913-4974-8EBC-D1A62B125382}"/>
                </a:ext>
              </a:extLst>
            </p:cNvPr>
            <p:cNvSpPr/>
            <p:nvPr/>
          </p:nvSpPr>
          <p:spPr>
            <a:xfrm>
              <a:off x="416496" y="1124744"/>
              <a:ext cx="5112568" cy="136815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en-US" sz="2400" b="1" dirty="0" err="1">
                  <a:solidFill>
                    <a:schemeClr val="tx1"/>
                  </a:solidFill>
                </a:rPr>
                <a:t>Mục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đích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của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phương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pháp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vấn</a:t>
              </a:r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</a:rPr>
                <a:t>đáp</a:t>
              </a:r>
              <a:r>
                <a:rPr lang="en-US" sz="2400" b="1" dirty="0">
                  <a:solidFill>
                    <a:schemeClr val="tx1"/>
                  </a:solidFill>
                </a:rPr>
                <a:t>?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7FADA9-2674-4A9E-807B-D951646CB882}"/>
              </a:ext>
            </a:extLst>
          </p:cNvPr>
          <p:cNvSpPr txBox="1"/>
          <p:nvPr/>
        </p:nvSpPr>
        <p:spPr>
          <a:xfrm>
            <a:off x="112439" y="3933056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lĩnh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vực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7CF394-99EA-4D99-9AC9-5DDB19114C88}"/>
              </a:ext>
            </a:extLst>
          </p:cNvPr>
          <p:cNvSpPr txBox="1"/>
          <p:nvPr/>
        </p:nvSpPr>
        <p:spPr>
          <a:xfrm>
            <a:off x="128464" y="4702275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C8D8F3-C944-4833-BCB1-2D41DCF37106}"/>
              </a:ext>
            </a:extLst>
          </p:cNvPr>
          <p:cNvSpPr txBox="1"/>
          <p:nvPr/>
        </p:nvSpPr>
        <p:spPr>
          <a:xfrm>
            <a:off x="112439" y="5508521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8C2C38-16DF-48ED-98F6-4893BB767BFF}"/>
              </a:ext>
            </a:extLst>
          </p:cNvPr>
          <p:cNvSpPr txBox="1"/>
          <p:nvPr/>
        </p:nvSpPr>
        <p:spPr>
          <a:xfrm>
            <a:off x="112439" y="6228601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chắc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52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05F64BC-5069-46C8-878D-C556D8BE4C1C}"/>
              </a:ext>
            </a:extLst>
          </p:cNvPr>
          <p:cNvSpPr/>
          <p:nvPr/>
        </p:nvSpPr>
        <p:spPr>
          <a:xfrm>
            <a:off x="128464" y="221402"/>
            <a:ext cx="6912768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solidFill>
                  <a:srgbClr val="288858"/>
                </a:solidFill>
              </a:rPr>
              <a:t>4.2.2. </a:t>
            </a:r>
            <a:r>
              <a:rPr lang="en-US" sz="3200" b="1" dirty="0">
                <a:solidFill>
                  <a:srgbClr val="288858"/>
                </a:solidFill>
                <a:latin typeface="+mj-lt"/>
              </a:rPr>
              <a:t>3. CÁC DẠNG CÂU HỎI VẤN ĐÁP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9CF976-01BD-4D32-BEFA-861C94250B1D}"/>
              </a:ext>
            </a:extLst>
          </p:cNvPr>
          <p:cNvGrpSpPr/>
          <p:nvPr/>
        </p:nvGrpSpPr>
        <p:grpSpPr>
          <a:xfrm>
            <a:off x="128464" y="1145891"/>
            <a:ext cx="9417496" cy="5690406"/>
            <a:chOff x="0" y="0"/>
            <a:chExt cx="9906000" cy="6858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7CF9258-B482-4200-9525-22066288D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906000" cy="6858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66F07B2-A1EC-44FE-A1B9-1FCA2BF1AC9C}"/>
                </a:ext>
              </a:extLst>
            </p:cNvPr>
            <p:cNvSpPr/>
            <p:nvPr/>
          </p:nvSpPr>
          <p:spPr>
            <a:xfrm>
              <a:off x="416496" y="1124744"/>
              <a:ext cx="5112568" cy="136815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en-US" sz="2800" b="1" dirty="0" err="1">
                  <a:solidFill>
                    <a:schemeClr val="tx1"/>
                  </a:solidFill>
                </a:rPr>
                <a:t>Có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mấy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dạng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câu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hỏi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vấn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</a:rPr>
                <a:t>đáp</a:t>
              </a:r>
              <a:r>
                <a:rPr lang="en-US" sz="2800" b="1" dirty="0">
                  <a:solidFill>
                    <a:schemeClr val="tx1"/>
                  </a:solidFill>
                </a:rPr>
                <a:t>?</a:t>
              </a: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66559F9-D61D-45E5-BFA5-16B93BC572E2}"/>
              </a:ext>
            </a:extLst>
          </p:cNvPr>
          <p:cNvSpPr/>
          <p:nvPr/>
        </p:nvSpPr>
        <p:spPr>
          <a:xfrm>
            <a:off x="2360712" y="4380848"/>
            <a:ext cx="4032448" cy="64807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>
                <a:solidFill>
                  <a:schemeClr val="tx1"/>
                </a:solidFill>
              </a:rPr>
              <a:t>- </a:t>
            </a:r>
            <a:r>
              <a:rPr lang="en-US" sz="3600" dirty="0" err="1">
                <a:solidFill>
                  <a:schemeClr val="tx1"/>
                </a:solidFill>
              </a:rPr>
              <a:t>Câu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hỏi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đóng</a:t>
            </a:r>
            <a:r>
              <a:rPr lang="en-US" sz="3600" dirty="0">
                <a:solidFill>
                  <a:schemeClr val="tx1"/>
                </a:solidFill>
              </a:rPr>
              <a:t>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1196312-705F-42BC-AF00-C0D4216C49A8}"/>
              </a:ext>
            </a:extLst>
          </p:cNvPr>
          <p:cNvSpPr/>
          <p:nvPr/>
        </p:nvSpPr>
        <p:spPr>
          <a:xfrm>
            <a:off x="2328798" y="5661248"/>
            <a:ext cx="4032448" cy="64807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>
                <a:solidFill>
                  <a:schemeClr val="tx1"/>
                </a:solidFill>
              </a:rPr>
              <a:t>- </a:t>
            </a:r>
            <a:r>
              <a:rPr lang="en-US" sz="3600" dirty="0" err="1">
                <a:solidFill>
                  <a:schemeClr val="tx1"/>
                </a:solidFill>
              </a:rPr>
              <a:t>Câu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hỏi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mở</a:t>
            </a:r>
            <a:r>
              <a:rPr lang="en-US" sz="3600" dirty="0">
                <a:solidFill>
                  <a:schemeClr val="tx1"/>
                </a:solidFill>
              </a:rPr>
              <a:t>: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Explosion: 14 Points 14">
            <a:extLst>
              <a:ext uri="{FF2B5EF4-FFF2-40B4-BE49-F238E27FC236}">
                <a16:creationId xmlns:a16="http://schemas.microsoft.com/office/drawing/2014/main" id="{E631E282-1916-4E99-B376-9D40A0E030C1}"/>
              </a:ext>
            </a:extLst>
          </p:cNvPr>
          <p:cNvSpPr/>
          <p:nvPr/>
        </p:nvSpPr>
        <p:spPr>
          <a:xfrm>
            <a:off x="0" y="4653135"/>
            <a:ext cx="2360712" cy="139535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Có</a:t>
            </a:r>
            <a:r>
              <a:rPr lang="en-US" sz="2400" b="1" dirty="0"/>
              <a:t> 2 </a:t>
            </a:r>
            <a:r>
              <a:rPr lang="en-US" sz="2400" b="1" dirty="0" err="1"/>
              <a:t>dạng</a:t>
            </a:r>
            <a:r>
              <a:rPr lang="en-US" sz="24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6569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6018D42-DAAC-4118-85C4-1E896532B9A4}"/>
              </a:ext>
            </a:extLst>
          </p:cNvPr>
          <p:cNvSpPr txBox="1">
            <a:spLocks/>
          </p:cNvSpPr>
          <p:nvPr/>
        </p:nvSpPr>
        <p:spPr>
          <a:xfrm>
            <a:off x="297507" y="1124744"/>
            <a:ext cx="4799509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200" u="sng" dirty="0" err="1">
                <a:solidFill>
                  <a:srgbClr val="FF0000"/>
                </a:solidFill>
              </a:rPr>
              <a:t>Câu</a:t>
            </a:r>
            <a:r>
              <a:rPr lang="en-US" sz="3200" u="sng" dirty="0">
                <a:solidFill>
                  <a:srgbClr val="FF0000"/>
                </a:solidFill>
              </a:rPr>
              <a:t> </a:t>
            </a:r>
            <a:r>
              <a:rPr lang="en-US" sz="3200" u="sng" dirty="0" err="1">
                <a:solidFill>
                  <a:srgbClr val="FF0000"/>
                </a:solidFill>
              </a:rPr>
              <a:t>hỏi</a:t>
            </a:r>
            <a:r>
              <a:rPr lang="en-US" sz="3200" u="sng" dirty="0">
                <a:solidFill>
                  <a:srgbClr val="FF0000"/>
                </a:solidFill>
              </a:rPr>
              <a:t> </a:t>
            </a:r>
            <a:r>
              <a:rPr lang="en-US" sz="3200" u="sng" dirty="0" err="1">
                <a:solidFill>
                  <a:srgbClr val="FF0000"/>
                </a:solidFill>
              </a:rPr>
              <a:t>đóng</a:t>
            </a:r>
            <a:r>
              <a:rPr lang="en-US" sz="3200" u="sng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24642-71E2-4C10-9E8F-152B296652F7}"/>
              </a:ext>
            </a:extLst>
          </p:cNvPr>
          <p:cNvSpPr txBox="1"/>
          <p:nvPr/>
        </p:nvSpPr>
        <p:spPr>
          <a:xfrm>
            <a:off x="488504" y="2113692"/>
            <a:ext cx="943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- </a:t>
            </a:r>
            <a:r>
              <a:rPr lang="en-US" sz="2800" b="1" dirty="0" err="1"/>
              <a:t>Trả</a:t>
            </a:r>
            <a:r>
              <a:rPr lang="en-US" sz="2800" b="1" dirty="0"/>
              <a:t> </a:t>
            </a:r>
            <a:r>
              <a:rPr lang="en-US" sz="2800" b="1" dirty="0" err="1"/>
              <a:t>lời</a:t>
            </a:r>
            <a:r>
              <a:rPr lang="en-US" sz="2800" b="1" dirty="0"/>
              <a:t> “</a:t>
            </a:r>
            <a:r>
              <a:rPr lang="en-US" sz="2800" b="1" dirty="0" err="1"/>
              <a:t>có</a:t>
            </a:r>
            <a:r>
              <a:rPr lang="en-US" sz="2800" b="1" dirty="0"/>
              <a:t>” </a:t>
            </a:r>
            <a:r>
              <a:rPr lang="en-US" sz="2800" b="1" dirty="0" err="1"/>
              <a:t>hoặc</a:t>
            </a:r>
            <a:r>
              <a:rPr lang="en-US" sz="2800" b="1" dirty="0"/>
              <a:t> “</a:t>
            </a:r>
            <a:r>
              <a:rPr lang="en-US" sz="2800" b="1" dirty="0" err="1"/>
              <a:t>không</a:t>
            </a:r>
            <a:r>
              <a:rPr lang="en-US" sz="2800" b="1" dirty="0"/>
              <a:t>” </a:t>
            </a:r>
            <a:r>
              <a:rPr lang="en-US" sz="2800" b="1" dirty="0" err="1"/>
              <a:t>hoặc</a:t>
            </a:r>
            <a:r>
              <a:rPr lang="en-US" sz="2800" b="1" dirty="0"/>
              <a:t> </a:t>
            </a:r>
            <a:r>
              <a:rPr lang="en-US" sz="2800" b="1" dirty="0" err="1"/>
              <a:t>trả</a:t>
            </a:r>
            <a:r>
              <a:rPr lang="en-US" sz="2800" b="1" dirty="0"/>
              <a:t> </a:t>
            </a:r>
            <a:r>
              <a:rPr lang="en-US" sz="2800" b="1" dirty="0" err="1"/>
              <a:t>lời</a:t>
            </a:r>
            <a:r>
              <a:rPr lang="en-US" sz="2800" b="1" dirty="0"/>
              <a:t> </a:t>
            </a:r>
            <a:r>
              <a:rPr lang="en-US" sz="2800" b="1" dirty="0" err="1"/>
              <a:t>rất</a:t>
            </a:r>
            <a:r>
              <a:rPr lang="en-US" sz="2800" b="1" dirty="0"/>
              <a:t> </a:t>
            </a:r>
            <a:r>
              <a:rPr lang="en-US" sz="2800" b="1" dirty="0" err="1"/>
              <a:t>ngắn</a:t>
            </a:r>
            <a:endParaRPr lang="en-US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C9A4AF-8B7A-4808-8471-B50CE7BF3047}"/>
              </a:ext>
            </a:extLst>
          </p:cNvPr>
          <p:cNvSpPr txBox="1"/>
          <p:nvPr/>
        </p:nvSpPr>
        <p:spPr>
          <a:xfrm>
            <a:off x="640904" y="3841884"/>
            <a:ext cx="943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err="1"/>
              <a:t>Ví</a:t>
            </a:r>
            <a:r>
              <a:rPr lang="en-US" sz="2800" u="sng" dirty="0"/>
              <a:t> </a:t>
            </a:r>
            <a:r>
              <a:rPr lang="en-US" sz="2800" u="sng" dirty="0" err="1"/>
              <a:t>dụ</a:t>
            </a:r>
            <a:r>
              <a:rPr lang="en-US" sz="2800" dirty="0"/>
              <a:t>: </a:t>
            </a:r>
            <a:r>
              <a:rPr lang="en-US" sz="2800" dirty="0" err="1"/>
              <a:t>Thủ</a:t>
            </a:r>
            <a:r>
              <a:rPr lang="en-US" sz="2800" dirty="0"/>
              <a:t> </a:t>
            </a:r>
            <a:r>
              <a:rPr lang="en-US" sz="2800" dirty="0" err="1"/>
              <a:t>đô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Pháp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4C29DD-D752-4295-9656-7C1F4654C25D}"/>
              </a:ext>
            </a:extLst>
          </p:cNvPr>
          <p:cNvSpPr txBox="1"/>
          <p:nvPr/>
        </p:nvSpPr>
        <p:spPr>
          <a:xfrm>
            <a:off x="632520" y="3068960"/>
            <a:ext cx="943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err="1"/>
              <a:t>Ví</a:t>
            </a:r>
            <a:r>
              <a:rPr lang="en-US" sz="2800" u="sng" dirty="0"/>
              <a:t> </a:t>
            </a:r>
            <a:r>
              <a:rPr lang="en-US" sz="2800" u="sng" dirty="0" err="1"/>
              <a:t>dụ</a:t>
            </a:r>
            <a:r>
              <a:rPr lang="en-US" sz="2800" dirty="0"/>
              <a:t>: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biết</a:t>
            </a:r>
            <a:r>
              <a:rPr lang="en-US" sz="2800" dirty="0"/>
              <a:t> </a:t>
            </a:r>
            <a:r>
              <a:rPr lang="en-US" sz="2800" dirty="0" err="1"/>
              <a:t>hàn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8176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6018D42-DAAC-4118-85C4-1E896532B9A4}"/>
              </a:ext>
            </a:extLst>
          </p:cNvPr>
          <p:cNvSpPr txBox="1">
            <a:spLocks/>
          </p:cNvSpPr>
          <p:nvPr/>
        </p:nvSpPr>
        <p:spPr>
          <a:xfrm>
            <a:off x="128464" y="116632"/>
            <a:ext cx="4799509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200" u="sng" dirty="0" err="1">
                <a:solidFill>
                  <a:srgbClr val="FF0000"/>
                </a:solidFill>
              </a:rPr>
              <a:t>Câu</a:t>
            </a:r>
            <a:r>
              <a:rPr lang="en-US" sz="3200" u="sng" dirty="0">
                <a:solidFill>
                  <a:srgbClr val="FF0000"/>
                </a:solidFill>
              </a:rPr>
              <a:t> </a:t>
            </a:r>
            <a:r>
              <a:rPr lang="en-US" sz="3200" u="sng" dirty="0" err="1">
                <a:solidFill>
                  <a:srgbClr val="FF0000"/>
                </a:solidFill>
              </a:rPr>
              <a:t>hỏi</a:t>
            </a:r>
            <a:r>
              <a:rPr lang="en-US" sz="3200" u="sng" dirty="0">
                <a:solidFill>
                  <a:srgbClr val="FF0000"/>
                </a:solidFill>
              </a:rPr>
              <a:t> </a:t>
            </a:r>
            <a:r>
              <a:rPr lang="en-US" sz="3200" u="sng" dirty="0" err="1">
                <a:solidFill>
                  <a:srgbClr val="FF0000"/>
                </a:solidFill>
              </a:rPr>
              <a:t>mở</a:t>
            </a:r>
            <a:r>
              <a:rPr lang="en-US" sz="3200" u="sng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824642-71E2-4C10-9E8F-152B296652F7}"/>
              </a:ext>
            </a:extLst>
          </p:cNvPr>
          <p:cNvSpPr txBox="1"/>
          <p:nvPr/>
        </p:nvSpPr>
        <p:spPr>
          <a:xfrm>
            <a:off x="-87560" y="908720"/>
            <a:ext cx="10009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 </a:t>
            </a:r>
            <a:r>
              <a:rPr lang="en-US" sz="2800" dirty="0" err="1"/>
              <a:t>Đòi</a:t>
            </a:r>
            <a:r>
              <a:rPr lang="en-US" sz="2800" dirty="0"/>
              <a:t> </a:t>
            </a:r>
            <a:r>
              <a:rPr lang="en-US" sz="2800" dirty="0" err="1"/>
              <a:t>hỏi</a:t>
            </a:r>
            <a:r>
              <a:rPr lang="en-US" sz="2800" dirty="0"/>
              <a:t> </a:t>
            </a:r>
            <a:r>
              <a:rPr lang="en-US" sz="2800" dirty="0" err="1"/>
              <a:t>kích</a:t>
            </a:r>
            <a:r>
              <a:rPr lang="en-US" sz="2800" dirty="0"/>
              <a:t> </a:t>
            </a:r>
            <a:r>
              <a:rPr lang="en-US" sz="2800" dirty="0" err="1"/>
              <a:t>thích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thử</a:t>
            </a:r>
            <a:r>
              <a:rPr lang="en-US" sz="2800" dirty="0"/>
              <a:t> </a:t>
            </a:r>
            <a:r>
              <a:rPr lang="en-US" sz="2800" dirty="0" err="1"/>
              <a:t>thách</a:t>
            </a:r>
            <a:r>
              <a:rPr lang="en-US" sz="2800" dirty="0"/>
              <a:t>, </a:t>
            </a:r>
            <a:r>
              <a:rPr lang="en-US" sz="2800" dirty="0" err="1"/>
              <a:t>mở</a:t>
            </a:r>
            <a:r>
              <a:rPr lang="en-US" sz="2800" dirty="0"/>
              <a:t> </a:t>
            </a:r>
            <a:r>
              <a:rPr lang="en-US" sz="2800" dirty="0" err="1"/>
              <a:t>rộng</a:t>
            </a:r>
            <a:r>
              <a:rPr lang="en-US" sz="2800" dirty="0"/>
              <a:t>, </a:t>
            </a:r>
            <a:r>
              <a:rPr lang="en-US" sz="2800" dirty="0" err="1"/>
              <a:t>đào</a:t>
            </a:r>
            <a:r>
              <a:rPr lang="en-US" sz="2800" dirty="0"/>
              <a:t> </a:t>
            </a:r>
            <a:r>
              <a:rPr lang="en-US" sz="2800" dirty="0" err="1"/>
              <a:t>sâu</a:t>
            </a:r>
            <a:r>
              <a:rPr lang="en-US" sz="2800" dirty="0"/>
              <a:t>, </a:t>
            </a:r>
            <a:r>
              <a:rPr lang="en-US" sz="2800" dirty="0" err="1"/>
              <a:t>hệ</a:t>
            </a:r>
            <a:r>
              <a:rPr lang="en-US" sz="2800" dirty="0"/>
              <a:t> </a:t>
            </a:r>
            <a:r>
              <a:rPr lang="en-US" sz="2800" dirty="0" err="1"/>
              <a:t>thống</a:t>
            </a:r>
            <a:r>
              <a:rPr lang="en-US" sz="2800" dirty="0"/>
              <a:t> </a:t>
            </a:r>
            <a:r>
              <a:rPr lang="en-US" sz="2800" dirty="0" err="1"/>
              <a:t>hoá</a:t>
            </a:r>
            <a:r>
              <a:rPr lang="en-US" sz="2800" dirty="0"/>
              <a:t>,…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D901453-7765-411D-9E38-404700BD94BD}"/>
              </a:ext>
            </a:extLst>
          </p:cNvPr>
          <p:cNvSpPr/>
          <p:nvPr/>
        </p:nvSpPr>
        <p:spPr>
          <a:xfrm>
            <a:off x="3152800" y="1603340"/>
            <a:ext cx="4104456" cy="93327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rgbClr val="FF0000"/>
                </a:solidFill>
              </a:rPr>
              <a:t>5W + 1H</a:t>
            </a:r>
            <a:endParaRPr lang="en-US" sz="44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F608B87-C916-4AFF-807E-A1C8A4D45A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405426"/>
              </p:ext>
            </p:extLst>
          </p:nvPr>
        </p:nvGraphicFramePr>
        <p:xfrm>
          <a:off x="848544" y="2708920"/>
          <a:ext cx="835292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1340379482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758859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- What: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cái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gì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?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là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gì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?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làm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gì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 How: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thế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nào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27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- Why: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tại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sao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29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- When: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khi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nào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82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- Where: ở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đâu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71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- Who: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là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 ai?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0648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8C65ED6-62ED-41ED-A291-E1B9458B9C95}"/>
              </a:ext>
            </a:extLst>
          </p:cNvPr>
          <p:cNvSpPr/>
          <p:nvPr/>
        </p:nvSpPr>
        <p:spPr>
          <a:xfrm>
            <a:off x="0" y="5192941"/>
            <a:ext cx="9921552" cy="1665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77A9DF-28A4-40A5-B703-87A3E8A0EA32}"/>
              </a:ext>
            </a:extLst>
          </p:cNvPr>
          <p:cNvSpPr txBox="1"/>
          <p:nvPr/>
        </p:nvSpPr>
        <p:spPr>
          <a:xfrm>
            <a:off x="272480" y="5199583"/>
            <a:ext cx="9057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+ </a:t>
            </a:r>
            <a:r>
              <a:rPr lang="en-US" sz="2400" i="1" u="sng" dirty="0" err="1"/>
              <a:t>Ví</a:t>
            </a:r>
            <a:r>
              <a:rPr lang="en-US" sz="2400" i="1" u="sng" dirty="0"/>
              <a:t> </a:t>
            </a:r>
            <a:r>
              <a:rPr lang="en-US" sz="2400" i="1" u="sng" dirty="0" err="1"/>
              <a:t>dụ</a:t>
            </a:r>
            <a:r>
              <a:rPr lang="en-US" sz="2400" i="1" u="sng" dirty="0"/>
              <a:t> 1</a:t>
            </a:r>
            <a:r>
              <a:rPr lang="en-US" sz="2400" i="1" dirty="0"/>
              <a:t>: </a:t>
            </a:r>
            <a:r>
              <a:rPr lang="en-US" sz="2400" i="1" dirty="0" err="1"/>
              <a:t>Tại</a:t>
            </a:r>
            <a:r>
              <a:rPr lang="en-US" sz="2400" i="1" dirty="0"/>
              <a:t> </a:t>
            </a:r>
            <a:r>
              <a:rPr lang="en-US" sz="2400" i="1" dirty="0" err="1"/>
              <a:t>sao</a:t>
            </a:r>
            <a:r>
              <a:rPr lang="en-US" sz="2400" i="1" dirty="0"/>
              <a:t> CPU </a:t>
            </a:r>
            <a:r>
              <a:rPr lang="en-US" sz="2400" i="1" dirty="0" err="1"/>
              <a:t>đóng</a:t>
            </a:r>
            <a:r>
              <a:rPr lang="en-US" sz="2400" i="1" dirty="0"/>
              <a:t> </a:t>
            </a:r>
            <a:r>
              <a:rPr lang="en-US" sz="2400" i="1" dirty="0" err="1"/>
              <a:t>vai</a:t>
            </a:r>
            <a:r>
              <a:rPr lang="en-US" sz="2400" i="1" dirty="0"/>
              <a:t> </a:t>
            </a:r>
            <a:r>
              <a:rPr lang="en-US" sz="2400" i="1" dirty="0" err="1"/>
              <a:t>trò</a:t>
            </a:r>
            <a:r>
              <a:rPr lang="en-US" sz="2400" i="1" dirty="0"/>
              <a:t> </a:t>
            </a:r>
            <a:r>
              <a:rPr lang="en-US" sz="2400" i="1" dirty="0" err="1"/>
              <a:t>quan</a:t>
            </a:r>
            <a:r>
              <a:rPr lang="en-US" sz="2400" i="1" dirty="0"/>
              <a:t> </a:t>
            </a:r>
            <a:r>
              <a:rPr lang="en-US" sz="2400" i="1" dirty="0" err="1"/>
              <a:t>trọng</a:t>
            </a:r>
            <a:r>
              <a:rPr lang="en-US" sz="2400" i="1" dirty="0"/>
              <a:t> </a:t>
            </a:r>
            <a:r>
              <a:rPr lang="en-US" sz="2400" i="1" dirty="0" err="1"/>
              <a:t>trong</a:t>
            </a:r>
            <a:r>
              <a:rPr lang="en-US" sz="2400" i="1" dirty="0"/>
              <a:t> </a:t>
            </a:r>
            <a:r>
              <a:rPr lang="en-US" sz="2400" i="1" dirty="0" err="1"/>
              <a:t>hệ</a:t>
            </a:r>
            <a:r>
              <a:rPr lang="en-US" sz="2400" i="1" dirty="0"/>
              <a:t> </a:t>
            </a:r>
            <a:r>
              <a:rPr lang="en-US" sz="2400" i="1" dirty="0" err="1"/>
              <a:t>thống</a:t>
            </a:r>
            <a:r>
              <a:rPr lang="en-US" sz="2400" i="1" dirty="0"/>
              <a:t> </a:t>
            </a:r>
            <a:r>
              <a:rPr lang="en-US" sz="2400" i="1" dirty="0" err="1"/>
              <a:t>máy</a:t>
            </a:r>
            <a:r>
              <a:rPr lang="en-US" sz="2400" i="1" dirty="0"/>
              <a:t> </a:t>
            </a:r>
            <a:r>
              <a:rPr lang="en-US" sz="2400" i="1" dirty="0" err="1"/>
              <a:t>tính</a:t>
            </a:r>
            <a:r>
              <a:rPr lang="en-US" sz="2400" i="1" dirty="0"/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228FEF-89FC-4885-B3DF-30572E09F8FE}"/>
              </a:ext>
            </a:extLst>
          </p:cNvPr>
          <p:cNvSpPr txBox="1"/>
          <p:nvPr/>
        </p:nvSpPr>
        <p:spPr>
          <a:xfrm>
            <a:off x="200472" y="5982379"/>
            <a:ext cx="9433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+ </a:t>
            </a:r>
            <a:r>
              <a:rPr lang="en-US" sz="2400" i="1" u="sng" dirty="0" err="1"/>
              <a:t>Ví</a:t>
            </a:r>
            <a:r>
              <a:rPr lang="en-US" sz="2400" i="1" u="sng" dirty="0"/>
              <a:t> </a:t>
            </a:r>
            <a:r>
              <a:rPr lang="en-US" sz="2400" i="1" u="sng" dirty="0" err="1"/>
              <a:t>dụ</a:t>
            </a:r>
            <a:r>
              <a:rPr lang="en-US" sz="2400" i="1" u="sng" dirty="0"/>
              <a:t> 2</a:t>
            </a:r>
            <a:r>
              <a:rPr lang="en-US" sz="2400" i="1" dirty="0"/>
              <a:t>: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chỉ</a:t>
            </a:r>
            <a:r>
              <a:rPr lang="en-US" sz="2400" i="1" dirty="0"/>
              <a:t> </a:t>
            </a:r>
            <a:r>
              <a:rPr lang="en-US" sz="2400" i="1" dirty="0" err="1"/>
              <a:t>bộ</a:t>
            </a:r>
            <a:r>
              <a:rPr lang="en-US" sz="2400" i="1" dirty="0"/>
              <a:t> </a:t>
            </a:r>
            <a:r>
              <a:rPr lang="en-US" sz="2400" i="1" dirty="0" err="1"/>
              <a:t>nhớ</a:t>
            </a:r>
            <a:r>
              <a:rPr lang="en-US" sz="2400" i="1" dirty="0"/>
              <a:t> RAM </a:t>
            </a:r>
            <a:r>
              <a:rPr lang="en-US" sz="2400" i="1" dirty="0" err="1"/>
              <a:t>nằm</a:t>
            </a:r>
            <a:r>
              <a:rPr lang="en-US" sz="2400" i="1" dirty="0"/>
              <a:t> ở </a:t>
            </a:r>
            <a:r>
              <a:rPr lang="en-US" sz="2400" i="1" dirty="0" err="1"/>
              <a:t>đâu</a:t>
            </a:r>
            <a:r>
              <a:rPr lang="en-US" sz="2400" i="1" dirty="0"/>
              <a:t> </a:t>
            </a:r>
            <a:r>
              <a:rPr lang="en-US" sz="2400" i="1" dirty="0" err="1"/>
              <a:t>trong</a:t>
            </a:r>
            <a:r>
              <a:rPr lang="en-US" sz="2400" i="1" dirty="0"/>
              <a:t> </a:t>
            </a:r>
            <a:r>
              <a:rPr lang="en-US" sz="2400" i="1" dirty="0" err="1"/>
              <a:t>bo</a:t>
            </a:r>
            <a:r>
              <a:rPr lang="en-US" sz="2400" i="1" dirty="0"/>
              <a:t> </a:t>
            </a:r>
            <a:r>
              <a:rPr lang="en-US" sz="2400" i="1" dirty="0" err="1"/>
              <a:t>mạch</a:t>
            </a:r>
            <a:r>
              <a:rPr lang="en-US" sz="2400" i="1" dirty="0"/>
              <a:t> </a:t>
            </a:r>
            <a:r>
              <a:rPr lang="en-US" sz="2400" i="1" dirty="0" err="1"/>
              <a:t>này</a:t>
            </a:r>
            <a:r>
              <a:rPr lang="en-US" sz="2400" i="1" dirty="0"/>
              <a:t>? </a:t>
            </a:r>
            <a:r>
              <a:rPr lang="en-US" sz="2400" i="1" dirty="0" err="1"/>
              <a:t>Chức</a:t>
            </a:r>
            <a:r>
              <a:rPr lang="en-US" sz="2400" i="1" dirty="0"/>
              <a:t> </a:t>
            </a:r>
            <a:r>
              <a:rPr lang="en-US" sz="2400" i="1" dirty="0" err="1"/>
              <a:t>năng</a:t>
            </a:r>
            <a:r>
              <a:rPr lang="en-US" sz="2400" i="1" dirty="0"/>
              <a:t> </a:t>
            </a:r>
            <a:r>
              <a:rPr lang="en-US" sz="2400" i="1" dirty="0" err="1"/>
              <a:t>của</a:t>
            </a:r>
            <a:r>
              <a:rPr lang="en-US" sz="2400" i="1" dirty="0"/>
              <a:t> </a:t>
            </a:r>
            <a:r>
              <a:rPr lang="en-US" sz="2400" i="1" dirty="0" err="1"/>
              <a:t>bộ</a:t>
            </a:r>
            <a:r>
              <a:rPr lang="en-US" sz="2400" i="1" dirty="0"/>
              <a:t> </a:t>
            </a:r>
            <a:r>
              <a:rPr lang="en-US" sz="2400" i="1" dirty="0" err="1"/>
              <a:t>nhớ</a:t>
            </a:r>
            <a:r>
              <a:rPr lang="en-US" sz="2400" i="1" dirty="0"/>
              <a:t> RAM </a:t>
            </a:r>
            <a:r>
              <a:rPr lang="en-US" sz="2400" i="1" dirty="0" err="1"/>
              <a:t>là</a:t>
            </a:r>
            <a:r>
              <a:rPr lang="en-US" sz="2400" i="1" dirty="0"/>
              <a:t> </a:t>
            </a:r>
            <a:r>
              <a:rPr lang="en-US" sz="2400" i="1" dirty="0" err="1"/>
              <a:t>gì</a:t>
            </a:r>
            <a:r>
              <a:rPr lang="en-US" sz="2400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7896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C51D9F-EB3C-4655-A275-5002B4C8F801}"/>
              </a:ext>
            </a:extLst>
          </p:cNvPr>
          <p:cNvSpPr txBox="1">
            <a:spLocks/>
          </p:cNvSpPr>
          <p:nvPr/>
        </p:nvSpPr>
        <p:spPr>
          <a:xfrm>
            <a:off x="128464" y="116632"/>
            <a:ext cx="4799509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200" u="sng" dirty="0" err="1">
                <a:solidFill>
                  <a:srgbClr val="FF0000"/>
                </a:solidFill>
              </a:rPr>
              <a:t>Câu</a:t>
            </a:r>
            <a:r>
              <a:rPr lang="en-US" sz="3200" u="sng" dirty="0">
                <a:solidFill>
                  <a:srgbClr val="FF0000"/>
                </a:solidFill>
              </a:rPr>
              <a:t> </a:t>
            </a:r>
            <a:r>
              <a:rPr lang="en-US" sz="3200" u="sng" dirty="0" err="1">
                <a:solidFill>
                  <a:srgbClr val="FF0000"/>
                </a:solidFill>
              </a:rPr>
              <a:t>hỏi</a:t>
            </a:r>
            <a:r>
              <a:rPr lang="en-US" sz="3200" u="sng" dirty="0">
                <a:solidFill>
                  <a:srgbClr val="FF0000"/>
                </a:solidFill>
              </a:rPr>
              <a:t> </a:t>
            </a:r>
            <a:r>
              <a:rPr lang="en-US" sz="3200" u="sng" dirty="0" err="1">
                <a:solidFill>
                  <a:srgbClr val="FF0000"/>
                </a:solidFill>
              </a:rPr>
              <a:t>mở</a:t>
            </a:r>
            <a:r>
              <a:rPr lang="en-US" sz="3200" u="sng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64F6C87B-36C8-4E12-8823-CE103B86F7B1}"/>
              </a:ext>
            </a:extLst>
          </p:cNvPr>
          <p:cNvSpPr/>
          <p:nvPr/>
        </p:nvSpPr>
        <p:spPr>
          <a:xfrm>
            <a:off x="1179036" y="1196752"/>
            <a:ext cx="7806411" cy="4032448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4 </a:t>
            </a:r>
            <a:r>
              <a:rPr lang="en-US" sz="4000" b="1" dirty="0" err="1">
                <a:solidFill>
                  <a:schemeClr val="tx1"/>
                </a:solidFill>
              </a:rPr>
              <a:t>dạng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câu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hỏi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err="1">
                <a:solidFill>
                  <a:schemeClr val="tx1"/>
                </a:solidFill>
              </a:rPr>
              <a:t>mở</a:t>
            </a:r>
            <a:r>
              <a:rPr lang="en-US" sz="4000" b="1" dirty="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6" name="Oval 44">
            <a:extLst>
              <a:ext uri="{FF2B5EF4-FFF2-40B4-BE49-F238E27FC236}">
                <a16:creationId xmlns:a16="http://schemas.microsoft.com/office/drawing/2014/main" id="{700F3A85-DE81-4992-A77E-7A4D99BA2CB6}"/>
              </a:ext>
            </a:extLst>
          </p:cNvPr>
          <p:cNvSpPr>
            <a:spLocks noChangeArrowheads="1"/>
          </p:cNvSpPr>
          <p:nvPr/>
        </p:nvSpPr>
        <p:spPr bwMode="gray">
          <a:xfrm>
            <a:off x="616388" y="1300018"/>
            <a:ext cx="1604898" cy="13776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 Box 46">
            <a:extLst>
              <a:ext uri="{FF2B5EF4-FFF2-40B4-BE49-F238E27FC236}">
                <a16:creationId xmlns:a16="http://schemas.microsoft.com/office/drawing/2014/main" id="{4852EE28-B965-4A98-AE97-47E4C3C744E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55820" y="1573340"/>
            <a:ext cx="14654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Vấn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đáp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Gợi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mở</a:t>
            </a:r>
            <a:endParaRPr lang="en-US" sz="2400" b="1" dirty="0">
              <a:solidFill>
                <a:srgbClr val="0033CC"/>
              </a:solidFill>
            </a:endParaRPr>
          </a:p>
        </p:txBody>
      </p:sp>
      <p:sp>
        <p:nvSpPr>
          <p:cNvPr id="8" name="Oval 44">
            <a:extLst>
              <a:ext uri="{FF2B5EF4-FFF2-40B4-BE49-F238E27FC236}">
                <a16:creationId xmlns:a16="http://schemas.microsoft.com/office/drawing/2014/main" id="{DD91CAA2-9B62-401A-91E8-C81D1A66CC62}"/>
              </a:ext>
            </a:extLst>
          </p:cNvPr>
          <p:cNvSpPr>
            <a:spLocks noChangeArrowheads="1"/>
          </p:cNvSpPr>
          <p:nvPr/>
        </p:nvSpPr>
        <p:spPr bwMode="gray">
          <a:xfrm>
            <a:off x="7521405" y="1258175"/>
            <a:ext cx="1604898" cy="13776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F493B58D-7F9C-463E-9F26-3790E5A8E97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665420" y="1481562"/>
            <a:ext cx="14654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Vấn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đáp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Củng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cố</a:t>
            </a:r>
            <a:endParaRPr lang="en-US" sz="2400" b="1" dirty="0">
              <a:solidFill>
                <a:srgbClr val="0033CC"/>
              </a:solidFill>
            </a:endParaRPr>
          </a:p>
        </p:txBody>
      </p:sp>
      <p:sp>
        <p:nvSpPr>
          <p:cNvPr id="10" name="Oval 44">
            <a:extLst>
              <a:ext uri="{FF2B5EF4-FFF2-40B4-BE49-F238E27FC236}">
                <a16:creationId xmlns:a16="http://schemas.microsoft.com/office/drawing/2014/main" id="{047B68B0-4E45-484D-98E4-CFAC2DD2B280}"/>
              </a:ext>
            </a:extLst>
          </p:cNvPr>
          <p:cNvSpPr>
            <a:spLocks noChangeArrowheads="1"/>
          </p:cNvSpPr>
          <p:nvPr/>
        </p:nvSpPr>
        <p:spPr bwMode="gray">
          <a:xfrm>
            <a:off x="2648744" y="4405853"/>
            <a:ext cx="1604898" cy="13776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Text Box 46">
            <a:extLst>
              <a:ext uri="{FF2B5EF4-FFF2-40B4-BE49-F238E27FC236}">
                <a16:creationId xmlns:a16="http://schemas.microsoft.com/office/drawing/2014/main" id="{5BDB6520-A9E8-466E-98A4-C40590F7E2F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92759" y="4629240"/>
            <a:ext cx="14654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Vấn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đáp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Tổng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kết</a:t>
            </a:r>
            <a:endParaRPr lang="en-US" sz="2400" b="1" dirty="0">
              <a:solidFill>
                <a:srgbClr val="0033CC"/>
              </a:solidFill>
            </a:endParaRPr>
          </a:p>
        </p:txBody>
      </p:sp>
      <p:sp>
        <p:nvSpPr>
          <p:cNvPr id="12" name="Oval 44">
            <a:extLst>
              <a:ext uri="{FF2B5EF4-FFF2-40B4-BE49-F238E27FC236}">
                <a16:creationId xmlns:a16="http://schemas.microsoft.com/office/drawing/2014/main" id="{14BF16B0-2140-478B-835D-E7E079A1B8CD}"/>
              </a:ext>
            </a:extLst>
          </p:cNvPr>
          <p:cNvSpPr>
            <a:spLocks noChangeArrowheads="1"/>
          </p:cNvSpPr>
          <p:nvPr/>
        </p:nvSpPr>
        <p:spPr bwMode="gray">
          <a:xfrm>
            <a:off x="6060522" y="4285172"/>
            <a:ext cx="1604898" cy="13776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Box 46">
            <a:extLst>
              <a:ext uri="{FF2B5EF4-FFF2-40B4-BE49-F238E27FC236}">
                <a16:creationId xmlns:a16="http://schemas.microsoft.com/office/drawing/2014/main" id="{E2670FC1-9501-47B2-AD4D-20849CCE6CA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04537" y="4508559"/>
            <a:ext cx="14654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Vấn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đáp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Kiểm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tra</a:t>
            </a:r>
            <a:endParaRPr lang="en-US" sz="24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7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74" name="Group 8"/>
          <p:cNvGrpSpPr>
            <a:grpSpLocks/>
          </p:cNvGrpSpPr>
          <p:nvPr/>
        </p:nvGrpSpPr>
        <p:grpSpPr bwMode="auto">
          <a:xfrm>
            <a:off x="3469267" y="1635162"/>
            <a:ext cx="2560773" cy="2009862"/>
            <a:chOff x="4166" y="1706"/>
            <a:chExt cx="1252" cy="1252"/>
          </a:xfrm>
        </p:grpSpPr>
        <p:sp>
          <p:nvSpPr>
            <p:cNvPr id="38975" name="Oval 9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76" name="Oval 10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77" name="Oval 11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78" name="Oval 12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8915" name="Text Box 13"/>
          <p:cNvSpPr txBox="1">
            <a:spLocks noChangeArrowheads="1"/>
          </p:cNvSpPr>
          <p:nvPr/>
        </p:nvSpPr>
        <p:spPr bwMode="gray">
          <a:xfrm>
            <a:off x="3080792" y="2114853"/>
            <a:ext cx="291549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</a:rPr>
              <a:t>4 DẠNG </a:t>
            </a:r>
          </a:p>
          <a:p>
            <a:pPr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</a:rPr>
              <a:t>CÂU HỎI MỞ</a:t>
            </a:r>
          </a:p>
        </p:txBody>
      </p:sp>
      <p:sp>
        <p:nvSpPr>
          <p:cNvPr id="38948" name="Oval 44"/>
          <p:cNvSpPr>
            <a:spLocks noChangeArrowheads="1"/>
          </p:cNvSpPr>
          <p:nvPr/>
        </p:nvSpPr>
        <p:spPr bwMode="gray">
          <a:xfrm>
            <a:off x="848545" y="1772816"/>
            <a:ext cx="1604898" cy="1377643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22606" name="Text Box 46"/>
          <p:cNvSpPr txBox="1">
            <a:spLocks noChangeArrowheads="1"/>
          </p:cNvSpPr>
          <p:nvPr/>
        </p:nvSpPr>
        <p:spPr bwMode="gray">
          <a:xfrm>
            <a:off x="992560" y="1988840"/>
            <a:ext cx="14654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Vấn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đáp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Gợi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mở</a:t>
            </a:r>
            <a:endParaRPr lang="en-US" sz="2400" b="1" dirty="0">
              <a:solidFill>
                <a:srgbClr val="0033CC"/>
              </a:solidFill>
            </a:endParaRPr>
          </a:p>
        </p:txBody>
      </p:sp>
      <p:sp>
        <p:nvSpPr>
          <p:cNvPr id="322619" name="AutoShape 59"/>
          <p:cNvSpPr>
            <a:spLocks noChangeArrowheads="1"/>
          </p:cNvSpPr>
          <p:nvPr/>
        </p:nvSpPr>
        <p:spPr bwMode="gray">
          <a:xfrm rot="10800000">
            <a:off x="6174056" y="2286000"/>
            <a:ext cx="810022" cy="457200"/>
          </a:xfrm>
          <a:prstGeom prst="leftArrow">
            <a:avLst>
              <a:gd name="adj1" fmla="val 31250"/>
              <a:gd name="adj2" fmla="val 87737"/>
            </a:avLst>
          </a:prstGeom>
          <a:solidFill>
            <a:srgbClr val="FF0000">
              <a:alpha val="0"/>
            </a:srgbClr>
          </a:solidFill>
          <a:ln w="9525" algn="ctr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22620" name="AutoShape 60"/>
          <p:cNvSpPr>
            <a:spLocks noChangeArrowheads="1"/>
          </p:cNvSpPr>
          <p:nvPr/>
        </p:nvSpPr>
        <p:spPr bwMode="gray">
          <a:xfrm rot="19652658">
            <a:off x="3552667" y="3611412"/>
            <a:ext cx="792446" cy="495300"/>
          </a:xfrm>
          <a:prstGeom prst="leftArrow">
            <a:avLst>
              <a:gd name="adj1" fmla="val 31250"/>
              <a:gd name="adj2" fmla="val 71531"/>
            </a:avLst>
          </a:prstGeom>
          <a:solidFill>
            <a:srgbClr val="FF0000">
              <a:alpha val="0"/>
            </a:srgbClr>
          </a:solidFill>
          <a:ln w="9525" algn="ctr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22621" name="AutoShape 61"/>
          <p:cNvSpPr>
            <a:spLocks noChangeArrowheads="1"/>
          </p:cNvSpPr>
          <p:nvPr/>
        </p:nvSpPr>
        <p:spPr bwMode="gray">
          <a:xfrm>
            <a:off x="2576736" y="2286000"/>
            <a:ext cx="792825" cy="457200"/>
          </a:xfrm>
          <a:prstGeom prst="leftArrow">
            <a:avLst>
              <a:gd name="adj1" fmla="val 27500"/>
              <a:gd name="adj2" fmla="val 70067"/>
            </a:avLst>
          </a:prstGeom>
          <a:solidFill>
            <a:srgbClr val="FF0000">
              <a:alpha val="0"/>
            </a:srgbClr>
          </a:solidFill>
          <a:ln w="9525" algn="ctr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22622" name="AutoShape 62"/>
          <p:cNvSpPr>
            <a:spLocks noChangeArrowheads="1"/>
          </p:cNvSpPr>
          <p:nvPr/>
        </p:nvSpPr>
        <p:spPr bwMode="gray">
          <a:xfrm rot="12676911">
            <a:off x="5782529" y="3426524"/>
            <a:ext cx="738605" cy="495300"/>
          </a:xfrm>
          <a:prstGeom prst="leftArrow">
            <a:avLst>
              <a:gd name="adj1" fmla="val 31250"/>
              <a:gd name="adj2" fmla="val 71531"/>
            </a:avLst>
          </a:prstGeom>
          <a:solidFill>
            <a:srgbClr val="FF0000">
              <a:alpha val="0"/>
            </a:srgbClr>
          </a:solidFill>
          <a:ln w="9525" algn="ctr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22623" name="Text Box 63"/>
          <p:cNvSpPr txBox="1">
            <a:spLocks noChangeArrowheads="1"/>
          </p:cNvSpPr>
          <p:nvPr/>
        </p:nvSpPr>
        <p:spPr bwMode="auto">
          <a:xfrm>
            <a:off x="0" y="476672"/>
            <a:ext cx="4292600" cy="1200329"/>
          </a:xfrm>
          <a:prstGeom prst="rect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000000"/>
                </a:solidFill>
              </a:rPr>
              <a:t>Sử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dụng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khi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giảng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bài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mới</a:t>
            </a:r>
            <a:r>
              <a:rPr lang="en-US" sz="2400" dirty="0">
                <a:solidFill>
                  <a:srgbClr val="000000"/>
                </a:solidFill>
              </a:rPr>
              <a:t>, GV </a:t>
            </a:r>
            <a:r>
              <a:rPr lang="en-US" sz="2400" dirty="0" err="1">
                <a:solidFill>
                  <a:srgbClr val="000000"/>
                </a:solidFill>
              </a:rPr>
              <a:t>đặt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câu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hỏi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và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dẫn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dắt</a:t>
            </a:r>
            <a:r>
              <a:rPr lang="en-US" sz="2400" dirty="0">
                <a:solidFill>
                  <a:srgbClr val="000000"/>
                </a:solidFill>
              </a:rPr>
              <a:t> HS </a:t>
            </a:r>
            <a:r>
              <a:rPr lang="en-US" sz="2400" dirty="0" err="1">
                <a:solidFill>
                  <a:srgbClr val="000000"/>
                </a:solidFill>
              </a:rPr>
              <a:t>rút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ra</a:t>
            </a:r>
            <a:r>
              <a:rPr lang="en-US" sz="2400" dirty="0">
                <a:solidFill>
                  <a:srgbClr val="000000"/>
                </a:solidFill>
              </a:rPr>
              <a:t> tri </a:t>
            </a:r>
            <a:r>
              <a:rPr lang="en-US" sz="2400" dirty="0" err="1">
                <a:solidFill>
                  <a:srgbClr val="000000"/>
                </a:solidFill>
              </a:rPr>
              <a:t>thức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mới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22624" name="Text Box 64"/>
          <p:cNvSpPr txBox="1">
            <a:spLocks noChangeArrowheads="1"/>
          </p:cNvSpPr>
          <p:nvPr/>
        </p:nvSpPr>
        <p:spPr bwMode="auto">
          <a:xfrm>
            <a:off x="5530850" y="428471"/>
            <a:ext cx="4375150" cy="1200329"/>
          </a:xfrm>
          <a:prstGeom prst="rect">
            <a:avLst/>
          </a:prstGeom>
          <a:solidFill>
            <a:srgbClr val="EFCF31"/>
          </a:solidFill>
          <a:ln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</a:rPr>
              <a:t>GV </a:t>
            </a:r>
            <a:r>
              <a:rPr lang="en-US" sz="2400" dirty="0" err="1">
                <a:solidFill>
                  <a:srgbClr val="000000"/>
                </a:solidFill>
              </a:rPr>
              <a:t>đặt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câu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hỏi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để</a:t>
            </a:r>
            <a:r>
              <a:rPr lang="en-US" sz="2400" dirty="0">
                <a:solidFill>
                  <a:srgbClr val="000000"/>
                </a:solidFill>
              </a:rPr>
              <a:t> HS </a:t>
            </a:r>
            <a:r>
              <a:rPr lang="en-US" sz="2400" dirty="0" err="1">
                <a:solidFill>
                  <a:srgbClr val="000000"/>
                </a:solidFill>
              </a:rPr>
              <a:t>nắm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vững</a:t>
            </a:r>
            <a:r>
              <a:rPr lang="en-US" sz="2400" dirty="0">
                <a:solidFill>
                  <a:srgbClr val="000000"/>
                </a:solidFill>
              </a:rPr>
              <a:t> tri </a:t>
            </a:r>
            <a:r>
              <a:rPr lang="en-US" sz="2400" dirty="0" err="1">
                <a:solidFill>
                  <a:srgbClr val="000000"/>
                </a:solidFill>
              </a:rPr>
              <a:t>thức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  <a:r>
              <a:rPr lang="en-US" sz="2400" dirty="0" err="1">
                <a:solidFill>
                  <a:srgbClr val="000000"/>
                </a:solidFill>
              </a:rPr>
              <a:t>mở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rộng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và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vận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dụng</a:t>
            </a:r>
            <a:r>
              <a:rPr lang="en-US" sz="2400" dirty="0">
                <a:solidFill>
                  <a:srgbClr val="000000"/>
                </a:solidFill>
              </a:rPr>
              <a:t> tri </a:t>
            </a:r>
            <a:r>
              <a:rPr lang="en-US" sz="2400" dirty="0" err="1">
                <a:solidFill>
                  <a:srgbClr val="000000"/>
                </a:solidFill>
              </a:rPr>
              <a:t>thức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đã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lĩnh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hội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22625" name="Text Box 65"/>
          <p:cNvSpPr txBox="1">
            <a:spLocks noChangeArrowheads="1"/>
          </p:cNvSpPr>
          <p:nvPr/>
        </p:nvSpPr>
        <p:spPr bwMode="auto">
          <a:xfrm>
            <a:off x="0" y="5157192"/>
            <a:ext cx="4540250" cy="1200329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</a:rPr>
              <a:t>GV </a:t>
            </a:r>
            <a:r>
              <a:rPr lang="en-US" sz="2400" dirty="0" err="1">
                <a:solidFill>
                  <a:srgbClr val="000000"/>
                </a:solidFill>
              </a:rPr>
              <a:t>đặt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câu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hỏi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để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dẫn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dắt</a:t>
            </a:r>
            <a:r>
              <a:rPr lang="en-US" sz="2400" dirty="0">
                <a:solidFill>
                  <a:srgbClr val="000000"/>
                </a:solidFill>
              </a:rPr>
              <a:t> HS </a:t>
            </a:r>
            <a:r>
              <a:rPr lang="en-US" sz="2400" dirty="0" err="1">
                <a:solidFill>
                  <a:srgbClr val="000000"/>
                </a:solidFill>
              </a:rPr>
              <a:t>hệ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thống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hóa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và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khái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quát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hóa</a:t>
            </a:r>
            <a:r>
              <a:rPr lang="en-US" sz="2400" dirty="0">
                <a:solidFill>
                  <a:srgbClr val="000000"/>
                </a:solidFill>
              </a:rPr>
              <a:t> tri </a:t>
            </a:r>
            <a:r>
              <a:rPr lang="en-US" sz="2400" dirty="0" err="1">
                <a:solidFill>
                  <a:srgbClr val="000000"/>
                </a:solidFill>
              </a:rPr>
              <a:t>thức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đã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lĩnh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hội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322626" name="Text Box 66"/>
          <p:cNvSpPr txBox="1">
            <a:spLocks noChangeArrowheads="1"/>
          </p:cNvSpPr>
          <p:nvPr/>
        </p:nvSpPr>
        <p:spPr bwMode="auto">
          <a:xfrm>
            <a:off x="5530850" y="5157192"/>
            <a:ext cx="4375150" cy="1200329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000000"/>
                </a:solidFill>
              </a:rPr>
              <a:t>Nhằm</a:t>
            </a:r>
            <a:r>
              <a:rPr lang="en-US" sz="2400" dirty="0">
                <a:solidFill>
                  <a:srgbClr val="000000"/>
                </a:solidFill>
              </a:rPr>
              <a:t> KT </a:t>
            </a:r>
            <a:r>
              <a:rPr lang="en-US" sz="2400" dirty="0" err="1">
                <a:solidFill>
                  <a:srgbClr val="000000"/>
                </a:solidFill>
              </a:rPr>
              <a:t>đánh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giá</a:t>
            </a:r>
            <a:r>
              <a:rPr lang="en-US" sz="2400" dirty="0">
                <a:solidFill>
                  <a:srgbClr val="000000"/>
                </a:solidFill>
              </a:rPr>
              <a:t> tri </a:t>
            </a:r>
            <a:r>
              <a:rPr lang="en-US" sz="2400" dirty="0" err="1">
                <a:solidFill>
                  <a:srgbClr val="000000"/>
                </a:solidFill>
              </a:rPr>
              <a:t>thức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mà</a:t>
            </a:r>
            <a:r>
              <a:rPr lang="en-US" sz="2400" dirty="0">
                <a:solidFill>
                  <a:srgbClr val="000000"/>
                </a:solidFill>
              </a:rPr>
              <a:t> HS </a:t>
            </a:r>
            <a:r>
              <a:rPr lang="en-US" sz="2400" dirty="0" err="1">
                <a:solidFill>
                  <a:srgbClr val="000000"/>
                </a:solidFill>
              </a:rPr>
              <a:t>lĩnh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hội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được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trong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quá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trình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dạy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học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8" name="Oval 44"/>
          <p:cNvSpPr>
            <a:spLocks noChangeArrowheads="1"/>
          </p:cNvSpPr>
          <p:nvPr/>
        </p:nvSpPr>
        <p:spPr bwMode="gray">
          <a:xfrm>
            <a:off x="7015927" y="1844824"/>
            <a:ext cx="1604898" cy="1377643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0" name="Text Box 46"/>
          <p:cNvSpPr txBox="1">
            <a:spLocks noChangeArrowheads="1"/>
          </p:cNvSpPr>
          <p:nvPr/>
        </p:nvSpPr>
        <p:spPr bwMode="gray">
          <a:xfrm>
            <a:off x="7159942" y="2068211"/>
            <a:ext cx="14654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Vấn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đáp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Củng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cố</a:t>
            </a:r>
            <a:endParaRPr lang="en-US" sz="2400" b="1" dirty="0">
              <a:solidFill>
                <a:srgbClr val="0033CC"/>
              </a:solidFill>
            </a:endParaRPr>
          </a:p>
        </p:txBody>
      </p:sp>
      <p:sp>
        <p:nvSpPr>
          <p:cNvPr id="72" name="Oval 44"/>
          <p:cNvSpPr>
            <a:spLocks noChangeArrowheads="1"/>
          </p:cNvSpPr>
          <p:nvPr/>
        </p:nvSpPr>
        <p:spPr bwMode="gray">
          <a:xfrm>
            <a:off x="1903359" y="3707541"/>
            <a:ext cx="1604898" cy="1377643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4" name="Text Box 46"/>
          <p:cNvSpPr txBox="1">
            <a:spLocks noChangeArrowheads="1"/>
          </p:cNvSpPr>
          <p:nvPr/>
        </p:nvSpPr>
        <p:spPr bwMode="gray">
          <a:xfrm>
            <a:off x="2047374" y="3930928"/>
            <a:ext cx="14654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Vấn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đáp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Tổng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kết</a:t>
            </a:r>
            <a:endParaRPr lang="en-US" sz="2400" b="1" dirty="0">
              <a:solidFill>
                <a:srgbClr val="0033CC"/>
              </a:solidFill>
            </a:endParaRPr>
          </a:p>
        </p:txBody>
      </p:sp>
      <p:sp>
        <p:nvSpPr>
          <p:cNvPr id="76" name="Oval 44"/>
          <p:cNvSpPr>
            <a:spLocks noChangeArrowheads="1"/>
          </p:cNvSpPr>
          <p:nvPr/>
        </p:nvSpPr>
        <p:spPr bwMode="gray">
          <a:xfrm>
            <a:off x="6223839" y="3717032"/>
            <a:ext cx="1604898" cy="1377643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8" name="Text Box 46"/>
          <p:cNvSpPr txBox="1">
            <a:spLocks noChangeArrowheads="1"/>
          </p:cNvSpPr>
          <p:nvPr/>
        </p:nvSpPr>
        <p:spPr bwMode="gray">
          <a:xfrm>
            <a:off x="6367854" y="3940419"/>
            <a:ext cx="14654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Vấn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đáp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33CC"/>
                </a:solidFill>
              </a:rPr>
              <a:t>Kiểm</a:t>
            </a:r>
            <a:r>
              <a:rPr lang="en-US" sz="2400" b="1" dirty="0">
                <a:solidFill>
                  <a:srgbClr val="0033CC"/>
                </a:solidFill>
              </a:rPr>
              <a:t> </a:t>
            </a:r>
            <a:r>
              <a:rPr lang="en-US" sz="2400" b="1" dirty="0" err="1">
                <a:solidFill>
                  <a:srgbClr val="0033CC"/>
                </a:solidFill>
              </a:rPr>
              <a:t>tra</a:t>
            </a:r>
            <a:endParaRPr lang="en-US" sz="2400" b="1" dirty="0">
              <a:solidFill>
                <a:srgbClr val="0033CC"/>
              </a:solidFill>
            </a:endParaRPr>
          </a:p>
        </p:txBody>
      </p:sp>
      <p:sp>
        <p:nvSpPr>
          <p:cNvPr id="25" name="Left Arrow 24">
            <a:hlinkClick r:id="rId2" action="ppaction://hlinksldjump"/>
          </p:cNvPr>
          <p:cNvSpPr/>
          <p:nvPr/>
        </p:nvSpPr>
        <p:spPr>
          <a:xfrm>
            <a:off x="9561512" y="6237312"/>
            <a:ext cx="34448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472D263-C9ED-495B-913F-5252484D59A3}"/>
              </a:ext>
            </a:extLst>
          </p:cNvPr>
          <p:cNvSpPr/>
          <p:nvPr/>
        </p:nvSpPr>
        <p:spPr bwMode="auto">
          <a:xfrm>
            <a:off x="1549841" y="549105"/>
            <a:ext cx="7704856" cy="469915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Đây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là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các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nhân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vật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nào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 </a:t>
            </a:r>
            <a:r>
              <a:rPr lang="en-US" sz="2800" b="1" dirty="0" err="1">
                <a:latin typeface="Arial" charset="0"/>
              </a:rPr>
              <a:t>Các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latin typeface="Arial" charset="0"/>
              </a:rPr>
              <a:t>n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hân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vật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này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có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ảnh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hưởng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đến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ngành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latin typeface="Arial" charset="0"/>
              </a:rPr>
              <a:t>chứng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latin typeface="Arial" charset="0"/>
              </a:rPr>
              <a:t>khoán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latin typeface="Arial" charset="0"/>
              </a:rPr>
              <a:t>như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latin typeface="Arial" charset="0"/>
              </a:rPr>
              <a:t>thế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latin typeface="Arial" charset="0"/>
              </a:rPr>
              <a:t>nào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4BF88FC-DD4D-413A-9B48-27EF25046A22}"/>
              </a:ext>
            </a:extLst>
          </p:cNvPr>
          <p:cNvSpPr/>
          <p:nvPr/>
        </p:nvSpPr>
        <p:spPr bwMode="auto">
          <a:xfrm>
            <a:off x="1550206" y="1120617"/>
            <a:ext cx="7704856" cy="367760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 err="1">
                <a:latin typeface="Arial" charset="0"/>
              </a:rPr>
              <a:t>Trong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các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mô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hình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mạng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trên</a:t>
            </a:r>
            <a:r>
              <a:rPr lang="en-US" sz="3200" dirty="0">
                <a:latin typeface="Arial" charset="0"/>
              </a:rPr>
              <a:t>, </a:t>
            </a:r>
            <a:r>
              <a:rPr lang="en-US" sz="3200" dirty="0" err="1">
                <a:latin typeface="Arial" charset="0"/>
              </a:rPr>
              <a:t>mô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hình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nào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là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tối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ưu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nhất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 </a:t>
            </a:r>
            <a:r>
              <a:rPr kumimoji="0" 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Vì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sao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</a:t>
            </a:r>
          </a:p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5E13781-BA86-47BF-994C-B2443B314B26}"/>
              </a:ext>
            </a:extLst>
          </p:cNvPr>
          <p:cNvSpPr/>
          <p:nvPr/>
        </p:nvSpPr>
        <p:spPr bwMode="auto">
          <a:xfrm>
            <a:off x="1549841" y="1633877"/>
            <a:ext cx="7704856" cy="3677603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</a:t>
            </a:r>
            <a:r>
              <a:rPr lang="en-US" sz="3200" dirty="0" err="1">
                <a:latin typeface="Arial" charset="0"/>
              </a:rPr>
              <a:t>êu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ưu</a:t>
            </a:r>
            <a:r>
              <a:rPr lang="en-US" sz="3200" dirty="0">
                <a:latin typeface="Arial" charset="0"/>
              </a:rPr>
              <a:t>, </a:t>
            </a:r>
            <a:r>
              <a:rPr lang="en-US" sz="3200" dirty="0" err="1">
                <a:latin typeface="Arial" charset="0"/>
              </a:rPr>
              <a:t>nhược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điểm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của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phương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pháp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vấn</a:t>
            </a:r>
            <a:r>
              <a:rPr lang="en-US" sz="3200" dirty="0">
                <a:latin typeface="Arial" charset="0"/>
              </a:rPr>
              <a:t> </a:t>
            </a:r>
            <a:r>
              <a:rPr lang="en-US" sz="3200" dirty="0" err="1">
                <a:latin typeface="Arial" charset="0"/>
              </a:rPr>
              <a:t>đáp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</a:t>
            </a:r>
          </a:p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061FFF4-4B05-4FD7-9CF7-FCFD62AFC28A}"/>
              </a:ext>
            </a:extLst>
          </p:cNvPr>
          <p:cNvSpPr/>
          <p:nvPr/>
        </p:nvSpPr>
        <p:spPr bwMode="auto">
          <a:xfrm>
            <a:off x="1560146" y="2185145"/>
            <a:ext cx="7704856" cy="2860358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Hãy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liệt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kê</a:t>
            </a:r>
            <a:r>
              <a:rPr lang="en-US" sz="3200" dirty="0">
                <a:latin typeface="Arial" charset="0"/>
              </a:rPr>
              <a:t> </a:t>
            </a:r>
            <a:r>
              <a:rPr kumimoji="0" 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các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mô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hình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mạng</a:t>
            </a:r>
            <a:r>
              <a:rPr kumimoji="0" 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?</a:t>
            </a:r>
          </a:p>
          <a:p>
            <a:pPr marL="0" marR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42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322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6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32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1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50"/>
                                        <p:tgtEl>
                                          <p:spTgt spid="322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46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50"/>
                                        <p:tgtEl>
                                          <p:spTgt spid="322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1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623" grpId="0" animBg="1"/>
      <p:bldP spid="322624" grpId="0" animBg="1"/>
      <p:bldP spid="322625" grpId="0" animBg="1"/>
      <p:bldP spid="322626" grpId="0" animBg="1"/>
      <p:bldP spid="2" grpId="0" animBg="1"/>
      <p:bldP spid="2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81EA20C-FE82-40AB-BD10-05F9375342ED}"/>
              </a:ext>
            </a:extLst>
          </p:cNvPr>
          <p:cNvSpPr/>
          <p:nvPr/>
        </p:nvSpPr>
        <p:spPr>
          <a:xfrm>
            <a:off x="1848562" y="404129"/>
            <a:ext cx="6402960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88858"/>
                </a:solidFill>
              </a:rPr>
              <a:t>4.2.2. </a:t>
            </a:r>
            <a:r>
              <a:rPr lang="en-US" sz="2800" b="1" dirty="0">
                <a:solidFill>
                  <a:srgbClr val="288858"/>
                </a:solidFill>
                <a:latin typeface="+mj-lt"/>
              </a:rPr>
              <a:t>4. CÁC CÁCH VẤN ĐÁP</a:t>
            </a:r>
            <a:endParaRPr lang="en-US" sz="2800" dirty="0">
              <a:solidFill>
                <a:srgbClr val="288858"/>
              </a:solidFill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C4D5118-B844-4153-B832-E3448D9EDD69}"/>
              </a:ext>
            </a:extLst>
          </p:cNvPr>
          <p:cNvGrpSpPr/>
          <p:nvPr/>
        </p:nvGrpSpPr>
        <p:grpSpPr>
          <a:xfrm>
            <a:off x="-1061171" y="2060848"/>
            <a:ext cx="3781924" cy="3403107"/>
            <a:chOff x="1349592" y="2564904"/>
            <a:chExt cx="4683528" cy="419519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CA580C2-6B6E-4B86-BA1E-63D512844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2714736" y="2564904"/>
              <a:ext cx="2701283" cy="369621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D116D9E-4533-49C8-97FC-C12F518D00C3}"/>
                </a:ext>
              </a:extLst>
            </p:cNvPr>
            <p:cNvSpPr/>
            <p:nvPr/>
          </p:nvSpPr>
          <p:spPr bwMode="auto">
            <a:xfrm>
              <a:off x="4376936" y="4656585"/>
              <a:ext cx="1656184" cy="20882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A56B0DE-569D-48C4-A0A4-0F42B479DFD4}"/>
                </a:ext>
              </a:extLst>
            </p:cNvPr>
            <p:cNvSpPr/>
            <p:nvPr/>
          </p:nvSpPr>
          <p:spPr bwMode="auto">
            <a:xfrm>
              <a:off x="4953000" y="4005064"/>
              <a:ext cx="1080120" cy="79208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4C009D-AE73-4E9A-8CB2-9DAB21AAA7ED}"/>
                </a:ext>
              </a:extLst>
            </p:cNvPr>
            <p:cNvSpPr/>
            <p:nvPr/>
          </p:nvSpPr>
          <p:spPr bwMode="auto">
            <a:xfrm>
              <a:off x="1349592" y="4671867"/>
              <a:ext cx="1656184" cy="20882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443415D-2B9C-4C71-9D6A-9F86F3D42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0815" y="2060848"/>
            <a:ext cx="2445185" cy="2950547"/>
          </a:xfrm>
          <a:prstGeom prst="rect">
            <a:avLst/>
          </a:prstGeom>
        </p:spPr>
      </p:pic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4E661CB9-AF83-433D-ADFB-756F1EA1BB5C}"/>
              </a:ext>
            </a:extLst>
          </p:cNvPr>
          <p:cNvSpPr/>
          <p:nvPr/>
        </p:nvSpPr>
        <p:spPr bwMode="auto">
          <a:xfrm>
            <a:off x="2504728" y="2023467"/>
            <a:ext cx="4769301" cy="2987929"/>
          </a:xfrm>
          <a:prstGeom prst="cloudCallout">
            <a:avLst>
              <a:gd name="adj1" fmla="val -54433"/>
              <a:gd name="adj2" fmla="val -1609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latin typeface="Arial" charset="0"/>
              </a:rPr>
              <a:t>Khi </a:t>
            </a:r>
            <a:r>
              <a:rPr lang="en-US" sz="2400" b="1" dirty="0" err="1">
                <a:latin typeface="Arial" charset="0"/>
              </a:rPr>
              <a:t>thực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hiện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giảng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dạy</a:t>
            </a:r>
            <a:r>
              <a:rPr lang="en-US" sz="2400" b="1" dirty="0">
                <a:latin typeface="Arial" charset="0"/>
              </a:rPr>
              <a:t>, </a:t>
            </a:r>
            <a:r>
              <a:rPr lang="en-US" sz="2400" b="1" dirty="0" err="1">
                <a:latin typeface="Arial" charset="0"/>
              </a:rPr>
              <a:t>các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thầy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cô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thực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hiện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vấn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đáp</a:t>
            </a:r>
            <a:r>
              <a:rPr lang="en-US" sz="2400" b="1" dirty="0">
                <a:latin typeface="Arial" charset="0"/>
              </a:rPr>
              <a:t> HS </a:t>
            </a:r>
            <a:r>
              <a:rPr lang="en-US" sz="2400" b="1" dirty="0" err="1">
                <a:latin typeface="Arial" charset="0"/>
              </a:rPr>
              <a:t>như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thế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 err="1">
                <a:latin typeface="Arial" charset="0"/>
              </a:rPr>
              <a:t>nào</a:t>
            </a:r>
            <a:r>
              <a:rPr lang="en-US" sz="2400" b="1" dirty="0">
                <a:latin typeface="Arial" charset="0"/>
              </a:rPr>
              <a:t>?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98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81EA20C-FE82-40AB-BD10-05F9375342ED}"/>
              </a:ext>
            </a:extLst>
          </p:cNvPr>
          <p:cNvSpPr/>
          <p:nvPr/>
        </p:nvSpPr>
        <p:spPr>
          <a:xfrm>
            <a:off x="1285968" y="76061"/>
            <a:ext cx="7483456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88858"/>
                </a:solidFill>
              </a:rPr>
              <a:t>4.2.2. </a:t>
            </a:r>
            <a:r>
              <a:rPr lang="en-US" sz="2800" b="1" dirty="0">
                <a:solidFill>
                  <a:srgbClr val="288858"/>
                </a:solidFill>
                <a:latin typeface="+mj-lt"/>
              </a:rPr>
              <a:t>4. CÁC CÁCH VẤN ĐÁP</a:t>
            </a:r>
            <a:endParaRPr lang="en-US" sz="2800" dirty="0">
              <a:solidFill>
                <a:srgbClr val="288858"/>
              </a:solidFill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652FCB-CC47-4715-A9C9-604898D63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376" y="836711"/>
            <a:ext cx="1251399" cy="172819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1C4D5118-B844-4153-B832-E3448D9EDD69}"/>
              </a:ext>
            </a:extLst>
          </p:cNvPr>
          <p:cNvGrpSpPr/>
          <p:nvPr/>
        </p:nvGrpSpPr>
        <p:grpSpPr>
          <a:xfrm>
            <a:off x="-1061171" y="2060848"/>
            <a:ext cx="3781924" cy="3403107"/>
            <a:chOff x="1349592" y="2564904"/>
            <a:chExt cx="4683528" cy="419519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CA580C2-6B6E-4B86-BA1E-63D512844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2714736" y="2564904"/>
              <a:ext cx="2701283" cy="369621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D116D9E-4533-49C8-97FC-C12F518D00C3}"/>
                </a:ext>
              </a:extLst>
            </p:cNvPr>
            <p:cNvSpPr/>
            <p:nvPr/>
          </p:nvSpPr>
          <p:spPr bwMode="auto">
            <a:xfrm>
              <a:off x="4376936" y="4656585"/>
              <a:ext cx="1656184" cy="20882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A56B0DE-569D-48C4-A0A4-0F42B479DFD4}"/>
                </a:ext>
              </a:extLst>
            </p:cNvPr>
            <p:cNvSpPr/>
            <p:nvPr/>
          </p:nvSpPr>
          <p:spPr bwMode="auto">
            <a:xfrm>
              <a:off x="4953000" y="4005064"/>
              <a:ext cx="1080120" cy="79208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4C009D-AE73-4E9A-8CB2-9DAB21AAA7ED}"/>
                </a:ext>
              </a:extLst>
            </p:cNvPr>
            <p:cNvSpPr/>
            <p:nvPr/>
          </p:nvSpPr>
          <p:spPr bwMode="auto">
            <a:xfrm>
              <a:off x="1349592" y="4671867"/>
              <a:ext cx="1656184" cy="20882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79F4DB3-31FA-4153-A759-3EF1915983DE}"/>
              </a:ext>
            </a:extLst>
          </p:cNvPr>
          <p:cNvCxnSpPr/>
          <p:nvPr/>
        </p:nvCxnSpPr>
        <p:spPr bwMode="auto">
          <a:xfrm flipV="1">
            <a:off x="2345256" y="1484784"/>
            <a:ext cx="5560072" cy="14761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5424968-5761-4582-890F-ECBEDEE51D34}"/>
              </a:ext>
            </a:extLst>
          </p:cNvPr>
          <p:cNvSpPr/>
          <p:nvPr/>
        </p:nvSpPr>
        <p:spPr bwMode="auto">
          <a:xfrm rot="20724104">
            <a:off x="2312933" y="1724520"/>
            <a:ext cx="5192670" cy="408623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GV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đưa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ra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câu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hỏi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→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gọi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1 HS → GV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nhận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xét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225A2EA-F31E-4F61-A4C5-27F9412C18D6}"/>
              </a:ext>
            </a:extLst>
          </p:cNvPr>
          <p:cNvSpPr/>
          <p:nvPr/>
        </p:nvSpPr>
        <p:spPr bwMode="auto">
          <a:xfrm>
            <a:off x="8121352" y="908719"/>
            <a:ext cx="1584176" cy="187220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C2638B1-18A4-40FD-B931-1BD3AFE23AB1}"/>
              </a:ext>
            </a:extLst>
          </p:cNvPr>
          <p:cNvSpPr/>
          <p:nvPr/>
        </p:nvSpPr>
        <p:spPr bwMode="auto">
          <a:xfrm>
            <a:off x="1640632" y="3380417"/>
            <a:ext cx="5984759" cy="408623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GV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đưa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ra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câu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hỏi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→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gọi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nhiều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HS → GV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nhận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xét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1058AB0-D39D-4631-93FB-56D087387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91" y="2924943"/>
            <a:ext cx="855712" cy="118174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17E36BC-48F8-4632-BD1A-3EA215691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191884" y="2924943"/>
            <a:ext cx="749275" cy="1154849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20E0A13-223F-4391-9A43-75B982A7504A}"/>
              </a:ext>
            </a:extLst>
          </p:cNvPr>
          <p:cNvCxnSpPr/>
          <p:nvPr/>
        </p:nvCxnSpPr>
        <p:spPr bwMode="auto">
          <a:xfrm>
            <a:off x="1424608" y="3861048"/>
            <a:ext cx="684076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7535C788-C4B1-4487-82B8-89418376AB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3475" y="3986914"/>
            <a:ext cx="1027903" cy="882246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6EF128CB-9844-4B1B-AD82-3D7F42A056E2}"/>
              </a:ext>
            </a:extLst>
          </p:cNvPr>
          <p:cNvSpPr/>
          <p:nvPr/>
        </p:nvSpPr>
        <p:spPr bwMode="auto">
          <a:xfrm>
            <a:off x="7812288" y="2852936"/>
            <a:ext cx="2181272" cy="187220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0641873-0B59-48AD-8E28-B0FFBAC40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0030" y="5363663"/>
            <a:ext cx="2354018" cy="1441486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24866DE2-614C-4263-AADD-2B2E5ECC2D3E}"/>
              </a:ext>
            </a:extLst>
          </p:cNvPr>
          <p:cNvSpPr/>
          <p:nvPr/>
        </p:nvSpPr>
        <p:spPr bwMode="auto">
          <a:xfrm>
            <a:off x="7320880" y="5085183"/>
            <a:ext cx="2600672" cy="187220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772FB1B-59A9-4101-9BC9-1275C8B3AD89}"/>
              </a:ext>
            </a:extLst>
          </p:cNvPr>
          <p:cNvCxnSpPr/>
          <p:nvPr/>
        </p:nvCxnSpPr>
        <p:spPr bwMode="auto">
          <a:xfrm>
            <a:off x="1640632" y="4653136"/>
            <a:ext cx="5465187" cy="12241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B378DBA-F848-4A06-8E3D-E0C8A22CE6FC}"/>
              </a:ext>
            </a:extLst>
          </p:cNvPr>
          <p:cNvSpPr/>
          <p:nvPr/>
        </p:nvSpPr>
        <p:spPr bwMode="auto">
          <a:xfrm rot="752368">
            <a:off x="1295938" y="5476446"/>
            <a:ext cx="5672780" cy="715089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GV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đưa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ra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câu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hỏi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→ chia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nhóm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thảo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luận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→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nhóm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trưởng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trình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bày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→  GV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nhận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xét</a:t>
            </a: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44" name="Explosion: 14 Points 43">
            <a:extLst>
              <a:ext uri="{FF2B5EF4-FFF2-40B4-BE49-F238E27FC236}">
                <a16:creationId xmlns:a16="http://schemas.microsoft.com/office/drawing/2014/main" id="{0757785C-EBB5-4035-A89C-C546270112FC}"/>
              </a:ext>
            </a:extLst>
          </p:cNvPr>
          <p:cNvSpPr/>
          <p:nvPr/>
        </p:nvSpPr>
        <p:spPr bwMode="auto">
          <a:xfrm rot="21138605">
            <a:off x="47053" y="1065929"/>
            <a:ext cx="2916325" cy="899279"/>
          </a:xfrm>
          <a:prstGeom prst="irregularSeal2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 </a:t>
            </a:r>
            <a:r>
              <a:rPr kumimoji="0" lang="en-US" sz="2000" b="1" i="1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cách</a:t>
            </a:r>
            <a:r>
              <a:rPr kumimoji="0" lang="en-US" sz="2000" b="1" i="1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96688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 animBg="1"/>
      <p:bldP spid="32" grpId="0" animBg="1"/>
      <p:bldP spid="35" grpId="0" animBg="1"/>
      <p:bldP spid="4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3"/>
          <p:cNvSpPr>
            <a:spLocks noEditPoints="1"/>
          </p:cNvSpPr>
          <p:nvPr/>
        </p:nvSpPr>
        <p:spPr bwMode="gray">
          <a:xfrm rot="20241944">
            <a:off x="1938211" y="2590804"/>
            <a:ext cx="6230805" cy="2919413"/>
          </a:xfrm>
          <a:custGeom>
            <a:avLst/>
            <a:gdLst>
              <a:gd name="T0" fmla="*/ 1857 w 4040"/>
              <a:gd name="T1" fmla="*/ 12 h 1888"/>
              <a:gd name="T2" fmla="*/ 1354 w 4040"/>
              <a:gd name="T3" fmla="*/ 68 h 1888"/>
              <a:gd name="T4" fmla="*/ 909 w 4040"/>
              <a:gd name="T5" fmla="*/ 168 h 1888"/>
              <a:gd name="T6" fmla="*/ 533 w 4040"/>
              <a:gd name="T7" fmla="*/ 305 h 1888"/>
              <a:gd name="T8" fmla="*/ 248 w 4040"/>
              <a:gd name="T9" fmla="*/ 471 h 1888"/>
              <a:gd name="T10" fmla="*/ 64 w 4040"/>
              <a:gd name="T11" fmla="*/ 663 h 1888"/>
              <a:gd name="T12" fmla="*/ 0 w 4040"/>
              <a:gd name="T13" fmla="*/ 873 h 1888"/>
              <a:gd name="T14" fmla="*/ 64 w 4040"/>
              <a:gd name="T15" fmla="*/ 1081 h 1888"/>
              <a:gd name="T16" fmla="*/ 248 w 4040"/>
              <a:gd name="T17" fmla="*/ 1273 h 1888"/>
              <a:gd name="T18" fmla="*/ 533 w 4040"/>
              <a:gd name="T19" fmla="*/ 1441 h 1888"/>
              <a:gd name="T20" fmla="*/ 909 w 4040"/>
              <a:gd name="T21" fmla="*/ 1577 h 1888"/>
              <a:gd name="T22" fmla="*/ 1354 w 4040"/>
              <a:gd name="T23" fmla="*/ 1676 h 1888"/>
              <a:gd name="T24" fmla="*/ 1857 w 4040"/>
              <a:gd name="T25" fmla="*/ 1734 h 1888"/>
              <a:gd name="T26" fmla="*/ 2399 w 4040"/>
              <a:gd name="T27" fmla="*/ 1741 h 1888"/>
              <a:gd name="T28" fmla="*/ 2917 w 4040"/>
              <a:gd name="T29" fmla="*/ 1700 h 1888"/>
              <a:gd name="T30" fmla="*/ 3384 w 4040"/>
              <a:gd name="T31" fmla="*/ 1614 h 1888"/>
              <a:gd name="T32" fmla="*/ 3783 w 4040"/>
              <a:gd name="T33" fmla="*/ 1489 h 1888"/>
              <a:gd name="T34" fmla="*/ 4102 w 4040"/>
              <a:gd name="T35" fmla="*/ 1333 h 1888"/>
              <a:gd name="T36" fmla="*/ 4322 w 4040"/>
              <a:gd name="T37" fmla="*/ 1148 h 1888"/>
              <a:gd name="T38" fmla="*/ 4427 w 4040"/>
              <a:gd name="T39" fmla="*/ 944 h 1888"/>
              <a:gd name="T40" fmla="*/ 4404 w 4040"/>
              <a:gd name="T41" fmla="*/ 730 h 1888"/>
              <a:gd name="T42" fmla="*/ 4260 w 4040"/>
              <a:gd name="T43" fmla="*/ 532 h 1888"/>
              <a:gd name="T44" fmla="*/ 4005 w 4040"/>
              <a:gd name="T45" fmla="*/ 357 h 1888"/>
              <a:gd name="T46" fmla="*/ 3659 w 4040"/>
              <a:gd name="T47" fmla="*/ 210 h 1888"/>
              <a:gd name="T48" fmla="*/ 3236 w 4040"/>
              <a:gd name="T49" fmla="*/ 97 h 1888"/>
              <a:gd name="T50" fmla="*/ 2750 w 4040"/>
              <a:gd name="T51" fmla="*/ 25 h 1888"/>
              <a:gd name="T52" fmla="*/ 2218 w 4040"/>
              <a:gd name="T53" fmla="*/ 0 h 1888"/>
              <a:gd name="T54" fmla="*/ 1762 w 4040"/>
              <a:gd name="T55" fmla="*/ 1604 h 1888"/>
              <a:gd name="T56" fmla="*/ 1278 w 4040"/>
              <a:gd name="T57" fmla="*/ 1551 h 1888"/>
              <a:gd name="T58" fmla="*/ 851 w 4040"/>
              <a:gd name="T59" fmla="*/ 1456 h 1888"/>
              <a:gd name="T60" fmla="*/ 502 w 4040"/>
              <a:gd name="T61" fmla="*/ 1328 h 1888"/>
              <a:gd name="T62" fmla="*/ 245 w 4040"/>
              <a:gd name="T63" fmla="*/ 1170 h 1888"/>
              <a:gd name="T64" fmla="*/ 97 w 4040"/>
              <a:gd name="T65" fmla="*/ 993 h 1888"/>
              <a:gd name="T66" fmla="*/ 74 w 4040"/>
              <a:gd name="T67" fmla="*/ 799 h 1888"/>
              <a:gd name="T68" fmla="*/ 182 w 4040"/>
              <a:gd name="T69" fmla="*/ 614 h 1888"/>
              <a:gd name="T70" fmla="*/ 406 w 4040"/>
              <a:gd name="T71" fmla="*/ 449 h 1888"/>
              <a:gd name="T72" fmla="*/ 726 w 4040"/>
              <a:gd name="T73" fmla="*/ 311 h 1888"/>
              <a:gd name="T74" fmla="*/ 1127 w 4040"/>
              <a:gd name="T75" fmla="*/ 205 h 1888"/>
              <a:gd name="T76" fmla="*/ 1596 w 4040"/>
              <a:gd name="T77" fmla="*/ 136 h 1888"/>
              <a:gd name="T78" fmla="*/ 2108 w 4040"/>
              <a:gd name="T79" fmla="*/ 111 h 1888"/>
              <a:gd name="T80" fmla="*/ 2625 w 4040"/>
              <a:gd name="T81" fmla="*/ 136 h 1888"/>
              <a:gd name="T82" fmla="*/ 3092 w 4040"/>
              <a:gd name="T83" fmla="*/ 205 h 1888"/>
              <a:gd name="T84" fmla="*/ 3493 w 4040"/>
              <a:gd name="T85" fmla="*/ 311 h 1888"/>
              <a:gd name="T86" fmla="*/ 3814 w 4040"/>
              <a:gd name="T87" fmla="*/ 449 h 1888"/>
              <a:gd name="T88" fmla="*/ 4038 w 4040"/>
              <a:gd name="T89" fmla="*/ 614 h 1888"/>
              <a:gd name="T90" fmla="*/ 4146 w 4040"/>
              <a:gd name="T91" fmla="*/ 799 h 1888"/>
              <a:gd name="T92" fmla="*/ 4124 w 4040"/>
              <a:gd name="T93" fmla="*/ 993 h 1888"/>
              <a:gd name="T94" fmla="*/ 3974 w 4040"/>
              <a:gd name="T95" fmla="*/ 1170 h 1888"/>
              <a:gd name="T96" fmla="*/ 3718 w 4040"/>
              <a:gd name="T97" fmla="*/ 1328 h 1888"/>
              <a:gd name="T98" fmla="*/ 3370 w 4040"/>
              <a:gd name="T99" fmla="*/ 1456 h 1888"/>
              <a:gd name="T100" fmla="*/ 2943 w 4040"/>
              <a:gd name="T101" fmla="*/ 1551 h 1888"/>
              <a:gd name="T102" fmla="*/ 2458 w 4040"/>
              <a:gd name="T103" fmla="*/ 1604 h 18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rgbClr val="656565"/>
              </a:gs>
              <a:gs pos="100000">
                <a:srgbClr val="DDDDD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7C16B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gray">
          <a:xfrm>
            <a:off x="7011591" y="1424609"/>
            <a:ext cx="1959060" cy="182245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Hệ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thống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câu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hỏi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phải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logic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chặt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chẽ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gray">
          <a:xfrm>
            <a:off x="3869532" y="4590497"/>
            <a:ext cx="1977760" cy="1889125"/>
          </a:xfrm>
          <a:prstGeom prst="ellipse">
            <a:avLst/>
          </a:prstGeom>
          <a:solidFill>
            <a:srgbClr val="92D05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Vấn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đáp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với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tất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cả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HS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lớp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6316128" y="3748554"/>
            <a:ext cx="2453295" cy="1898650"/>
            <a:chOff x="1082" y="1248"/>
            <a:chExt cx="1260" cy="119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1" name="Oval 11"/>
            <p:cNvSpPr>
              <a:spLocks noChangeArrowheads="1"/>
            </p:cNvSpPr>
            <p:nvPr/>
          </p:nvSpPr>
          <p:spPr bwMode="gray">
            <a:xfrm>
              <a:off x="1082" y="1248"/>
              <a:ext cx="1260" cy="1196"/>
            </a:xfrm>
            <a:prstGeom prst="ellipse">
              <a:avLst/>
            </a:prstGeom>
            <a:grpFill/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gray">
            <a:xfrm>
              <a:off x="1296" y="1455"/>
              <a:ext cx="861" cy="83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817" dir="2708076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 err="1">
                  <a:solidFill>
                    <a:srgbClr val="000000"/>
                  </a:solidFill>
                </a:rPr>
                <a:t>Câu</a:t>
              </a: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</a:rPr>
                <a:t>hỏi</a:t>
              </a:r>
              <a:endParaRPr lang="en-US" sz="2000" b="1" dirty="0">
                <a:solidFill>
                  <a:srgbClr val="000000"/>
                </a:solidFill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 err="1">
                  <a:solidFill>
                    <a:srgbClr val="000000"/>
                  </a:solidFill>
                </a:rPr>
                <a:t>phải</a:t>
              </a: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</a:rPr>
                <a:t>sát</a:t>
              </a: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 err="1">
                  <a:solidFill>
                    <a:srgbClr val="000000"/>
                  </a:solidFill>
                </a:rPr>
                <a:t>với</a:t>
              </a: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</a:rPr>
                <a:t>từng</a:t>
              </a: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</a:rPr>
                <a:t>đối</a:t>
              </a:r>
              <a:r>
                <a:rPr lang="en-US" sz="2000" b="1" dirty="0">
                  <a:solidFill>
                    <a:srgbClr val="000000"/>
                  </a:solidFill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</a:rPr>
                <a:t>tượng</a:t>
              </a:r>
              <a:r>
                <a:rPr lang="en-US" sz="2000" b="1" dirty="0">
                  <a:solidFill>
                    <a:srgbClr val="000000"/>
                  </a:solidFill>
                </a:rPr>
                <a:t> HS</a:t>
              </a:r>
            </a:p>
          </p:txBody>
        </p:sp>
      </p:grpSp>
      <p:sp>
        <p:nvSpPr>
          <p:cNvPr id="14" name="Oval 19"/>
          <p:cNvSpPr>
            <a:spLocks noChangeArrowheads="1"/>
          </p:cNvSpPr>
          <p:nvPr/>
        </p:nvSpPr>
        <p:spPr bwMode="gray">
          <a:xfrm>
            <a:off x="4238931" y="1026294"/>
            <a:ext cx="1938205" cy="189865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Câu</a:t>
            </a:r>
            <a:r>
              <a:rPr lang="en-US" sz="2000" b="1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hỏi</a:t>
            </a:r>
            <a:endParaRPr lang="en-US" sz="2000" b="1" dirty="0">
              <a:solidFill>
                <a:srgbClr val="111111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rõ</a:t>
            </a:r>
            <a:r>
              <a:rPr lang="en-US" sz="2000" b="1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ràng</a:t>
            </a:r>
            <a:r>
              <a:rPr lang="en-US" sz="2000" b="1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chính</a:t>
            </a:r>
            <a:r>
              <a:rPr lang="en-US" sz="2000" b="1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xác</a:t>
            </a:r>
            <a:r>
              <a:rPr lang="en-US" sz="2000" b="1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dễ</a:t>
            </a:r>
            <a:r>
              <a:rPr lang="en-US" sz="2000" b="1" dirty="0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11111"/>
                </a:solidFill>
                <a:latin typeface="Arial" pitchFamily="34" charset="0"/>
                <a:cs typeface="Arial" pitchFamily="34" charset="0"/>
              </a:rPr>
              <a:t>hiểu</a:t>
            </a:r>
            <a:endParaRPr lang="en-US" sz="2000" b="1" dirty="0">
              <a:solidFill>
                <a:srgbClr val="111111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Oval 25"/>
          <p:cNvSpPr>
            <a:spLocks noChangeArrowheads="1"/>
          </p:cNvSpPr>
          <p:nvPr/>
        </p:nvSpPr>
        <p:spPr bwMode="gray">
          <a:xfrm>
            <a:off x="1730111" y="2011324"/>
            <a:ext cx="2139421" cy="1974850"/>
          </a:xfrm>
          <a:prstGeom prst="ellipse">
            <a:avLst/>
          </a:prstGeom>
          <a:solidFill>
            <a:srgbClr val="00B05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GV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tổng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kết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chỉ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ra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được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kiến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thức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mới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lĩnh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hội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2"/>
          <p:cNvSpPr>
            <a:spLocks noChangeArrowheads="1"/>
          </p:cNvSpPr>
          <p:nvPr/>
        </p:nvSpPr>
        <p:spPr bwMode="gray">
          <a:xfrm>
            <a:off x="1136576" y="4509120"/>
            <a:ext cx="1941644" cy="1905000"/>
          </a:xfrm>
          <a:prstGeom prst="ellipse">
            <a:avLst/>
          </a:prstGeom>
          <a:solidFill>
            <a:srgbClr val="63A808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Hạn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chế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câu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hỏi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câu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trả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lời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2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hoặc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không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Left Arrow 14">
            <a:hlinkClick r:id="rId2" action="ppaction://hlinksldjump"/>
          </p:cNvPr>
          <p:cNvSpPr/>
          <p:nvPr/>
        </p:nvSpPr>
        <p:spPr>
          <a:xfrm>
            <a:off x="9561512" y="6237312"/>
            <a:ext cx="34448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2BE3FCE-692C-4834-A237-A68FACC49C11}"/>
              </a:ext>
            </a:extLst>
          </p:cNvPr>
          <p:cNvSpPr/>
          <p:nvPr/>
        </p:nvSpPr>
        <p:spPr>
          <a:xfrm>
            <a:off x="272480" y="165243"/>
            <a:ext cx="9433048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88858"/>
                </a:solidFill>
              </a:rPr>
              <a:t>4.2.2. </a:t>
            </a:r>
            <a:r>
              <a:rPr lang="en-US" sz="2800" b="1" dirty="0">
                <a:solidFill>
                  <a:srgbClr val="288858"/>
                </a:solidFill>
                <a:latin typeface="+mj-lt"/>
                <a:cs typeface="Arial" pitchFamily="34" charset="0"/>
              </a:rPr>
              <a:t>5. YÊU CẦU KHI VẬN DỤNG PHƯƠNG PHÁP VẤN ĐÁP</a:t>
            </a:r>
          </a:p>
        </p:txBody>
      </p:sp>
    </p:spTree>
    <p:extLst>
      <p:ext uri="{BB962C8B-B14F-4D97-AF65-F5344CB8AC3E}">
        <p14:creationId xmlns:p14="http://schemas.microsoft.com/office/powerpoint/2010/main" val="212576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4" grpId="0" animBg="1"/>
      <p:bldP spid="17" grpId="0" animBg="1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011542" y="3610803"/>
            <a:ext cx="2453626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XỬ LÝ</a:t>
            </a:r>
          </a:p>
        </p:txBody>
      </p:sp>
      <p:sp>
        <p:nvSpPr>
          <p:cNvPr id="7" name="Rectangle 6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2141104" y="4642533"/>
            <a:ext cx="1981200" cy="51911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NHỚ LẠI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1640632" y="1772816"/>
            <a:ext cx="3963838" cy="2880320"/>
          </a:xfrm>
          <a:prstGeom prst="line">
            <a:avLst/>
          </a:prstGeom>
          <a:noFill/>
          <a:ln w="76200">
            <a:solidFill>
              <a:srgbClr val="FF0066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8220" y="2382416"/>
            <a:ext cx="165100" cy="76200"/>
          </a:xfrm>
          <a:prstGeom prst="actionButtonForwardNext">
            <a:avLst/>
          </a:prstGeom>
          <a:solidFill>
            <a:srgbClr val="FFF0B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350743" y="2168590"/>
            <a:ext cx="2228850" cy="52322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ỨNG DỤNG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878CE7B-4C19-47C1-AF84-D6FC04ADC022}"/>
              </a:ext>
            </a:extLst>
          </p:cNvPr>
          <p:cNvSpPr/>
          <p:nvPr/>
        </p:nvSpPr>
        <p:spPr>
          <a:xfrm>
            <a:off x="272480" y="165243"/>
            <a:ext cx="9433048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88858"/>
                </a:solidFill>
              </a:rPr>
              <a:t>4.2.2. </a:t>
            </a:r>
            <a:r>
              <a:rPr lang="en-US" sz="3600" b="1" dirty="0">
                <a:solidFill>
                  <a:srgbClr val="288858"/>
                </a:solidFill>
                <a:latin typeface="+mj-lt"/>
                <a:cs typeface="Arial" pitchFamily="34" charset="0"/>
              </a:rPr>
              <a:t>6. CẤP ĐỘ CÂU HỎI</a:t>
            </a:r>
          </a:p>
        </p:txBody>
      </p:sp>
    </p:spTree>
    <p:extLst>
      <p:ext uri="{BB962C8B-B14F-4D97-AF65-F5344CB8AC3E}">
        <p14:creationId xmlns:p14="http://schemas.microsoft.com/office/powerpoint/2010/main" val="340624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nimBg="1" autoUpdateAnimBg="0"/>
      <p:bldP spid="8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346250"/>
              </p:ext>
            </p:extLst>
          </p:nvPr>
        </p:nvGraphicFramePr>
        <p:xfrm>
          <a:off x="704528" y="1999674"/>
          <a:ext cx="8712968" cy="413649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2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288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Dạng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câu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hỏi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Ví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dụ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49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hoàn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chỉnh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782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định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nghĩa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liệt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kê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22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quan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sát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456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lựa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chọn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gray">
          <a:xfrm>
            <a:off x="3726615" y="2456061"/>
            <a:ext cx="541105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230BB5"/>
                </a:solidFill>
              </a:rPr>
              <a:t>Dòng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điện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ba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pha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là</a:t>
            </a:r>
            <a:r>
              <a:rPr lang="en-US" sz="2000" dirty="0">
                <a:solidFill>
                  <a:srgbClr val="230BB5"/>
                </a:solidFill>
              </a:rPr>
              <a:t>……..?</a:t>
            </a: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gray">
          <a:xfrm>
            <a:off x="3654976" y="3068960"/>
            <a:ext cx="5482696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230BB5"/>
                </a:solidFill>
              </a:rPr>
              <a:t>Thế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nào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là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chuyển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động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tịnh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tiến</a:t>
            </a:r>
            <a:r>
              <a:rPr lang="en-US" sz="2000" dirty="0">
                <a:solidFill>
                  <a:srgbClr val="230BB5"/>
                </a:solidFill>
              </a:rPr>
              <a:t>?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gray">
          <a:xfrm>
            <a:off x="3704755" y="3667671"/>
            <a:ext cx="554461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Trình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bày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các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bước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kiểm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tra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cách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điện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của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động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cơ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điện</a:t>
            </a:r>
            <a:r>
              <a:rPr lang="en-US" sz="2000" dirty="0">
                <a:solidFill>
                  <a:srgbClr val="230BB5"/>
                </a:solidFill>
              </a:rPr>
              <a:t>.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gray">
          <a:xfrm>
            <a:off x="3704755" y="4545558"/>
            <a:ext cx="55446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230BB5"/>
                </a:solidFill>
              </a:rPr>
              <a:t>Hãy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cho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biết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trong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hình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dưới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đây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có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bao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nhiêu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biển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báo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cấm</a:t>
            </a:r>
            <a:endParaRPr lang="en-US" sz="2000" dirty="0">
              <a:solidFill>
                <a:srgbClr val="230BB5"/>
              </a:solidFill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gray">
          <a:xfrm>
            <a:off x="3639694" y="5436021"/>
            <a:ext cx="5674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230BB5"/>
                </a:solidFill>
              </a:rPr>
              <a:t>Trong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các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loại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dao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tiện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sau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đây</a:t>
            </a:r>
            <a:r>
              <a:rPr lang="en-US" sz="2000" dirty="0">
                <a:solidFill>
                  <a:srgbClr val="230BB5"/>
                </a:solidFill>
              </a:rPr>
              <a:t>, </a:t>
            </a:r>
            <a:r>
              <a:rPr lang="en-US" sz="2000" dirty="0" err="1">
                <a:solidFill>
                  <a:srgbClr val="230BB5"/>
                </a:solidFill>
              </a:rPr>
              <a:t>dao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nào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là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dao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tiện</a:t>
            </a:r>
            <a:r>
              <a:rPr lang="en-US" sz="2000" dirty="0">
                <a:solidFill>
                  <a:srgbClr val="230BB5"/>
                </a:solidFill>
              </a:rPr>
              <a:t> </a:t>
            </a:r>
            <a:r>
              <a:rPr lang="en-US" sz="2000" dirty="0" err="1">
                <a:solidFill>
                  <a:srgbClr val="230BB5"/>
                </a:solidFill>
              </a:rPr>
              <a:t>trong</a:t>
            </a:r>
            <a:r>
              <a:rPr lang="en-US" sz="2000" dirty="0">
                <a:solidFill>
                  <a:srgbClr val="230BB5"/>
                </a:solidFill>
              </a:rPr>
              <a:t>?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158603" y="215642"/>
            <a:ext cx="5283200" cy="477054"/>
          </a:xfrm>
          <a:prstGeom prst="rect">
            <a:avLst/>
          </a:prstGeom>
          <a:noFill/>
          <a:ln w="28575">
            <a:solidFill>
              <a:srgbClr val="63A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CẤP ĐỘ NHỚ LẠI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4488" y="869811"/>
            <a:ext cx="898710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vi-VN" sz="2400" i="1" dirty="0"/>
              <a:t>Cấp độ câu hỏi này kiểm tra xem các dữ kiện </a:t>
            </a:r>
            <a:endParaRPr lang="en-US" sz="2400" i="1" dirty="0"/>
          </a:p>
          <a:p>
            <a:pPr algn="ctr"/>
            <a:r>
              <a:rPr lang="vi-VN" sz="2400" i="1" dirty="0"/>
              <a:t>có được ghi nhớ không?</a:t>
            </a:r>
          </a:p>
        </p:txBody>
      </p:sp>
    </p:spTree>
    <p:extLst>
      <p:ext uri="{BB962C8B-B14F-4D97-AF65-F5344CB8AC3E}">
        <p14:creationId xmlns:p14="http://schemas.microsoft.com/office/powerpoint/2010/main" val="8003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52FED84-59FB-42CF-82E9-8789CD339C49}"/>
              </a:ext>
            </a:extLst>
          </p:cNvPr>
          <p:cNvSpPr/>
          <p:nvPr/>
        </p:nvSpPr>
        <p:spPr>
          <a:xfrm>
            <a:off x="272480" y="188640"/>
            <a:ext cx="2880320" cy="64807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63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Trên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cửa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sổ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“chat”:</a:t>
            </a:r>
            <a:endParaRPr lang="en-US" sz="1600" b="1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91F767-CD89-4358-B544-A9874E8F7957}"/>
              </a:ext>
            </a:extLst>
          </p:cNvPr>
          <p:cNvSpPr/>
          <p:nvPr/>
        </p:nvSpPr>
        <p:spPr>
          <a:xfrm>
            <a:off x="1856656" y="1988840"/>
            <a:ext cx="6192688" cy="7920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Viết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1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câu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hỏi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với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cấp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độ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“NHỚ LẠI”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(</a:t>
            </a:r>
            <a:r>
              <a:rPr lang="en-US" sz="2800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Thời</a:t>
            </a:r>
            <a:r>
              <a:rPr lang="en-US" sz="28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gian</a:t>
            </a:r>
            <a:r>
              <a:rPr lang="en-US" sz="28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: 2’)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AB7912-B002-4AC7-B1A3-009798A31E2A}"/>
              </a:ext>
            </a:extLst>
          </p:cNvPr>
          <p:cNvSpPr txBox="1"/>
          <p:nvPr/>
        </p:nvSpPr>
        <p:spPr>
          <a:xfrm>
            <a:off x="848544" y="4479503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u="sng" dirty="0" err="1"/>
              <a:t>Ví</a:t>
            </a:r>
            <a:r>
              <a:rPr lang="en-US" sz="2400" i="1" u="sng" dirty="0"/>
              <a:t> </a:t>
            </a:r>
            <a:r>
              <a:rPr lang="en-US" sz="2400" i="1" u="sng" dirty="0" err="1"/>
              <a:t>dụ</a:t>
            </a:r>
            <a:r>
              <a:rPr lang="en-US" sz="2400" i="1" u="sng" dirty="0"/>
              <a:t> 2</a:t>
            </a:r>
            <a:r>
              <a:rPr lang="en-US" sz="2400" i="1" dirty="0"/>
              <a:t>: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kể</a:t>
            </a:r>
            <a:r>
              <a:rPr lang="en-US" sz="2400" i="1" dirty="0"/>
              <a:t> </a:t>
            </a:r>
            <a:r>
              <a:rPr lang="en-US" sz="2400" i="1" dirty="0" err="1"/>
              <a:t>tên</a:t>
            </a:r>
            <a:r>
              <a:rPr lang="en-US" sz="2400" i="1" dirty="0"/>
              <a:t> </a:t>
            </a:r>
            <a:r>
              <a:rPr lang="en-US" sz="2400" i="1" dirty="0" err="1"/>
              <a:t>các</a:t>
            </a:r>
            <a:r>
              <a:rPr lang="en-US" sz="2400" i="1" dirty="0"/>
              <a:t> </a:t>
            </a:r>
            <a:r>
              <a:rPr lang="en-US" sz="2400" i="1" dirty="0" err="1"/>
              <a:t>loại</a:t>
            </a:r>
            <a:r>
              <a:rPr lang="en-US" sz="2400" i="1" dirty="0"/>
              <a:t> </a:t>
            </a:r>
            <a:r>
              <a:rPr lang="en-US" sz="2400" i="1" dirty="0" err="1"/>
              <a:t>bộ</a:t>
            </a:r>
            <a:r>
              <a:rPr lang="en-US" sz="2400" i="1" dirty="0"/>
              <a:t> </a:t>
            </a:r>
            <a:r>
              <a:rPr lang="en-US" sz="2400" i="1" dirty="0" err="1"/>
              <a:t>nhớ</a:t>
            </a:r>
            <a:r>
              <a:rPr lang="en-US" sz="2400" i="1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B6FD1-15E7-49D6-AE3B-F29B40696B84}"/>
              </a:ext>
            </a:extLst>
          </p:cNvPr>
          <p:cNvSpPr txBox="1"/>
          <p:nvPr/>
        </p:nvSpPr>
        <p:spPr>
          <a:xfrm>
            <a:off x="776536" y="3645024"/>
            <a:ext cx="9129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u="sng" dirty="0" err="1"/>
              <a:t>Ví</a:t>
            </a:r>
            <a:r>
              <a:rPr lang="en-US" sz="2400" i="1" u="sng" dirty="0"/>
              <a:t> </a:t>
            </a:r>
            <a:r>
              <a:rPr lang="en-US" sz="2400" i="1" u="sng" dirty="0" err="1"/>
              <a:t>dụ</a:t>
            </a:r>
            <a:r>
              <a:rPr lang="en-US" sz="2400" i="1" u="sng" dirty="0"/>
              <a:t> 1</a:t>
            </a:r>
            <a:r>
              <a:rPr lang="en-US" sz="2400" i="1" dirty="0"/>
              <a:t>: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nêu</a:t>
            </a:r>
            <a:r>
              <a:rPr lang="en-US" sz="2400" i="1" dirty="0"/>
              <a:t> </a:t>
            </a:r>
            <a:r>
              <a:rPr lang="en-US" sz="2400" i="1" dirty="0" err="1"/>
              <a:t>các</a:t>
            </a:r>
            <a:r>
              <a:rPr lang="en-US" sz="2400" i="1" dirty="0"/>
              <a:t> </a:t>
            </a:r>
            <a:r>
              <a:rPr lang="en-US" sz="2400" i="1" dirty="0" err="1"/>
              <a:t>thành</a:t>
            </a:r>
            <a:r>
              <a:rPr lang="en-US" sz="2400" i="1" dirty="0"/>
              <a:t> </a:t>
            </a:r>
            <a:r>
              <a:rPr lang="en-US" sz="2400" i="1" dirty="0" err="1"/>
              <a:t>phần</a:t>
            </a:r>
            <a:r>
              <a:rPr lang="en-US" sz="2400" i="1" dirty="0"/>
              <a:t> </a:t>
            </a:r>
            <a:r>
              <a:rPr lang="en-US" sz="2400" i="1" dirty="0" err="1"/>
              <a:t>cơ</a:t>
            </a:r>
            <a:r>
              <a:rPr lang="en-US" sz="2400" i="1" dirty="0"/>
              <a:t> </a:t>
            </a:r>
            <a:r>
              <a:rPr lang="en-US" sz="2400" i="1" dirty="0" err="1"/>
              <a:t>bản</a:t>
            </a:r>
            <a:r>
              <a:rPr lang="en-US" sz="2400" i="1" dirty="0"/>
              <a:t> </a:t>
            </a:r>
            <a:r>
              <a:rPr lang="en-US" sz="2400" i="1" dirty="0" err="1"/>
              <a:t>của</a:t>
            </a:r>
            <a:r>
              <a:rPr lang="en-US" sz="2400" i="1" dirty="0"/>
              <a:t> </a:t>
            </a:r>
            <a:r>
              <a:rPr lang="en-US" sz="2400" i="1" dirty="0" err="1"/>
              <a:t>một</a:t>
            </a:r>
            <a:r>
              <a:rPr lang="en-US" sz="2400" i="1" dirty="0"/>
              <a:t> </a:t>
            </a:r>
            <a:r>
              <a:rPr lang="en-US" sz="2400" i="1" dirty="0" err="1"/>
              <a:t>máy</a:t>
            </a:r>
            <a:r>
              <a:rPr lang="en-US" sz="2400" i="1" dirty="0"/>
              <a:t> </a:t>
            </a:r>
            <a:r>
              <a:rPr lang="en-US" sz="2400" i="1" dirty="0" err="1"/>
              <a:t>tính</a:t>
            </a:r>
            <a:r>
              <a:rPr lang="en-US" sz="2400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2752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91F767-CD89-4358-B544-A9874E8F7957}"/>
              </a:ext>
            </a:extLst>
          </p:cNvPr>
          <p:cNvSpPr/>
          <p:nvPr/>
        </p:nvSpPr>
        <p:spPr>
          <a:xfrm>
            <a:off x="1424608" y="116632"/>
            <a:ext cx="6192688" cy="7920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Cấp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độ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“NHỚ LẠI”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AB7912-B002-4AC7-B1A3-009798A31E2A}"/>
              </a:ext>
            </a:extLst>
          </p:cNvPr>
          <p:cNvSpPr txBox="1"/>
          <p:nvPr/>
        </p:nvSpPr>
        <p:spPr>
          <a:xfrm>
            <a:off x="388268" y="1916832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Liệt</a:t>
            </a:r>
            <a:r>
              <a:rPr lang="en-US" sz="2400" i="1" dirty="0"/>
              <a:t> </a:t>
            </a:r>
            <a:r>
              <a:rPr lang="en-US" sz="2400" i="1" dirty="0" err="1"/>
              <a:t>kê</a:t>
            </a:r>
            <a:r>
              <a:rPr lang="en-US" sz="2400" i="1" dirty="0"/>
              <a:t> </a:t>
            </a:r>
            <a:r>
              <a:rPr lang="en-US" sz="2400" i="1" dirty="0" err="1"/>
              <a:t>các</a:t>
            </a:r>
            <a:r>
              <a:rPr lang="en-US" sz="2400" i="1" dirty="0"/>
              <a:t> </a:t>
            </a:r>
            <a:r>
              <a:rPr lang="en-US" sz="2400" i="1" dirty="0" err="1"/>
              <a:t>mô</a:t>
            </a:r>
            <a:r>
              <a:rPr lang="en-US" sz="2400" i="1" dirty="0"/>
              <a:t> </a:t>
            </a:r>
            <a:r>
              <a:rPr lang="en-US" sz="2400" i="1" dirty="0" err="1"/>
              <a:t>hình</a:t>
            </a:r>
            <a:r>
              <a:rPr lang="en-US" sz="2400" i="1" dirty="0"/>
              <a:t> </a:t>
            </a:r>
            <a:r>
              <a:rPr lang="en-US" sz="2400" i="1" dirty="0" err="1"/>
              <a:t>mạng</a:t>
            </a:r>
            <a:r>
              <a:rPr lang="en-US" sz="2400" i="1" dirty="0"/>
              <a:t> </a:t>
            </a:r>
            <a:r>
              <a:rPr lang="en-US" sz="2400" i="1" dirty="0" err="1"/>
              <a:t>máy</a:t>
            </a:r>
            <a:r>
              <a:rPr lang="en-US" sz="2400" i="1" dirty="0"/>
              <a:t> </a:t>
            </a:r>
            <a:r>
              <a:rPr lang="en-US" sz="2400" i="1" dirty="0" err="1"/>
              <a:t>tính</a:t>
            </a:r>
            <a:r>
              <a:rPr lang="en-US" sz="2400" i="1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B6FD1-15E7-49D6-AE3B-F29B40696B84}"/>
              </a:ext>
            </a:extLst>
          </p:cNvPr>
          <p:cNvSpPr txBox="1"/>
          <p:nvPr/>
        </p:nvSpPr>
        <p:spPr>
          <a:xfrm>
            <a:off x="388268" y="1268760"/>
            <a:ext cx="9129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Mạng</a:t>
            </a:r>
            <a:r>
              <a:rPr lang="en-US" sz="2400" i="1" dirty="0"/>
              <a:t> </a:t>
            </a:r>
            <a:r>
              <a:rPr lang="en-US" sz="2400" i="1" dirty="0" err="1"/>
              <a:t>máy</a:t>
            </a:r>
            <a:r>
              <a:rPr lang="en-US" sz="2400" i="1" dirty="0"/>
              <a:t> </a:t>
            </a:r>
            <a:r>
              <a:rPr lang="en-US" sz="2400" i="1" dirty="0" err="1"/>
              <a:t>tính</a:t>
            </a:r>
            <a:r>
              <a:rPr lang="en-US" sz="2400" i="1" dirty="0"/>
              <a:t> </a:t>
            </a:r>
            <a:r>
              <a:rPr lang="en-US" sz="2400" i="1" dirty="0" err="1"/>
              <a:t>là</a:t>
            </a:r>
            <a:r>
              <a:rPr lang="en-US" sz="2400" i="1" dirty="0"/>
              <a:t> </a:t>
            </a:r>
            <a:r>
              <a:rPr lang="en-US" sz="2400" i="1" dirty="0" err="1"/>
              <a:t>gì</a:t>
            </a:r>
            <a:r>
              <a:rPr lang="en-US" sz="2400" i="1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1FB88-89F9-416B-891E-4DF4DB234992}"/>
              </a:ext>
            </a:extLst>
          </p:cNvPr>
          <p:cNvSpPr txBox="1"/>
          <p:nvPr/>
        </p:nvSpPr>
        <p:spPr>
          <a:xfrm>
            <a:off x="416496" y="2564904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nên</a:t>
            </a:r>
            <a:r>
              <a:rPr lang="en-US" sz="2400" i="1" dirty="0"/>
              <a:t> </a:t>
            </a:r>
            <a:r>
              <a:rPr lang="en-US" sz="2400" i="1" dirty="0" err="1"/>
              <a:t>khái</a:t>
            </a:r>
            <a:r>
              <a:rPr lang="en-US" sz="2400" i="1" dirty="0"/>
              <a:t> </a:t>
            </a:r>
            <a:r>
              <a:rPr lang="en-US" sz="2400" i="1" dirty="0" err="1"/>
              <a:t>niệm</a:t>
            </a:r>
            <a:r>
              <a:rPr lang="en-US" sz="2400" i="1" dirty="0"/>
              <a:t> Giao </a:t>
            </a:r>
            <a:r>
              <a:rPr lang="en-US" sz="2400" i="1" dirty="0" err="1"/>
              <a:t>tiếp</a:t>
            </a:r>
            <a:r>
              <a:rPr lang="en-US" sz="2400" i="1" dirty="0"/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96516A-3C26-4E93-B94F-5790CD3157C1}"/>
              </a:ext>
            </a:extLst>
          </p:cNvPr>
          <p:cNvSpPr txBox="1"/>
          <p:nvPr/>
        </p:nvSpPr>
        <p:spPr>
          <a:xfrm>
            <a:off x="416496" y="3212976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nên</a:t>
            </a:r>
            <a:r>
              <a:rPr lang="en-US" sz="2400" i="1" dirty="0"/>
              <a:t> </a:t>
            </a:r>
            <a:r>
              <a:rPr lang="en-US" sz="2400" i="1" dirty="0" err="1"/>
              <a:t>mục</a:t>
            </a:r>
            <a:r>
              <a:rPr lang="en-US" sz="2400" i="1" dirty="0"/>
              <a:t> </a:t>
            </a:r>
            <a:r>
              <a:rPr lang="en-US" sz="2400" i="1" dirty="0" err="1"/>
              <a:t>đích</a:t>
            </a:r>
            <a:r>
              <a:rPr lang="en-US" sz="2400" i="1" dirty="0"/>
              <a:t> </a:t>
            </a:r>
            <a:r>
              <a:rPr lang="en-US" sz="2400" i="1" dirty="0" err="1"/>
              <a:t>của</a:t>
            </a:r>
            <a:r>
              <a:rPr lang="en-US" sz="2400" i="1" dirty="0"/>
              <a:t> </a:t>
            </a:r>
            <a:r>
              <a:rPr lang="en-US" sz="2400" i="1" dirty="0" err="1"/>
              <a:t>Phương</a:t>
            </a:r>
            <a:r>
              <a:rPr lang="en-US" sz="2400" i="1" dirty="0"/>
              <a:t> </a:t>
            </a:r>
            <a:r>
              <a:rPr lang="en-US" sz="2400" i="1" dirty="0" err="1"/>
              <a:t>pháp</a:t>
            </a:r>
            <a:r>
              <a:rPr lang="en-US" sz="2400" i="1" dirty="0"/>
              <a:t> </a:t>
            </a:r>
            <a:r>
              <a:rPr lang="en-US" sz="2400" i="1" dirty="0" err="1"/>
              <a:t>vấn</a:t>
            </a:r>
            <a:r>
              <a:rPr lang="en-US" sz="2400" i="1" dirty="0"/>
              <a:t> </a:t>
            </a:r>
            <a:r>
              <a:rPr lang="en-US" sz="2400" i="1" dirty="0" err="1"/>
              <a:t>đáp</a:t>
            </a:r>
            <a:r>
              <a:rPr lang="en-US" sz="2400" i="1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E4FF8B-04B8-49DA-B098-F20A8AE35571}"/>
              </a:ext>
            </a:extLst>
          </p:cNvPr>
          <p:cNvSpPr txBox="1"/>
          <p:nvPr/>
        </p:nvSpPr>
        <p:spPr>
          <a:xfrm>
            <a:off x="416496" y="4005064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Quan </a:t>
            </a:r>
            <a:r>
              <a:rPr lang="en-US" sz="2400" i="1" dirty="0" err="1"/>
              <a:t>sát</a:t>
            </a:r>
            <a:r>
              <a:rPr lang="en-US" sz="2400" i="1" dirty="0"/>
              <a:t> </a:t>
            </a:r>
            <a:r>
              <a:rPr lang="en-US" sz="2400" i="1" dirty="0" err="1"/>
              <a:t>một</a:t>
            </a:r>
            <a:r>
              <a:rPr lang="en-US" sz="2400" i="1" dirty="0"/>
              <a:t> </a:t>
            </a:r>
            <a:r>
              <a:rPr lang="en-US" sz="2400" i="1" dirty="0" err="1"/>
              <a:t>máy</a:t>
            </a:r>
            <a:r>
              <a:rPr lang="en-US" sz="2400" i="1" dirty="0"/>
              <a:t> </a:t>
            </a:r>
            <a:r>
              <a:rPr lang="en-US" sz="2400" i="1" dirty="0" err="1"/>
              <a:t>tính</a:t>
            </a:r>
            <a:r>
              <a:rPr lang="en-US" sz="2400" i="1" dirty="0"/>
              <a:t>, </a:t>
            </a:r>
            <a:r>
              <a:rPr lang="en-US" sz="2400" i="1" dirty="0" err="1"/>
              <a:t>chỉ</a:t>
            </a:r>
            <a:r>
              <a:rPr lang="en-US" sz="2400" i="1" dirty="0"/>
              <a:t> ra </a:t>
            </a:r>
            <a:r>
              <a:rPr lang="en-US" sz="2400" i="1" dirty="0" err="1"/>
              <a:t>đâu</a:t>
            </a:r>
            <a:r>
              <a:rPr lang="en-US" sz="2400" i="1" dirty="0"/>
              <a:t> </a:t>
            </a:r>
            <a:r>
              <a:rPr lang="en-US" sz="2400" i="1" dirty="0" err="1"/>
              <a:t>là</a:t>
            </a:r>
            <a:r>
              <a:rPr lang="en-US" sz="2400" i="1" dirty="0"/>
              <a:t> </a:t>
            </a:r>
            <a:r>
              <a:rPr lang="en-US" sz="2400" i="1" dirty="0" err="1"/>
              <a:t>thiết</a:t>
            </a:r>
            <a:r>
              <a:rPr lang="en-US" sz="2400" i="1" dirty="0"/>
              <a:t> </a:t>
            </a:r>
            <a:r>
              <a:rPr lang="en-US" sz="2400" i="1" dirty="0" err="1"/>
              <a:t>bị</a:t>
            </a:r>
            <a:r>
              <a:rPr lang="en-US" sz="2400" i="1" dirty="0"/>
              <a:t> </a:t>
            </a:r>
            <a:r>
              <a:rPr lang="en-US" sz="2400" i="1" dirty="0" err="1"/>
              <a:t>nhập</a:t>
            </a:r>
            <a:r>
              <a:rPr lang="en-US" sz="2400" i="1" dirty="0"/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B419C0-0A81-4472-A3A4-15C971755C14}"/>
              </a:ext>
            </a:extLst>
          </p:cNvPr>
          <p:cNvSpPr txBox="1"/>
          <p:nvPr/>
        </p:nvSpPr>
        <p:spPr>
          <a:xfrm>
            <a:off x="416496" y="4725144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Liệt</a:t>
            </a:r>
            <a:r>
              <a:rPr lang="en-US" sz="2400" i="1" dirty="0"/>
              <a:t> </a:t>
            </a:r>
            <a:r>
              <a:rPr lang="en-US" sz="2400" i="1" dirty="0" err="1"/>
              <a:t>kê</a:t>
            </a:r>
            <a:r>
              <a:rPr lang="en-US" sz="2400" i="1" dirty="0"/>
              <a:t> </a:t>
            </a:r>
            <a:r>
              <a:rPr lang="en-US" sz="2400" i="1" dirty="0" err="1"/>
              <a:t>các</a:t>
            </a:r>
            <a:r>
              <a:rPr lang="en-US" sz="2400" i="1" dirty="0"/>
              <a:t> </a:t>
            </a:r>
            <a:r>
              <a:rPr lang="en-US" sz="2400" i="1" dirty="0" err="1"/>
              <a:t>thành</a:t>
            </a:r>
            <a:r>
              <a:rPr lang="en-US" sz="2400" i="1" dirty="0"/>
              <a:t> </a:t>
            </a:r>
            <a:r>
              <a:rPr lang="en-US" sz="2400" i="1" dirty="0" err="1"/>
              <a:t>phần</a:t>
            </a:r>
            <a:r>
              <a:rPr lang="en-US" sz="2400" i="1" dirty="0"/>
              <a:t> </a:t>
            </a:r>
            <a:r>
              <a:rPr lang="en-US" sz="2400" i="1" dirty="0" err="1"/>
              <a:t>của</a:t>
            </a:r>
            <a:r>
              <a:rPr lang="en-US" sz="2400" i="1" dirty="0"/>
              <a:t> </a:t>
            </a:r>
            <a:r>
              <a:rPr lang="en-US" sz="2400" i="1" dirty="0" err="1"/>
              <a:t>hệ</a:t>
            </a:r>
            <a:r>
              <a:rPr lang="en-US" sz="2400" i="1" dirty="0"/>
              <a:t> </a:t>
            </a:r>
            <a:r>
              <a:rPr lang="en-US" sz="2400" i="1" dirty="0" err="1"/>
              <a:t>thống</a:t>
            </a:r>
            <a:r>
              <a:rPr lang="en-US" sz="2400" i="1" dirty="0"/>
              <a:t> </a:t>
            </a:r>
            <a:r>
              <a:rPr lang="en-US" sz="2400" i="1" dirty="0" err="1"/>
              <a:t>máy</a:t>
            </a:r>
            <a:r>
              <a:rPr lang="en-US" sz="2400" i="1" dirty="0"/>
              <a:t> </a:t>
            </a:r>
            <a:r>
              <a:rPr lang="en-US" sz="2400" i="1" dirty="0" err="1"/>
              <a:t>tính</a:t>
            </a:r>
            <a:r>
              <a:rPr lang="en-US" sz="2400" i="1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071BBB-6F17-4306-97E5-2A2509E83E35}"/>
              </a:ext>
            </a:extLst>
          </p:cNvPr>
          <p:cNvSpPr txBox="1"/>
          <p:nvPr/>
        </p:nvSpPr>
        <p:spPr>
          <a:xfrm>
            <a:off x="416496" y="5415607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Liệt</a:t>
            </a:r>
            <a:r>
              <a:rPr lang="en-US" sz="2400" i="1" dirty="0"/>
              <a:t> </a:t>
            </a:r>
            <a:r>
              <a:rPr lang="en-US" sz="2400" i="1" dirty="0" err="1"/>
              <a:t>kê</a:t>
            </a:r>
            <a:r>
              <a:rPr lang="en-US" sz="2400" i="1" dirty="0"/>
              <a:t> </a:t>
            </a:r>
            <a:r>
              <a:rPr lang="en-US" sz="2400" i="1" dirty="0" err="1"/>
              <a:t>các</a:t>
            </a:r>
            <a:r>
              <a:rPr lang="en-US" sz="2400" i="1" dirty="0"/>
              <a:t> </a:t>
            </a:r>
            <a:r>
              <a:rPr lang="en-US" sz="2400" i="1" dirty="0" err="1"/>
              <a:t>cách</a:t>
            </a:r>
            <a:r>
              <a:rPr lang="en-US" sz="2400" i="1" dirty="0"/>
              <a:t> </a:t>
            </a:r>
            <a:r>
              <a:rPr lang="en-US" sz="2400" i="1" dirty="0" err="1"/>
              <a:t>vấn</a:t>
            </a:r>
            <a:r>
              <a:rPr lang="en-US" sz="2400" i="1" dirty="0"/>
              <a:t> </a:t>
            </a:r>
            <a:r>
              <a:rPr lang="en-US" sz="2400" i="1" dirty="0" err="1"/>
              <a:t>đáp</a:t>
            </a:r>
            <a:r>
              <a:rPr lang="en-US" sz="2400" i="1" dirty="0"/>
              <a:t> </a:t>
            </a:r>
            <a:r>
              <a:rPr lang="en-US" sz="2400" i="1" dirty="0" err="1"/>
              <a:t>học</a:t>
            </a:r>
            <a:r>
              <a:rPr lang="en-US" sz="2400" i="1" dirty="0"/>
              <a:t> </a:t>
            </a:r>
            <a:r>
              <a:rPr lang="en-US" sz="2400" i="1" dirty="0" err="1"/>
              <a:t>sinh</a:t>
            </a:r>
            <a:r>
              <a:rPr lang="en-US" sz="2400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9821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/>
      <p:bldP spid="7" grpId="0"/>
      <p:bldP spid="8" grpId="0"/>
      <p:bldP spid="10" grpId="0"/>
      <p:bldP spid="11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988885"/>
              </p:ext>
            </p:extLst>
          </p:nvPr>
        </p:nvGraphicFramePr>
        <p:xfrm>
          <a:off x="704528" y="1772816"/>
          <a:ext cx="8712968" cy="459829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2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288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Dạng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câu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hỏi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Ví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dụ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49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phân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tích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782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so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sánh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giải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thích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226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tổ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chức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456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xếp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thứ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tự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gray">
          <a:xfrm>
            <a:off x="3726615" y="2229203"/>
            <a:ext cx="541105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306BA"/>
                </a:solidFill>
              </a:rPr>
              <a:t>Yếu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tố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nào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quyết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định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tính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chất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của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một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quy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trình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công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nghệ</a:t>
            </a:r>
            <a:r>
              <a:rPr lang="en-US" sz="2000" dirty="0">
                <a:solidFill>
                  <a:srgbClr val="1306BA"/>
                </a:solidFill>
              </a:rPr>
              <a:t>?</a:t>
            </a: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gray">
          <a:xfrm>
            <a:off x="3654976" y="3130134"/>
            <a:ext cx="548269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306BA"/>
                </a:solidFill>
              </a:rPr>
              <a:t>Động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cơ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điện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và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máy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phát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điện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có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gì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giống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và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khác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nhau</a:t>
            </a:r>
            <a:r>
              <a:rPr lang="en-US" sz="2000" dirty="0">
                <a:solidFill>
                  <a:srgbClr val="1306BA"/>
                </a:solidFill>
              </a:rPr>
              <a:t>?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gray">
          <a:xfrm>
            <a:off x="3786979" y="3955703"/>
            <a:ext cx="554461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Vì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sao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gông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từ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máy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biến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áp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phải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dùng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các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lá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thép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mỏng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ghép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cách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điện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với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nhau</a:t>
            </a:r>
            <a:r>
              <a:rPr lang="en-US" sz="2000" dirty="0">
                <a:solidFill>
                  <a:srgbClr val="1306BA"/>
                </a:solidFill>
              </a:rPr>
              <a:t>?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gray">
          <a:xfrm>
            <a:off x="3786979" y="4869160"/>
            <a:ext cx="55446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306BA"/>
                </a:solidFill>
              </a:rPr>
              <a:t>Có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thể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sắp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xếp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các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thông</a:t>
            </a:r>
            <a:r>
              <a:rPr lang="en-US" sz="2000" dirty="0">
                <a:solidFill>
                  <a:srgbClr val="1306BA"/>
                </a:solidFill>
              </a:rPr>
              <a:t> tin </a:t>
            </a:r>
            <a:r>
              <a:rPr lang="en-US" sz="2000" dirty="0" err="1">
                <a:solidFill>
                  <a:srgbClr val="1306BA"/>
                </a:solidFill>
              </a:rPr>
              <a:t>này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như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thế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nào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thì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hợp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lý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hơn</a:t>
            </a:r>
            <a:r>
              <a:rPr lang="en-US" sz="2000" dirty="0">
                <a:solidFill>
                  <a:srgbClr val="1306BA"/>
                </a:solidFill>
              </a:rPr>
              <a:t>?</a:t>
            </a: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gray">
          <a:xfrm>
            <a:off x="3654976" y="5745450"/>
            <a:ext cx="56747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306BA"/>
                </a:solidFill>
              </a:rPr>
              <a:t>Hãy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sắp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xếp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các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bước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dưới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đây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thành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quy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trình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kiểm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tra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cách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điện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của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động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cơ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điện</a:t>
            </a:r>
            <a:endParaRPr lang="en-US" sz="2000" dirty="0">
              <a:solidFill>
                <a:srgbClr val="1306BA"/>
              </a:solidFill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158603" y="116632"/>
            <a:ext cx="5283200" cy="477054"/>
          </a:xfrm>
          <a:prstGeom prst="rect">
            <a:avLst/>
          </a:prstGeom>
          <a:noFill/>
          <a:ln w="28575">
            <a:solidFill>
              <a:srgbClr val="228E2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CẤP ĐỘ XỬ LÝ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4488" y="836712"/>
            <a:ext cx="898710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vi-VN" sz="2400" i="1" dirty="0"/>
              <a:t>Cấp độ câu hỏi này đòi hỏi </a:t>
            </a:r>
            <a:r>
              <a:rPr lang="en-US" sz="2400" i="1" dirty="0" err="1">
                <a:latin typeface="arial (Body)"/>
              </a:rPr>
              <a:t>người</a:t>
            </a:r>
            <a:r>
              <a:rPr lang="en-US" sz="2400" i="1" dirty="0">
                <a:latin typeface="arial (Body)"/>
              </a:rPr>
              <a:t> </a:t>
            </a:r>
            <a:r>
              <a:rPr lang="en-US" sz="2400" i="1" dirty="0" err="1">
                <a:latin typeface="arial (Body)"/>
              </a:rPr>
              <a:t>học</a:t>
            </a:r>
            <a:r>
              <a:rPr lang="en-US" sz="2400" i="1" dirty="0">
                <a:latin typeface="arial (Body)"/>
              </a:rPr>
              <a:t> </a:t>
            </a:r>
            <a:r>
              <a:rPr lang="vi-VN" sz="2400" i="1" dirty="0"/>
              <a:t>phải xử l</a:t>
            </a:r>
            <a:r>
              <a:rPr lang="en-US" sz="2400" i="1" dirty="0"/>
              <a:t>ý</a:t>
            </a:r>
            <a:r>
              <a:rPr lang="vi-VN" sz="2400" i="1" dirty="0"/>
              <a:t> thông tin</a:t>
            </a:r>
            <a:endParaRPr lang="en-US" sz="2400" i="1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vi-VN" sz="2400" i="1" dirty="0"/>
              <a:t> bằng các kĩ năng tư duy cao hơn</a:t>
            </a:r>
            <a:r>
              <a:rPr lang="en-US" sz="2400" i="1" dirty="0">
                <a:solidFill>
                  <a:srgbClr val="0000CC"/>
                </a:solidFill>
                <a:latin typeface=".Vn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083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52FED84-59FB-42CF-82E9-8789CD339C49}"/>
              </a:ext>
            </a:extLst>
          </p:cNvPr>
          <p:cNvSpPr/>
          <p:nvPr/>
        </p:nvSpPr>
        <p:spPr>
          <a:xfrm>
            <a:off x="272480" y="188640"/>
            <a:ext cx="2880320" cy="64807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63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Trên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cửa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sổ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“chat”:</a:t>
            </a:r>
            <a:endParaRPr lang="en-US" sz="1600" b="1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8A51F3F-A413-43B5-B139-1A4FBAE9D724}"/>
              </a:ext>
            </a:extLst>
          </p:cNvPr>
          <p:cNvSpPr/>
          <p:nvPr/>
        </p:nvSpPr>
        <p:spPr>
          <a:xfrm>
            <a:off x="1744350" y="1383159"/>
            <a:ext cx="6192688" cy="1037729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Viết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1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câu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hỏi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với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cấp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độ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“XỬ LÝ”</a:t>
            </a:r>
          </a:p>
          <a:p>
            <a:pPr algn="ctr"/>
            <a:r>
              <a:rPr lang="en-US" sz="2800" i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(</a:t>
            </a:r>
            <a:r>
              <a:rPr lang="en-US" sz="2800" i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Thời</a:t>
            </a:r>
            <a:r>
              <a:rPr lang="en-US" sz="2800" i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i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gian</a:t>
            </a:r>
            <a:r>
              <a:rPr lang="en-US" sz="2800" i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: 2’)</a:t>
            </a:r>
            <a:endParaRPr lang="en-US" sz="28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A1CA6A-8871-4A51-91FA-63790805579E}"/>
              </a:ext>
            </a:extLst>
          </p:cNvPr>
          <p:cNvSpPr txBox="1"/>
          <p:nvPr/>
        </p:nvSpPr>
        <p:spPr>
          <a:xfrm>
            <a:off x="920552" y="2967335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u="sng" dirty="0" err="1"/>
              <a:t>Ví</a:t>
            </a:r>
            <a:r>
              <a:rPr lang="en-US" sz="2400" i="1" u="sng" dirty="0"/>
              <a:t> </a:t>
            </a:r>
            <a:r>
              <a:rPr lang="en-US" sz="2400" i="1" u="sng" dirty="0" err="1"/>
              <a:t>dụ</a:t>
            </a:r>
            <a:r>
              <a:rPr lang="en-US" sz="2400" i="1" u="sng" dirty="0"/>
              <a:t> 1</a:t>
            </a:r>
            <a:r>
              <a:rPr lang="en-US" sz="2400" i="1" dirty="0"/>
              <a:t>: </a:t>
            </a:r>
            <a:r>
              <a:rPr lang="en-US" sz="2400" i="1" dirty="0" err="1"/>
              <a:t>Hãy</a:t>
            </a:r>
            <a:r>
              <a:rPr lang="en-US" sz="2400" i="1" dirty="0"/>
              <a:t> so </a:t>
            </a:r>
            <a:r>
              <a:rPr lang="en-US" sz="2400" i="1" dirty="0" err="1"/>
              <a:t>sánh</a:t>
            </a:r>
            <a:r>
              <a:rPr lang="en-US" sz="2400" i="1" dirty="0"/>
              <a:t> </a:t>
            </a:r>
            <a:r>
              <a:rPr lang="en-US" sz="2400" i="1" dirty="0" err="1"/>
              <a:t>bộ</a:t>
            </a:r>
            <a:r>
              <a:rPr lang="en-US" sz="2400" i="1" dirty="0"/>
              <a:t> </a:t>
            </a:r>
            <a:r>
              <a:rPr lang="en-US" sz="2400" i="1" dirty="0" err="1"/>
              <a:t>nhớ</a:t>
            </a:r>
            <a:r>
              <a:rPr lang="en-US" sz="2400" i="1" dirty="0"/>
              <a:t>: SRAM </a:t>
            </a:r>
            <a:r>
              <a:rPr lang="en-US" sz="2400" i="1" dirty="0" err="1"/>
              <a:t>và</a:t>
            </a:r>
            <a:r>
              <a:rPr lang="en-US" sz="2400" i="1" dirty="0"/>
              <a:t> DRAM?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3F401B-373B-4A2F-AB25-99189E648FF2}"/>
              </a:ext>
            </a:extLst>
          </p:cNvPr>
          <p:cNvSpPr txBox="1"/>
          <p:nvPr/>
        </p:nvSpPr>
        <p:spPr>
          <a:xfrm>
            <a:off x="920552" y="3975447"/>
            <a:ext cx="8985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u="sng" dirty="0" err="1"/>
              <a:t>Ví</a:t>
            </a:r>
            <a:r>
              <a:rPr lang="en-US" sz="2400" i="1" u="sng" dirty="0"/>
              <a:t> </a:t>
            </a:r>
            <a:r>
              <a:rPr lang="en-US" sz="2400" i="1" u="sng" dirty="0" err="1"/>
              <a:t>dụ</a:t>
            </a:r>
            <a:r>
              <a:rPr lang="en-US" sz="2400" i="1" u="sng" dirty="0"/>
              <a:t> 2</a:t>
            </a:r>
            <a:r>
              <a:rPr lang="en-US" sz="2400" i="1" dirty="0"/>
              <a:t>: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giải</a:t>
            </a:r>
            <a:r>
              <a:rPr lang="en-US" sz="2400" i="1" dirty="0"/>
              <a:t> </a:t>
            </a:r>
            <a:r>
              <a:rPr lang="en-US" sz="2400" i="1" dirty="0" err="1"/>
              <a:t>thích</a:t>
            </a:r>
            <a:r>
              <a:rPr lang="en-US" sz="2400" i="1" dirty="0"/>
              <a:t> </a:t>
            </a:r>
            <a:r>
              <a:rPr lang="en-US" sz="2400" i="1" dirty="0" err="1"/>
              <a:t>nguyên</a:t>
            </a:r>
            <a:r>
              <a:rPr lang="en-US" sz="2400" i="1" dirty="0"/>
              <a:t> </a:t>
            </a:r>
            <a:r>
              <a:rPr lang="en-US" sz="2400" i="1" dirty="0" err="1"/>
              <a:t>tắc</a:t>
            </a:r>
            <a:r>
              <a:rPr lang="en-US" sz="2400" i="1" dirty="0"/>
              <a:t> </a:t>
            </a:r>
            <a:r>
              <a:rPr lang="en-US" sz="2400" i="1" dirty="0" err="1"/>
              <a:t>hoạt</a:t>
            </a:r>
            <a:r>
              <a:rPr lang="en-US" sz="2400" i="1" dirty="0"/>
              <a:t> </a:t>
            </a:r>
            <a:r>
              <a:rPr lang="en-US" sz="2400" i="1" dirty="0" err="1"/>
              <a:t>động</a:t>
            </a:r>
            <a:r>
              <a:rPr lang="en-US" sz="2400" i="1" dirty="0"/>
              <a:t> </a:t>
            </a:r>
            <a:r>
              <a:rPr lang="en-US" sz="2400" i="1" dirty="0" err="1"/>
              <a:t>của</a:t>
            </a:r>
            <a:r>
              <a:rPr lang="en-US" sz="2400" i="1" dirty="0"/>
              <a:t> </a:t>
            </a:r>
            <a:r>
              <a:rPr lang="en-US" sz="2400" i="1" dirty="0" err="1"/>
              <a:t>máy</a:t>
            </a:r>
            <a:r>
              <a:rPr lang="en-US" sz="2400" i="1" dirty="0"/>
              <a:t> </a:t>
            </a:r>
            <a:r>
              <a:rPr lang="en-US" sz="2400" i="1" dirty="0" err="1"/>
              <a:t>phát</a:t>
            </a:r>
            <a:r>
              <a:rPr lang="en-US" sz="2400" i="1" dirty="0"/>
              <a:t> </a:t>
            </a:r>
            <a:r>
              <a:rPr lang="en-US" sz="2400" i="1" dirty="0" err="1"/>
              <a:t>điện</a:t>
            </a:r>
            <a:r>
              <a:rPr lang="en-US" sz="2400" i="1" dirty="0"/>
              <a:t> </a:t>
            </a:r>
            <a:r>
              <a:rPr lang="en-US" sz="2400" i="1" dirty="0" err="1"/>
              <a:t>xoay</a:t>
            </a:r>
            <a:r>
              <a:rPr lang="en-US" sz="2400" i="1" dirty="0"/>
              <a:t> </a:t>
            </a:r>
            <a:r>
              <a:rPr lang="en-US" sz="2400" i="1" dirty="0" err="1"/>
              <a:t>chiều</a:t>
            </a:r>
            <a:r>
              <a:rPr lang="en-US" sz="2400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2792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91F767-CD89-4358-B544-A9874E8F7957}"/>
              </a:ext>
            </a:extLst>
          </p:cNvPr>
          <p:cNvSpPr/>
          <p:nvPr/>
        </p:nvSpPr>
        <p:spPr>
          <a:xfrm>
            <a:off x="1424608" y="116632"/>
            <a:ext cx="6192688" cy="7920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Cấp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độ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“XỬ LÝ”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AB7912-B002-4AC7-B1A3-009798A31E2A}"/>
              </a:ext>
            </a:extLst>
          </p:cNvPr>
          <p:cNvSpPr txBox="1"/>
          <p:nvPr/>
        </p:nvSpPr>
        <p:spPr>
          <a:xfrm>
            <a:off x="388268" y="1916832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chỉ</a:t>
            </a:r>
            <a:r>
              <a:rPr lang="en-US" sz="2400" i="1" dirty="0"/>
              <a:t> ra </a:t>
            </a:r>
            <a:r>
              <a:rPr lang="en-US" sz="2400" i="1" dirty="0" err="1"/>
              <a:t>những</a:t>
            </a:r>
            <a:r>
              <a:rPr lang="en-US" sz="2400" i="1" dirty="0"/>
              <a:t> </a:t>
            </a:r>
            <a:r>
              <a:rPr lang="en-US" sz="2400" i="1" dirty="0" err="1"/>
              <a:t>lưu</a:t>
            </a:r>
            <a:r>
              <a:rPr lang="en-US" sz="2400" i="1" dirty="0"/>
              <a:t> ý </a:t>
            </a:r>
            <a:r>
              <a:rPr lang="en-US" sz="2400" i="1" dirty="0" err="1"/>
              <a:t>để</a:t>
            </a:r>
            <a:r>
              <a:rPr lang="en-US" sz="2400" i="1" dirty="0"/>
              <a:t> </a:t>
            </a:r>
            <a:r>
              <a:rPr lang="en-US" sz="2400" i="1" dirty="0" err="1"/>
              <a:t>giao</a:t>
            </a:r>
            <a:r>
              <a:rPr lang="en-US" sz="2400" i="1" dirty="0"/>
              <a:t> </a:t>
            </a:r>
            <a:r>
              <a:rPr lang="en-US" sz="2400" i="1" dirty="0" err="1"/>
              <a:t>tiếp</a:t>
            </a:r>
            <a:r>
              <a:rPr lang="en-US" sz="2400" i="1" dirty="0"/>
              <a:t> </a:t>
            </a:r>
            <a:r>
              <a:rPr lang="en-US" sz="2400" i="1" dirty="0" err="1"/>
              <a:t>hiệu</a:t>
            </a:r>
            <a:r>
              <a:rPr lang="en-US" sz="2400" i="1" dirty="0"/>
              <a:t> </a:t>
            </a:r>
            <a:r>
              <a:rPr lang="en-US" sz="2400" i="1" dirty="0" err="1"/>
              <a:t>quả</a:t>
            </a:r>
            <a:r>
              <a:rPr lang="en-US" sz="2400" i="1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B6FD1-15E7-49D6-AE3B-F29B40696B84}"/>
              </a:ext>
            </a:extLst>
          </p:cNvPr>
          <p:cNvSpPr txBox="1"/>
          <p:nvPr/>
        </p:nvSpPr>
        <p:spPr>
          <a:xfrm>
            <a:off x="388268" y="1268760"/>
            <a:ext cx="9129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phân</a:t>
            </a:r>
            <a:r>
              <a:rPr lang="en-US" sz="2400" i="1" dirty="0"/>
              <a:t> </a:t>
            </a:r>
            <a:r>
              <a:rPr lang="en-US" sz="2400" i="1" dirty="0" err="1"/>
              <a:t>tích</a:t>
            </a:r>
            <a:r>
              <a:rPr lang="en-US" sz="2400" i="1" dirty="0"/>
              <a:t> </a:t>
            </a:r>
            <a:r>
              <a:rPr lang="en-US" sz="2400" i="1" dirty="0" err="1"/>
              <a:t>các</a:t>
            </a:r>
            <a:r>
              <a:rPr lang="en-US" sz="2400" i="1" dirty="0"/>
              <a:t> </a:t>
            </a:r>
            <a:r>
              <a:rPr lang="en-US" sz="2400" i="1" dirty="0" err="1"/>
              <a:t>yếu</a:t>
            </a:r>
            <a:r>
              <a:rPr lang="en-US" sz="2400" i="1" dirty="0"/>
              <a:t> </a:t>
            </a:r>
            <a:r>
              <a:rPr lang="en-US" sz="2400" i="1" dirty="0" err="1"/>
              <a:t>tố</a:t>
            </a:r>
            <a:r>
              <a:rPr lang="en-US" sz="2400" i="1" dirty="0"/>
              <a:t> </a:t>
            </a:r>
            <a:r>
              <a:rPr lang="en-US" sz="2400" i="1" dirty="0" err="1"/>
              <a:t>cản</a:t>
            </a:r>
            <a:r>
              <a:rPr lang="en-US" sz="2400" i="1" dirty="0"/>
              <a:t> </a:t>
            </a:r>
            <a:r>
              <a:rPr lang="en-US" sz="2400" i="1" dirty="0" err="1"/>
              <a:t>trở</a:t>
            </a:r>
            <a:r>
              <a:rPr lang="en-US" sz="2400" i="1" dirty="0"/>
              <a:t> </a:t>
            </a:r>
            <a:r>
              <a:rPr lang="en-US" sz="2400" i="1" dirty="0" err="1"/>
              <a:t>quá</a:t>
            </a:r>
            <a:r>
              <a:rPr lang="en-US" sz="2400" i="1" dirty="0"/>
              <a:t> </a:t>
            </a:r>
            <a:r>
              <a:rPr lang="en-US" sz="2400" i="1" dirty="0" err="1"/>
              <a:t>trình</a:t>
            </a:r>
            <a:r>
              <a:rPr lang="en-US" sz="2400" i="1" dirty="0"/>
              <a:t> </a:t>
            </a:r>
            <a:r>
              <a:rPr lang="en-US" sz="2400" i="1" dirty="0" err="1"/>
              <a:t>giao</a:t>
            </a:r>
            <a:r>
              <a:rPr lang="en-US" sz="2400" i="1" dirty="0"/>
              <a:t> </a:t>
            </a:r>
            <a:r>
              <a:rPr lang="en-US" sz="2400" i="1" dirty="0" err="1"/>
              <a:t>tiếp</a:t>
            </a:r>
            <a:r>
              <a:rPr lang="en-US" sz="2400" i="1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1FB88-89F9-416B-891E-4DF4DB234992}"/>
              </a:ext>
            </a:extLst>
          </p:cNvPr>
          <p:cNvSpPr txBox="1"/>
          <p:nvPr/>
        </p:nvSpPr>
        <p:spPr>
          <a:xfrm>
            <a:off x="416496" y="2564904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lấy</a:t>
            </a:r>
            <a:r>
              <a:rPr lang="en-US" sz="2400" i="1" dirty="0"/>
              <a:t> </a:t>
            </a:r>
            <a:r>
              <a:rPr lang="en-US" sz="2400" i="1" dirty="0" err="1"/>
              <a:t>ví</a:t>
            </a:r>
            <a:r>
              <a:rPr lang="en-US" sz="2400" i="1" dirty="0"/>
              <a:t> </a:t>
            </a:r>
            <a:r>
              <a:rPr lang="en-US" sz="2400" i="1" dirty="0" err="1"/>
              <a:t>dụ</a:t>
            </a:r>
            <a:r>
              <a:rPr lang="en-US" sz="2400" i="1" dirty="0"/>
              <a:t> </a:t>
            </a:r>
            <a:r>
              <a:rPr lang="en-US" sz="2400" i="1" dirty="0" err="1"/>
              <a:t>minh</a:t>
            </a:r>
            <a:r>
              <a:rPr lang="en-US" sz="2400" i="1" dirty="0"/>
              <a:t> </a:t>
            </a:r>
            <a:r>
              <a:rPr lang="en-US" sz="2400" i="1" dirty="0" err="1"/>
              <a:t>hoạ</a:t>
            </a:r>
            <a:r>
              <a:rPr lang="en-US" sz="2400" i="1" dirty="0"/>
              <a:t> </a:t>
            </a:r>
            <a:r>
              <a:rPr lang="en-US" sz="2400" i="1" dirty="0" err="1"/>
              <a:t>để</a:t>
            </a:r>
            <a:r>
              <a:rPr lang="en-US" sz="2400" i="1" dirty="0"/>
              <a:t> </a:t>
            </a:r>
            <a:r>
              <a:rPr lang="en-US" sz="2400" i="1" dirty="0" err="1"/>
              <a:t>chỉ</a:t>
            </a:r>
            <a:r>
              <a:rPr lang="en-US" sz="2400" i="1" dirty="0"/>
              <a:t> ra </a:t>
            </a:r>
            <a:r>
              <a:rPr lang="en-US" sz="2400" i="1" dirty="0" err="1"/>
              <a:t>giao</a:t>
            </a:r>
            <a:r>
              <a:rPr lang="en-US" sz="2400" i="1" dirty="0"/>
              <a:t> </a:t>
            </a:r>
            <a:r>
              <a:rPr lang="en-US" sz="2400" i="1" dirty="0" err="1"/>
              <a:t>tiếp</a:t>
            </a:r>
            <a:r>
              <a:rPr lang="en-US" sz="2400" i="1" dirty="0"/>
              <a:t> </a:t>
            </a:r>
            <a:r>
              <a:rPr lang="en-US" sz="2400" i="1" dirty="0" err="1"/>
              <a:t>hiệu</a:t>
            </a:r>
            <a:r>
              <a:rPr lang="en-US" sz="2400" i="1" dirty="0"/>
              <a:t> </a:t>
            </a:r>
            <a:r>
              <a:rPr lang="en-US" sz="2400" i="1" dirty="0" err="1"/>
              <a:t>quả</a:t>
            </a:r>
            <a:r>
              <a:rPr lang="en-US" sz="2400" i="1" dirty="0"/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96516A-3C26-4E93-B94F-5790CD3157C1}"/>
              </a:ext>
            </a:extLst>
          </p:cNvPr>
          <p:cNvSpPr txBox="1"/>
          <p:nvPr/>
        </p:nvSpPr>
        <p:spPr>
          <a:xfrm>
            <a:off x="416496" y="3212976"/>
            <a:ext cx="9489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lấy</a:t>
            </a:r>
            <a:r>
              <a:rPr lang="en-US" sz="2400" i="1" dirty="0"/>
              <a:t> </a:t>
            </a:r>
            <a:r>
              <a:rPr lang="en-US" sz="2400" i="1" dirty="0" err="1"/>
              <a:t>ví</a:t>
            </a:r>
            <a:r>
              <a:rPr lang="en-US" sz="2400" i="1" dirty="0"/>
              <a:t> </a:t>
            </a:r>
            <a:r>
              <a:rPr lang="en-US" sz="2400" i="1" dirty="0" err="1"/>
              <a:t>dụ</a:t>
            </a:r>
            <a:r>
              <a:rPr lang="en-US" sz="2400" i="1" dirty="0"/>
              <a:t> </a:t>
            </a:r>
            <a:r>
              <a:rPr lang="en-US" sz="2400" i="1" dirty="0" err="1"/>
              <a:t>minh</a:t>
            </a:r>
            <a:r>
              <a:rPr lang="en-US" sz="2400" i="1" dirty="0"/>
              <a:t> </a:t>
            </a:r>
            <a:r>
              <a:rPr lang="en-US" sz="2400" i="1" dirty="0" err="1"/>
              <a:t>hoạ</a:t>
            </a:r>
            <a:r>
              <a:rPr lang="en-US" sz="2400" i="1" dirty="0"/>
              <a:t> </a:t>
            </a:r>
            <a:r>
              <a:rPr lang="en-US" sz="2400" i="1" dirty="0" err="1"/>
              <a:t>để</a:t>
            </a:r>
            <a:r>
              <a:rPr lang="en-US" sz="2400" i="1" dirty="0"/>
              <a:t> </a:t>
            </a:r>
            <a:r>
              <a:rPr lang="en-US" sz="2400" i="1" dirty="0" err="1"/>
              <a:t>chỉ</a:t>
            </a:r>
            <a:r>
              <a:rPr lang="en-US" sz="2400" i="1" dirty="0"/>
              <a:t> ra </a:t>
            </a:r>
            <a:r>
              <a:rPr lang="en-US" sz="2400" i="1" dirty="0" err="1"/>
              <a:t>phong</a:t>
            </a:r>
            <a:r>
              <a:rPr lang="en-US" sz="2400" i="1" dirty="0"/>
              <a:t> </a:t>
            </a:r>
            <a:r>
              <a:rPr lang="en-US" sz="2400" i="1" dirty="0" err="1"/>
              <a:t>tục</a:t>
            </a:r>
            <a:r>
              <a:rPr lang="en-US" sz="2400" i="1" dirty="0"/>
              <a:t> </a:t>
            </a:r>
            <a:r>
              <a:rPr lang="en-US" sz="2400" i="1" dirty="0" err="1"/>
              <a:t>tập</a:t>
            </a:r>
            <a:r>
              <a:rPr lang="en-US" sz="2400" i="1" dirty="0"/>
              <a:t> </a:t>
            </a:r>
            <a:r>
              <a:rPr lang="en-US" sz="2400" i="1" dirty="0" err="1"/>
              <a:t>quán</a:t>
            </a:r>
            <a:r>
              <a:rPr lang="en-US" sz="2400" i="1" dirty="0"/>
              <a:t> </a:t>
            </a:r>
            <a:r>
              <a:rPr lang="en-US" sz="2400" i="1" dirty="0" err="1"/>
              <a:t>ảnh</a:t>
            </a:r>
            <a:r>
              <a:rPr lang="en-US" sz="2400" i="1" dirty="0"/>
              <a:t> </a:t>
            </a:r>
            <a:r>
              <a:rPr lang="en-US" sz="2400" i="1" dirty="0" err="1"/>
              <a:t>hưởng</a:t>
            </a:r>
            <a:r>
              <a:rPr lang="en-US" sz="2400" i="1" dirty="0"/>
              <a:t> </a:t>
            </a:r>
            <a:r>
              <a:rPr lang="en-US" sz="2400" i="1" dirty="0" err="1"/>
              <a:t>đến</a:t>
            </a:r>
            <a:r>
              <a:rPr lang="en-US" sz="2400" i="1" dirty="0"/>
              <a:t> </a:t>
            </a:r>
            <a:r>
              <a:rPr lang="en-US" sz="2400" i="1" dirty="0" err="1"/>
              <a:t>giao</a:t>
            </a:r>
            <a:r>
              <a:rPr lang="en-US" sz="2400" i="1" dirty="0"/>
              <a:t> </a:t>
            </a:r>
            <a:r>
              <a:rPr lang="en-US" sz="2400" i="1" dirty="0" err="1"/>
              <a:t>tiếp</a:t>
            </a:r>
            <a:r>
              <a:rPr lang="en-US" sz="2400" i="1" dirty="0"/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E4FF8B-04B8-49DA-B098-F20A8AE35571}"/>
              </a:ext>
            </a:extLst>
          </p:cNvPr>
          <p:cNvSpPr txBox="1"/>
          <p:nvPr/>
        </p:nvSpPr>
        <p:spPr>
          <a:xfrm>
            <a:off x="416496" y="4263479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phân</a:t>
            </a:r>
            <a:r>
              <a:rPr lang="en-US" sz="2400" i="1" dirty="0"/>
              <a:t> </a:t>
            </a:r>
            <a:r>
              <a:rPr lang="en-US" sz="2400" i="1" dirty="0" err="1"/>
              <a:t>tích</a:t>
            </a:r>
            <a:r>
              <a:rPr lang="en-US" sz="2400" i="1" dirty="0"/>
              <a:t> </a:t>
            </a:r>
            <a:r>
              <a:rPr lang="en-US" sz="2400" i="1" dirty="0" err="1"/>
              <a:t>cách</a:t>
            </a:r>
            <a:r>
              <a:rPr lang="en-US" sz="2400" i="1" dirty="0"/>
              <a:t> </a:t>
            </a:r>
            <a:r>
              <a:rPr lang="en-US" sz="2400" i="1" dirty="0" err="1"/>
              <a:t>truyền</a:t>
            </a:r>
            <a:r>
              <a:rPr lang="en-US" sz="2400" i="1" dirty="0"/>
              <a:t> </a:t>
            </a:r>
            <a:r>
              <a:rPr lang="en-US" sz="2400" i="1" dirty="0" err="1"/>
              <a:t>dữ</a:t>
            </a:r>
            <a:r>
              <a:rPr lang="en-US" sz="2400" i="1" dirty="0"/>
              <a:t> </a:t>
            </a:r>
            <a:r>
              <a:rPr lang="en-US" sz="2400" i="1" dirty="0" err="1"/>
              <a:t>liệu</a:t>
            </a:r>
            <a:r>
              <a:rPr lang="en-US" sz="2400" i="1" dirty="0"/>
              <a:t> </a:t>
            </a:r>
            <a:r>
              <a:rPr lang="en-US" sz="2400" i="1" dirty="0" err="1"/>
              <a:t>trong</a:t>
            </a:r>
            <a:r>
              <a:rPr lang="en-US" sz="2400" i="1" dirty="0"/>
              <a:t> </a:t>
            </a:r>
            <a:r>
              <a:rPr lang="en-US" sz="2400" i="1" dirty="0" err="1"/>
              <a:t>hệ</a:t>
            </a:r>
            <a:r>
              <a:rPr lang="en-US" sz="2400" i="1" dirty="0"/>
              <a:t> </a:t>
            </a:r>
            <a:r>
              <a:rPr lang="en-US" sz="2400" i="1" dirty="0" err="1"/>
              <a:t>thống</a:t>
            </a:r>
            <a:r>
              <a:rPr lang="en-US" sz="2400" i="1" dirty="0"/>
              <a:t> BUS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B419C0-0A81-4472-A3A4-15C971755C14}"/>
              </a:ext>
            </a:extLst>
          </p:cNvPr>
          <p:cNvSpPr txBox="1"/>
          <p:nvPr/>
        </p:nvSpPr>
        <p:spPr>
          <a:xfrm>
            <a:off x="416496" y="4983559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giải</a:t>
            </a:r>
            <a:r>
              <a:rPr lang="en-US" sz="2400" i="1" dirty="0"/>
              <a:t> </a:t>
            </a:r>
            <a:r>
              <a:rPr lang="en-US" sz="2400" i="1" dirty="0" err="1"/>
              <a:t>thích</a:t>
            </a:r>
            <a:r>
              <a:rPr lang="en-US" sz="2400" i="1" dirty="0"/>
              <a:t> </a:t>
            </a:r>
            <a:r>
              <a:rPr lang="en-US" sz="2400" i="1" dirty="0" err="1"/>
              <a:t>mã</a:t>
            </a:r>
            <a:r>
              <a:rPr lang="en-US" sz="2400" i="1" dirty="0"/>
              <a:t> </a:t>
            </a:r>
            <a:r>
              <a:rPr lang="en-US" sz="2400" i="1" dirty="0" err="1"/>
              <a:t>nhị</a:t>
            </a:r>
            <a:r>
              <a:rPr lang="en-US" sz="2400" i="1" dirty="0"/>
              <a:t> </a:t>
            </a:r>
            <a:r>
              <a:rPr lang="en-US" sz="2400" i="1" dirty="0" err="1"/>
              <a:t>phân</a:t>
            </a:r>
            <a:r>
              <a:rPr lang="en-US" sz="2400" i="1" dirty="0"/>
              <a:t> </a:t>
            </a:r>
            <a:r>
              <a:rPr lang="en-US" sz="2400" i="1" dirty="0" err="1"/>
              <a:t>sau</a:t>
            </a:r>
            <a:r>
              <a:rPr lang="en-US" sz="2400" i="1" dirty="0"/>
              <a:t>:  1000100111011101?</a:t>
            </a:r>
          </a:p>
        </p:txBody>
      </p:sp>
    </p:spTree>
    <p:extLst>
      <p:ext uri="{BB962C8B-B14F-4D97-AF65-F5344CB8AC3E}">
        <p14:creationId xmlns:p14="http://schemas.microsoft.com/office/powerpoint/2010/main" val="89850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/>
      <p:bldP spid="7" grpId="0"/>
      <p:bldP spid="8" grpId="0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024450"/>
              </p:ext>
            </p:extLst>
          </p:nvPr>
        </p:nvGraphicFramePr>
        <p:xfrm>
          <a:off x="704528" y="1617352"/>
          <a:ext cx="8856984" cy="505200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013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3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288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Dạng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câu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hỏi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Ví</a:t>
                      </a:r>
                      <a:r>
                        <a:rPr lang="en-US" sz="24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latin typeface="Times New Roman"/>
                          <a:ea typeface="Times New Roman"/>
                        </a:rPr>
                        <a:t>dụ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49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vận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dụng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95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dự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báo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lấy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ví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dụ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344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khái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quát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hoá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456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Yêu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cầu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đánh</a:t>
                      </a: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/>
                          <a:ea typeface="Times New Roman"/>
                        </a:rPr>
                        <a:t>giá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Box 5"/>
          <p:cNvSpPr txBox="1">
            <a:spLocks noChangeArrowheads="1"/>
          </p:cNvSpPr>
          <p:nvPr/>
        </p:nvSpPr>
        <p:spPr bwMode="gray">
          <a:xfrm>
            <a:off x="3726615" y="1929026"/>
            <a:ext cx="541105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Có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thể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dùng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dao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tiện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bằng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thép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gió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để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cắt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cao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tốc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không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gray">
          <a:xfrm>
            <a:off x="3654976" y="2845385"/>
            <a:ext cx="590653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408BC"/>
                </a:solidFill>
              </a:rPr>
              <a:t>Căn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cứ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vào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xu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hướng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phát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triển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của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công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nghiệp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vật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liệu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kỹ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thuật</a:t>
            </a:r>
            <a:r>
              <a:rPr lang="en-US" sz="2000" dirty="0">
                <a:solidFill>
                  <a:srgbClr val="0408BC"/>
                </a:solidFill>
              </a:rPr>
              <a:t>, </a:t>
            </a:r>
            <a:r>
              <a:rPr lang="en-US" sz="2000" dirty="0" err="1">
                <a:solidFill>
                  <a:srgbClr val="0408BC"/>
                </a:solidFill>
              </a:rPr>
              <a:t>ngành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sản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xuất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vật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liệu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dụng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cụ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cắt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có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thể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phát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triển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theo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hướng</a:t>
            </a:r>
            <a:r>
              <a:rPr lang="en-US" sz="2000" dirty="0">
                <a:solidFill>
                  <a:srgbClr val="0408BC"/>
                </a:solidFill>
              </a:rPr>
              <a:t> </a:t>
            </a:r>
            <a:r>
              <a:rPr lang="en-US" sz="2000" dirty="0" err="1">
                <a:solidFill>
                  <a:srgbClr val="0408BC"/>
                </a:solidFill>
              </a:rPr>
              <a:t>nào</a:t>
            </a:r>
            <a:r>
              <a:rPr lang="en-US" sz="2000" dirty="0">
                <a:solidFill>
                  <a:srgbClr val="0408BC"/>
                </a:solidFill>
              </a:rPr>
              <a:t>?</a:t>
            </a:r>
            <a:endParaRPr lang="en-US" sz="2000" dirty="0">
              <a:solidFill>
                <a:srgbClr val="0408B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gray">
          <a:xfrm>
            <a:off x="3786979" y="3838020"/>
            <a:ext cx="554461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Hãy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lấy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ví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dụ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về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ứng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dụng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Điốt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kỹ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thuật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điện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tử</a:t>
            </a:r>
            <a:endParaRPr lang="en-US" sz="2000" dirty="0">
              <a:solidFill>
                <a:srgbClr val="0408B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gray">
          <a:xfrm>
            <a:off x="3584848" y="4749499"/>
            <a:ext cx="63211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1306BA"/>
                </a:solidFill>
              </a:rPr>
              <a:t>Hãy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chỉ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ra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ưu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điểm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và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hạn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chế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của</a:t>
            </a:r>
            <a:r>
              <a:rPr lang="en-US" sz="2000" dirty="0">
                <a:solidFill>
                  <a:srgbClr val="1306BA"/>
                </a:solidFill>
              </a:rPr>
              <a:t> PP </a:t>
            </a:r>
            <a:r>
              <a:rPr lang="en-US" sz="2000" dirty="0" err="1">
                <a:solidFill>
                  <a:srgbClr val="1306BA"/>
                </a:solidFill>
              </a:rPr>
              <a:t>đàm</a:t>
            </a:r>
            <a:r>
              <a:rPr lang="en-US" sz="2000" dirty="0">
                <a:solidFill>
                  <a:srgbClr val="1306BA"/>
                </a:solidFill>
              </a:rPr>
              <a:t> </a:t>
            </a:r>
            <a:r>
              <a:rPr lang="en-US" sz="2000" dirty="0" err="1">
                <a:solidFill>
                  <a:srgbClr val="1306BA"/>
                </a:solidFill>
              </a:rPr>
              <a:t>thoại</a:t>
            </a:r>
            <a:r>
              <a:rPr lang="en-US" sz="2000" dirty="0">
                <a:solidFill>
                  <a:srgbClr val="1306BA"/>
                </a:solidFill>
              </a:rPr>
              <a:t>.</a:t>
            </a: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gray">
          <a:xfrm>
            <a:off x="3654976" y="5373216"/>
            <a:ext cx="567473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phương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án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tăng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năng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suất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gia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công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trình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bày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phương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án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nào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khả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thi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điều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kiện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cụ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thể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chúng</a:t>
            </a:r>
            <a:r>
              <a:rPr lang="en-US" sz="2000" dirty="0">
                <a:solidFill>
                  <a:srgbClr val="0408BC"/>
                </a:solidFill>
                <a:latin typeface="Arial" pitchFamily="34" charset="0"/>
                <a:cs typeface="Arial" pitchFamily="34" charset="0"/>
              </a:rPr>
              <a:t> ta?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158603" y="116632"/>
            <a:ext cx="5283200" cy="477054"/>
          </a:xfrm>
          <a:prstGeom prst="rect">
            <a:avLst/>
          </a:prstGeom>
          <a:noFill/>
          <a:ln w="38100">
            <a:solidFill>
              <a:srgbClr val="228E2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CẤP ĐỘ ỨNG DỤNG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4488" y="725795"/>
            <a:ext cx="898710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vi-VN" sz="2400" i="1" dirty="0"/>
              <a:t>Cấp độ câu hỏi này đòi hỏi </a:t>
            </a:r>
            <a:r>
              <a:rPr lang="en-US" sz="2400" i="1" dirty="0" err="1">
                <a:latin typeface="arial (Body)"/>
              </a:rPr>
              <a:t>người</a:t>
            </a:r>
            <a:r>
              <a:rPr lang="en-US" sz="2400" i="1" dirty="0">
                <a:latin typeface="arial (Body)"/>
              </a:rPr>
              <a:t> </a:t>
            </a:r>
            <a:r>
              <a:rPr lang="en-US" sz="2400" i="1" dirty="0" err="1">
                <a:latin typeface="arial (Body)"/>
              </a:rPr>
              <a:t>học</a:t>
            </a:r>
            <a:r>
              <a:rPr lang="en-US" sz="2400" i="1" dirty="0">
                <a:latin typeface="arial (Body)"/>
              </a:rPr>
              <a:t> </a:t>
            </a:r>
            <a:r>
              <a:rPr lang="vi-VN" sz="2400" i="1" dirty="0"/>
              <a:t>phải tìm ra </a:t>
            </a:r>
            <a:endParaRPr lang="en-US" sz="2400" i="1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vi-VN" sz="2400" i="1" dirty="0"/>
              <a:t>những thông tin mới dựa trên những điều đã được học</a:t>
            </a:r>
            <a:r>
              <a:rPr lang="en-US" sz="2400" i="1" dirty="0">
                <a:solidFill>
                  <a:srgbClr val="0000CC"/>
                </a:solidFill>
                <a:latin typeface=".VnArial" pitchFamily="34" charset="0"/>
              </a:rPr>
              <a:t>.</a:t>
            </a:r>
          </a:p>
        </p:txBody>
      </p:sp>
      <p:sp>
        <p:nvSpPr>
          <p:cNvPr id="16" name="Left Arrow 15">
            <a:hlinkClick r:id="rId2" action="ppaction://hlinksldjump"/>
          </p:cNvPr>
          <p:cNvSpPr/>
          <p:nvPr/>
        </p:nvSpPr>
        <p:spPr>
          <a:xfrm>
            <a:off x="9561512" y="6237312"/>
            <a:ext cx="34448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9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52FED84-59FB-42CF-82E9-8789CD339C49}"/>
              </a:ext>
            </a:extLst>
          </p:cNvPr>
          <p:cNvSpPr/>
          <p:nvPr/>
        </p:nvSpPr>
        <p:spPr>
          <a:xfrm>
            <a:off x="272480" y="188640"/>
            <a:ext cx="2880320" cy="64807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63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Trên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cửa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sổ</a:t>
            </a:r>
            <a:r>
              <a:rPr lang="en-US" sz="24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“chat”:</a:t>
            </a:r>
            <a:endParaRPr lang="en-US" sz="1600" b="1" dirty="0">
              <a:solidFill>
                <a:schemeClr val="tx1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105640-8668-4C70-B93A-7ED658BFCEE6}"/>
              </a:ext>
            </a:extLst>
          </p:cNvPr>
          <p:cNvSpPr/>
          <p:nvPr/>
        </p:nvSpPr>
        <p:spPr>
          <a:xfrm>
            <a:off x="1712640" y="1484784"/>
            <a:ext cx="6192688" cy="79208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Viết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1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câu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hỏi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với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cấp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độ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“ỨNG DỤNG”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DEAD79-199C-483F-A2D7-00EA3954DC1A}"/>
              </a:ext>
            </a:extLst>
          </p:cNvPr>
          <p:cNvSpPr txBox="1"/>
          <p:nvPr/>
        </p:nvSpPr>
        <p:spPr>
          <a:xfrm>
            <a:off x="-9466" y="2708920"/>
            <a:ext cx="9906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854075" indent="-854075"/>
            <a:r>
              <a:rPr lang="en-US" sz="2400" dirty="0"/>
              <a:t>             - </a:t>
            </a:r>
            <a:r>
              <a:rPr lang="en-US" sz="2400" i="1" u="sng" dirty="0" err="1"/>
              <a:t>Ví</a:t>
            </a:r>
            <a:r>
              <a:rPr lang="en-US" sz="2400" i="1" u="sng" dirty="0"/>
              <a:t> </a:t>
            </a:r>
            <a:r>
              <a:rPr lang="en-US" sz="2400" i="1" u="sng" dirty="0" err="1"/>
              <a:t>dụ</a:t>
            </a:r>
            <a:r>
              <a:rPr lang="en-US" sz="2400" i="1" u="sng" dirty="0"/>
              <a:t> 1</a:t>
            </a:r>
            <a:r>
              <a:rPr lang="en-US" sz="2400" i="1" dirty="0"/>
              <a:t>: </a:t>
            </a:r>
            <a:r>
              <a:rPr lang="en-US" sz="2400" i="1" dirty="0" err="1"/>
              <a:t>Có</a:t>
            </a:r>
            <a:r>
              <a:rPr lang="en-US" sz="2400" i="1" dirty="0"/>
              <a:t> </a:t>
            </a:r>
            <a:r>
              <a:rPr lang="en-US" sz="2400" i="1" dirty="0" err="1"/>
              <a:t>thể</a:t>
            </a:r>
            <a:r>
              <a:rPr lang="en-US" sz="2400" i="1" dirty="0"/>
              <a:t> </a:t>
            </a:r>
            <a:r>
              <a:rPr lang="en-US" sz="2400" i="1" dirty="0" err="1"/>
              <a:t>lắp</a:t>
            </a:r>
            <a:r>
              <a:rPr lang="en-US" sz="2400" i="1" dirty="0"/>
              <a:t> 2 </a:t>
            </a:r>
            <a:r>
              <a:rPr lang="en-US" sz="2400" i="1" dirty="0" err="1"/>
              <a:t>thanh</a:t>
            </a:r>
            <a:r>
              <a:rPr lang="en-US" sz="2400" i="1" dirty="0"/>
              <a:t> RAM </a:t>
            </a:r>
            <a:r>
              <a:rPr lang="en-US" sz="2400" i="1" dirty="0" err="1"/>
              <a:t>khác</a:t>
            </a:r>
            <a:r>
              <a:rPr lang="en-US" sz="2400" i="1" dirty="0"/>
              <a:t> </a:t>
            </a:r>
            <a:r>
              <a:rPr lang="en-US" sz="2400" i="1" dirty="0" err="1"/>
              <a:t>hãng</a:t>
            </a:r>
            <a:r>
              <a:rPr lang="en-US" sz="2400" i="1" dirty="0"/>
              <a:t> </a:t>
            </a:r>
            <a:r>
              <a:rPr lang="en-US" sz="2400" i="1" dirty="0" err="1"/>
              <a:t>và</a:t>
            </a:r>
            <a:r>
              <a:rPr lang="en-US" sz="2400" i="1" dirty="0"/>
              <a:t> </a:t>
            </a:r>
            <a:r>
              <a:rPr lang="en-US" sz="2400" i="1" dirty="0" err="1"/>
              <a:t>khác</a:t>
            </a:r>
            <a:r>
              <a:rPr lang="en-US" sz="2400" i="1" dirty="0"/>
              <a:t> dung </a:t>
            </a:r>
            <a:r>
              <a:rPr lang="en-US" sz="2400" i="1" dirty="0" err="1"/>
              <a:t>lượng</a:t>
            </a:r>
            <a:r>
              <a:rPr lang="en-US" sz="2400" i="1" dirty="0"/>
              <a:t> </a:t>
            </a:r>
            <a:r>
              <a:rPr lang="en-US" sz="2400" i="1" dirty="0" err="1"/>
              <a:t>được</a:t>
            </a:r>
            <a:r>
              <a:rPr lang="en-US" sz="2400" i="1" dirty="0"/>
              <a:t>    </a:t>
            </a:r>
            <a:r>
              <a:rPr lang="en-US" sz="2400" i="1" dirty="0" err="1"/>
              <a:t>không</a:t>
            </a:r>
            <a:r>
              <a:rPr lang="en-US" sz="2400" i="1" dirty="0"/>
              <a:t>? </a:t>
            </a:r>
            <a:r>
              <a:rPr lang="en-US" sz="2400" i="1" dirty="0" err="1"/>
              <a:t>Vì</a:t>
            </a:r>
            <a:r>
              <a:rPr lang="en-US" sz="2400" i="1" dirty="0"/>
              <a:t> </a:t>
            </a:r>
            <a:r>
              <a:rPr lang="en-US" sz="2400" i="1" dirty="0" err="1"/>
              <a:t>sao</a:t>
            </a:r>
            <a:r>
              <a:rPr lang="en-US" sz="2400" i="1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2B55D7-A394-41F0-915B-9C855F951505}"/>
              </a:ext>
            </a:extLst>
          </p:cNvPr>
          <p:cNvSpPr txBox="1"/>
          <p:nvPr/>
        </p:nvSpPr>
        <p:spPr>
          <a:xfrm>
            <a:off x="-15552" y="3861048"/>
            <a:ext cx="9906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854075" indent="-854075"/>
            <a:r>
              <a:rPr lang="en-US" sz="2400" dirty="0"/>
              <a:t>             - </a:t>
            </a:r>
            <a:r>
              <a:rPr lang="en-US" sz="2400" i="1" u="sng" dirty="0" err="1"/>
              <a:t>Ví</a:t>
            </a:r>
            <a:r>
              <a:rPr lang="en-US" sz="2400" i="1" u="sng" dirty="0"/>
              <a:t> </a:t>
            </a:r>
            <a:r>
              <a:rPr lang="en-US" sz="2400" i="1" u="sng" dirty="0" err="1"/>
              <a:t>dụ</a:t>
            </a:r>
            <a:r>
              <a:rPr lang="en-US" sz="2400" i="1" u="sng" dirty="0"/>
              <a:t> 2</a:t>
            </a:r>
            <a:r>
              <a:rPr lang="en-US" sz="2400" i="1" dirty="0"/>
              <a:t>: </a:t>
            </a:r>
            <a:r>
              <a:rPr lang="en-US" sz="2400" i="1" dirty="0" err="1"/>
              <a:t>Điều</a:t>
            </a:r>
            <a:r>
              <a:rPr lang="en-US" sz="2400" i="1" dirty="0"/>
              <a:t> </a:t>
            </a:r>
            <a:r>
              <a:rPr lang="en-US" sz="2400" i="1" dirty="0" err="1"/>
              <a:t>gì</a:t>
            </a:r>
            <a:r>
              <a:rPr lang="en-US" sz="2400" i="1" dirty="0"/>
              <a:t> </a:t>
            </a:r>
            <a:r>
              <a:rPr lang="en-US" sz="2400" i="1" dirty="0" err="1"/>
              <a:t>xảy</a:t>
            </a:r>
            <a:r>
              <a:rPr lang="en-US" sz="2400" i="1" dirty="0"/>
              <a:t> ra </a:t>
            </a:r>
            <a:r>
              <a:rPr lang="en-US" sz="2400" i="1" dirty="0" err="1"/>
              <a:t>chúng</a:t>
            </a:r>
            <a:r>
              <a:rPr lang="en-US" sz="2400" i="1" dirty="0"/>
              <a:t> ta </a:t>
            </a:r>
            <a:r>
              <a:rPr lang="en-US" sz="2400" i="1" dirty="0" err="1"/>
              <a:t>sử</a:t>
            </a:r>
            <a:r>
              <a:rPr lang="en-US" sz="2400" i="1" dirty="0"/>
              <a:t> </a:t>
            </a:r>
            <a:r>
              <a:rPr lang="en-US" sz="2400" i="1" dirty="0" err="1"/>
              <a:t>dụng</a:t>
            </a:r>
            <a:r>
              <a:rPr lang="en-US" sz="2400" i="1" dirty="0"/>
              <a:t> </a:t>
            </a:r>
            <a:r>
              <a:rPr lang="en-US" sz="2400" i="1" dirty="0" err="1"/>
              <a:t>năng</a:t>
            </a:r>
            <a:r>
              <a:rPr lang="en-US" sz="2400" i="1" dirty="0"/>
              <a:t> </a:t>
            </a:r>
            <a:r>
              <a:rPr lang="en-US" sz="2400" i="1" dirty="0" err="1"/>
              <a:t>lượng</a:t>
            </a:r>
            <a:r>
              <a:rPr lang="en-US" sz="2400" i="1" dirty="0"/>
              <a:t> </a:t>
            </a:r>
            <a:r>
              <a:rPr lang="en-US" sz="2400" i="1" dirty="0" err="1"/>
              <a:t>mặt</a:t>
            </a:r>
            <a:r>
              <a:rPr lang="en-US" sz="2400" i="1" dirty="0"/>
              <a:t> </a:t>
            </a:r>
            <a:r>
              <a:rPr lang="en-US" sz="2400" i="1" dirty="0" err="1"/>
              <a:t>trời</a:t>
            </a:r>
            <a:r>
              <a:rPr lang="en-US" sz="2400" i="1" dirty="0"/>
              <a:t> </a:t>
            </a:r>
            <a:r>
              <a:rPr lang="en-US" sz="2400" i="1" dirty="0" err="1"/>
              <a:t>thay</a:t>
            </a:r>
            <a:r>
              <a:rPr lang="en-US" sz="2400" i="1" dirty="0"/>
              <a:t> </a:t>
            </a:r>
            <a:r>
              <a:rPr lang="en-US" sz="2400" i="1" dirty="0" err="1"/>
              <a:t>xăng</a:t>
            </a:r>
            <a:r>
              <a:rPr lang="en-US" sz="2400" i="1" dirty="0"/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A8630F-A112-4C77-913D-CDAEDA8D3FC0}"/>
              </a:ext>
            </a:extLst>
          </p:cNvPr>
          <p:cNvSpPr txBox="1"/>
          <p:nvPr/>
        </p:nvSpPr>
        <p:spPr>
          <a:xfrm>
            <a:off x="15552" y="4902259"/>
            <a:ext cx="9906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854075" indent="-854075"/>
            <a:r>
              <a:rPr lang="en-US" sz="2400" dirty="0"/>
              <a:t>             - </a:t>
            </a:r>
            <a:r>
              <a:rPr lang="en-US" sz="2400" i="1" u="sng" dirty="0" err="1"/>
              <a:t>Ví</a:t>
            </a:r>
            <a:r>
              <a:rPr lang="en-US" sz="2400" i="1" u="sng" dirty="0"/>
              <a:t> </a:t>
            </a:r>
            <a:r>
              <a:rPr lang="en-US" sz="2400" i="1" u="sng" dirty="0" err="1"/>
              <a:t>dụ</a:t>
            </a:r>
            <a:r>
              <a:rPr lang="en-US" sz="2400" i="1" u="sng" dirty="0"/>
              <a:t> 3</a:t>
            </a:r>
            <a:r>
              <a:rPr lang="en-US" sz="2400" i="1" dirty="0"/>
              <a:t>: </a:t>
            </a:r>
            <a:r>
              <a:rPr lang="en-US" sz="2400" i="1" dirty="0" err="1"/>
              <a:t>Dựa</a:t>
            </a:r>
            <a:r>
              <a:rPr lang="en-US" sz="2400" i="1" dirty="0"/>
              <a:t> </a:t>
            </a:r>
            <a:r>
              <a:rPr lang="en-US" sz="2400" i="1" dirty="0" err="1"/>
              <a:t>vào</a:t>
            </a:r>
            <a:r>
              <a:rPr lang="en-US" sz="2400" i="1" dirty="0"/>
              <a:t> </a:t>
            </a:r>
            <a:r>
              <a:rPr lang="en-US" sz="2400" i="1" dirty="0" err="1"/>
              <a:t>sản</a:t>
            </a:r>
            <a:r>
              <a:rPr lang="en-US" sz="2400" i="1" dirty="0"/>
              <a:t> </a:t>
            </a:r>
            <a:r>
              <a:rPr lang="en-US" sz="2400" i="1" dirty="0" err="1"/>
              <a:t>lượng</a:t>
            </a:r>
            <a:r>
              <a:rPr lang="en-US" sz="2400" i="1" dirty="0"/>
              <a:t> </a:t>
            </a:r>
            <a:r>
              <a:rPr lang="en-US" sz="2400" i="1" dirty="0" err="1"/>
              <a:t>năm</a:t>
            </a:r>
            <a:r>
              <a:rPr lang="en-US" sz="2400" i="1" dirty="0"/>
              <a:t> </a:t>
            </a:r>
            <a:r>
              <a:rPr lang="en-US" sz="2400" i="1" dirty="0" err="1"/>
              <a:t>ngoái</a:t>
            </a:r>
            <a:r>
              <a:rPr lang="en-US" sz="2400" i="1" dirty="0"/>
              <a:t>, </a:t>
            </a:r>
            <a:r>
              <a:rPr lang="en-US" sz="2400" i="1" dirty="0" err="1"/>
              <a:t>năm</a:t>
            </a:r>
            <a:r>
              <a:rPr lang="en-US" sz="2400" i="1" dirty="0"/>
              <a:t> nay </a:t>
            </a:r>
            <a:r>
              <a:rPr lang="en-US" sz="2400" i="1" dirty="0" err="1"/>
              <a:t>chúng</a:t>
            </a:r>
            <a:r>
              <a:rPr lang="en-US" sz="2400" i="1" dirty="0"/>
              <a:t> ta </a:t>
            </a:r>
            <a:r>
              <a:rPr lang="en-US" sz="2400" i="1" dirty="0" err="1"/>
              <a:t>sẽ</a:t>
            </a:r>
            <a:r>
              <a:rPr lang="en-US" sz="2400" i="1" dirty="0"/>
              <a:t> </a:t>
            </a:r>
            <a:r>
              <a:rPr lang="en-US" sz="2400" i="1" dirty="0" err="1"/>
              <a:t>lãi</a:t>
            </a:r>
            <a:r>
              <a:rPr lang="en-US" sz="2400" i="1" dirty="0"/>
              <a:t> bao </a:t>
            </a:r>
            <a:r>
              <a:rPr lang="en-US" sz="2400" i="1" dirty="0" err="1"/>
              <a:t>nhiêu</a:t>
            </a:r>
            <a:r>
              <a:rPr lang="en-US" sz="2400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3337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3" grpId="0" animBg="1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91F767-CD89-4358-B544-A9874E8F7957}"/>
              </a:ext>
            </a:extLst>
          </p:cNvPr>
          <p:cNvSpPr/>
          <p:nvPr/>
        </p:nvSpPr>
        <p:spPr>
          <a:xfrm>
            <a:off x="1424608" y="116632"/>
            <a:ext cx="6192688" cy="7920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Cấp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độ</a:t>
            </a:r>
            <a:r>
              <a:rPr 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</a:rPr>
              <a:t> “ỨNG DỤNG”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AB7912-B002-4AC7-B1A3-009798A31E2A}"/>
              </a:ext>
            </a:extLst>
          </p:cNvPr>
          <p:cNvSpPr txBox="1"/>
          <p:nvPr/>
        </p:nvSpPr>
        <p:spPr>
          <a:xfrm>
            <a:off x="388268" y="1916832"/>
            <a:ext cx="9489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Trong</a:t>
            </a:r>
            <a:r>
              <a:rPr lang="en-US" sz="2400" i="1" dirty="0"/>
              <a:t> </a:t>
            </a:r>
            <a:r>
              <a:rPr lang="en-US" sz="2400" i="1" dirty="0" err="1"/>
              <a:t>tương</a:t>
            </a:r>
            <a:r>
              <a:rPr lang="en-US" sz="2400" i="1" dirty="0"/>
              <a:t> </a:t>
            </a:r>
            <a:r>
              <a:rPr lang="en-US" sz="2400" i="1" dirty="0" err="1"/>
              <a:t>lai</a:t>
            </a:r>
            <a:r>
              <a:rPr lang="en-US" sz="2400" i="1" dirty="0"/>
              <a:t>, </a:t>
            </a:r>
            <a:r>
              <a:rPr lang="en-US" sz="2400" i="1" dirty="0" err="1"/>
              <a:t>dự</a:t>
            </a:r>
            <a:r>
              <a:rPr lang="en-US" sz="2400" i="1" dirty="0"/>
              <a:t> </a:t>
            </a:r>
            <a:r>
              <a:rPr lang="en-US" sz="2400" i="1" dirty="0" err="1"/>
              <a:t>báo</a:t>
            </a:r>
            <a:r>
              <a:rPr lang="en-US" sz="2400" i="1" dirty="0"/>
              <a:t> </a:t>
            </a:r>
            <a:r>
              <a:rPr lang="en-US" sz="2400" i="1" dirty="0" err="1"/>
              <a:t>năng</a:t>
            </a:r>
            <a:r>
              <a:rPr lang="en-US" sz="2400" i="1" dirty="0"/>
              <a:t> </a:t>
            </a:r>
            <a:r>
              <a:rPr lang="en-US" sz="2400" i="1" dirty="0" err="1"/>
              <a:t>lượng</a:t>
            </a:r>
            <a:r>
              <a:rPr lang="en-US" sz="2400" i="1" dirty="0"/>
              <a:t> </a:t>
            </a:r>
            <a:r>
              <a:rPr lang="en-US" sz="2400" i="1" dirty="0" err="1"/>
              <a:t>mặt</a:t>
            </a:r>
            <a:r>
              <a:rPr lang="en-US" sz="2400" i="1" dirty="0"/>
              <a:t> </a:t>
            </a:r>
            <a:r>
              <a:rPr lang="en-US" sz="2400" i="1" dirty="0" err="1"/>
              <a:t>trời</a:t>
            </a:r>
            <a:r>
              <a:rPr lang="en-US" sz="2400" i="1" dirty="0"/>
              <a:t> </a:t>
            </a:r>
            <a:r>
              <a:rPr lang="en-US" sz="2400" i="1" dirty="0" err="1"/>
              <a:t>sẽ</a:t>
            </a:r>
            <a:r>
              <a:rPr lang="en-US" sz="2400" i="1" dirty="0"/>
              <a:t> </a:t>
            </a:r>
            <a:r>
              <a:rPr lang="en-US" sz="2400" i="1" dirty="0" err="1"/>
              <a:t>thay</a:t>
            </a:r>
            <a:r>
              <a:rPr lang="en-US" sz="2400" i="1" dirty="0"/>
              <a:t> </a:t>
            </a:r>
            <a:r>
              <a:rPr lang="en-US" sz="2400" i="1" dirty="0" err="1"/>
              <a:t>thế</a:t>
            </a:r>
            <a:r>
              <a:rPr lang="en-US" sz="2400" i="1" dirty="0"/>
              <a:t> </a:t>
            </a:r>
            <a:r>
              <a:rPr lang="en-US" sz="2400" i="1" dirty="0" err="1"/>
              <a:t>năng</a:t>
            </a:r>
            <a:r>
              <a:rPr lang="en-US" sz="2400" i="1" dirty="0"/>
              <a:t> </a:t>
            </a:r>
            <a:r>
              <a:rPr lang="en-US" sz="2400" i="1" dirty="0" err="1"/>
              <a:t>lượng</a:t>
            </a:r>
            <a:r>
              <a:rPr lang="en-US" sz="2400" i="1" dirty="0"/>
              <a:t> </a:t>
            </a:r>
            <a:r>
              <a:rPr lang="en-US" sz="2400" i="1" dirty="0" err="1"/>
              <a:t>dầu</a:t>
            </a:r>
            <a:r>
              <a:rPr lang="en-US" sz="2400" i="1" dirty="0"/>
              <a:t> </a:t>
            </a:r>
            <a:r>
              <a:rPr lang="en-US" sz="2400" i="1" dirty="0" err="1"/>
              <a:t>như</a:t>
            </a:r>
            <a:r>
              <a:rPr lang="en-US" sz="2400" i="1" dirty="0"/>
              <a:t> </a:t>
            </a:r>
            <a:r>
              <a:rPr lang="en-US" sz="2400" i="1" dirty="0" err="1"/>
              <a:t>thế</a:t>
            </a:r>
            <a:r>
              <a:rPr lang="en-US" sz="2400" i="1" dirty="0"/>
              <a:t> </a:t>
            </a:r>
            <a:r>
              <a:rPr lang="en-US" sz="2400" i="1" dirty="0" err="1"/>
              <a:t>nào</a:t>
            </a:r>
            <a:r>
              <a:rPr lang="en-US" sz="2400" i="1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B6FD1-15E7-49D6-AE3B-F29B40696B84}"/>
              </a:ext>
            </a:extLst>
          </p:cNvPr>
          <p:cNvSpPr txBox="1"/>
          <p:nvPr/>
        </p:nvSpPr>
        <p:spPr>
          <a:xfrm>
            <a:off x="388268" y="1268760"/>
            <a:ext cx="9129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nêu</a:t>
            </a:r>
            <a:r>
              <a:rPr lang="en-US" sz="2400" i="1" dirty="0"/>
              <a:t> </a:t>
            </a:r>
            <a:r>
              <a:rPr lang="en-US" sz="2400" i="1" dirty="0" err="1"/>
              <a:t>ưu</a:t>
            </a:r>
            <a:r>
              <a:rPr lang="en-US" sz="2400" i="1" dirty="0"/>
              <a:t>, </a:t>
            </a:r>
            <a:r>
              <a:rPr lang="en-US" sz="2400" i="1" dirty="0" err="1"/>
              <a:t>nhược</a:t>
            </a:r>
            <a:r>
              <a:rPr lang="en-US" sz="2400" i="1" dirty="0"/>
              <a:t> </a:t>
            </a:r>
            <a:r>
              <a:rPr lang="en-US" sz="2400" i="1" dirty="0" err="1"/>
              <a:t>điểm</a:t>
            </a:r>
            <a:r>
              <a:rPr lang="en-US" sz="2400" i="1" dirty="0"/>
              <a:t> </a:t>
            </a:r>
            <a:r>
              <a:rPr lang="en-US" sz="2400" i="1" dirty="0" err="1"/>
              <a:t>của</a:t>
            </a:r>
            <a:r>
              <a:rPr lang="en-US" sz="2400" i="1" dirty="0"/>
              <a:t> </a:t>
            </a:r>
            <a:r>
              <a:rPr lang="en-US" sz="2400" i="1" dirty="0" err="1"/>
              <a:t>phương</a:t>
            </a:r>
            <a:r>
              <a:rPr lang="en-US" sz="2400" i="1" dirty="0"/>
              <a:t> </a:t>
            </a:r>
            <a:r>
              <a:rPr lang="en-US" sz="2400" i="1" dirty="0" err="1"/>
              <a:t>pháp</a:t>
            </a:r>
            <a:r>
              <a:rPr lang="en-US" sz="2400" i="1" dirty="0"/>
              <a:t> </a:t>
            </a:r>
            <a:r>
              <a:rPr lang="en-US" sz="2400" i="1" dirty="0" err="1"/>
              <a:t>thuyết</a:t>
            </a:r>
            <a:r>
              <a:rPr lang="en-US" sz="2400" i="1" dirty="0"/>
              <a:t> </a:t>
            </a:r>
            <a:r>
              <a:rPr lang="en-US" sz="2400" i="1" dirty="0" err="1"/>
              <a:t>trình</a:t>
            </a:r>
            <a:r>
              <a:rPr lang="en-US" sz="2400" i="1" dirty="0"/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96516A-3C26-4E93-B94F-5790CD3157C1}"/>
              </a:ext>
            </a:extLst>
          </p:cNvPr>
          <p:cNvSpPr txBox="1"/>
          <p:nvPr/>
        </p:nvSpPr>
        <p:spPr>
          <a:xfrm>
            <a:off x="416496" y="3212976"/>
            <a:ext cx="9489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Với</a:t>
            </a:r>
            <a:r>
              <a:rPr lang="en-US" sz="2400" i="1" dirty="0"/>
              <a:t> </a:t>
            </a:r>
            <a:r>
              <a:rPr lang="en-US" sz="2400" i="1" dirty="0" err="1"/>
              <a:t>sản</a:t>
            </a:r>
            <a:r>
              <a:rPr lang="en-US" sz="2400" i="1" dirty="0"/>
              <a:t> </a:t>
            </a:r>
            <a:r>
              <a:rPr lang="en-US" sz="2400" i="1" dirty="0" err="1"/>
              <a:t>lượng</a:t>
            </a:r>
            <a:r>
              <a:rPr lang="en-US" sz="2400" i="1" dirty="0"/>
              <a:t> </a:t>
            </a:r>
            <a:r>
              <a:rPr lang="en-US" sz="2400" i="1" dirty="0" err="1"/>
              <a:t>thu</a:t>
            </a:r>
            <a:r>
              <a:rPr lang="en-US" sz="2400" i="1" dirty="0"/>
              <a:t> </a:t>
            </a:r>
            <a:r>
              <a:rPr lang="en-US" sz="2400" i="1" dirty="0" err="1"/>
              <a:t>hoạch</a:t>
            </a:r>
            <a:r>
              <a:rPr lang="en-US" sz="2400" i="1" dirty="0"/>
              <a:t> </a:t>
            </a:r>
            <a:r>
              <a:rPr lang="en-US" sz="2400" i="1" dirty="0" err="1"/>
              <a:t>năm</a:t>
            </a:r>
            <a:r>
              <a:rPr lang="en-US" sz="2400" i="1" dirty="0"/>
              <a:t> </a:t>
            </a:r>
            <a:r>
              <a:rPr lang="en-US" sz="2400" i="1" dirty="0" err="1"/>
              <a:t>ngoái</a:t>
            </a:r>
            <a:r>
              <a:rPr lang="en-US" sz="2400" i="1" dirty="0"/>
              <a:t>, </a:t>
            </a:r>
            <a:r>
              <a:rPr lang="en-US" sz="2400" i="1" dirty="0" err="1"/>
              <a:t>dự</a:t>
            </a:r>
            <a:r>
              <a:rPr lang="en-US" sz="2400" i="1" dirty="0"/>
              <a:t> </a:t>
            </a:r>
            <a:r>
              <a:rPr lang="en-US" sz="2400" i="1" dirty="0" err="1"/>
              <a:t>báo</a:t>
            </a:r>
            <a:r>
              <a:rPr lang="en-US" sz="2400" i="1" dirty="0"/>
              <a:t> </a:t>
            </a:r>
            <a:r>
              <a:rPr lang="en-US" sz="2400" i="1" dirty="0" err="1"/>
              <a:t>năm</a:t>
            </a:r>
            <a:r>
              <a:rPr lang="en-US" sz="2400" i="1" dirty="0"/>
              <a:t> nay </a:t>
            </a:r>
            <a:r>
              <a:rPr lang="en-US" sz="2400" i="1" dirty="0" err="1"/>
              <a:t>sẽ</a:t>
            </a:r>
            <a:r>
              <a:rPr lang="en-US" sz="2400" i="1" dirty="0"/>
              <a:t> </a:t>
            </a:r>
            <a:r>
              <a:rPr lang="en-US" sz="2400" i="1" dirty="0" err="1"/>
              <a:t>lãi</a:t>
            </a:r>
            <a:r>
              <a:rPr lang="en-US" sz="2400" i="1" dirty="0"/>
              <a:t> bao </a:t>
            </a:r>
            <a:r>
              <a:rPr lang="en-US" sz="2400" i="1" dirty="0" err="1"/>
              <a:t>nhiêu</a:t>
            </a:r>
            <a:r>
              <a:rPr lang="en-US" sz="2400" i="1" dirty="0"/>
              <a:t>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E4FF8B-04B8-49DA-B098-F20A8AE35571}"/>
              </a:ext>
            </a:extLst>
          </p:cNvPr>
          <p:cNvSpPr txBox="1"/>
          <p:nvPr/>
        </p:nvSpPr>
        <p:spPr>
          <a:xfrm>
            <a:off x="416496" y="4263479"/>
            <a:ext cx="9461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Trong</a:t>
            </a:r>
            <a:r>
              <a:rPr lang="en-US" sz="2400" i="1" dirty="0"/>
              <a:t> </a:t>
            </a:r>
            <a:r>
              <a:rPr lang="en-US" sz="2400" i="1" dirty="0" err="1"/>
              <a:t>dạy</a:t>
            </a:r>
            <a:r>
              <a:rPr lang="en-US" sz="2400" i="1" dirty="0"/>
              <a:t> </a:t>
            </a:r>
            <a:r>
              <a:rPr lang="en-US" sz="2400" i="1" dirty="0" err="1"/>
              <a:t>học</a:t>
            </a:r>
            <a:r>
              <a:rPr lang="en-US" sz="2400" i="1" dirty="0"/>
              <a:t>, </a:t>
            </a:r>
            <a:r>
              <a:rPr lang="en-US" sz="2400" i="1" dirty="0" err="1"/>
              <a:t>phương</a:t>
            </a:r>
            <a:r>
              <a:rPr lang="en-US" sz="2400" i="1" dirty="0"/>
              <a:t> </a:t>
            </a:r>
            <a:r>
              <a:rPr lang="en-US" sz="2400" i="1" dirty="0" err="1"/>
              <a:t>pháp</a:t>
            </a:r>
            <a:r>
              <a:rPr lang="en-US" sz="2400" i="1" dirty="0"/>
              <a:t> </a:t>
            </a:r>
            <a:r>
              <a:rPr lang="en-US" sz="2400" i="1" dirty="0" err="1"/>
              <a:t>nào</a:t>
            </a:r>
            <a:r>
              <a:rPr lang="en-US" sz="2400" i="1" dirty="0"/>
              <a:t> </a:t>
            </a:r>
            <a:r>
              <a:rPr lang="en-US" sz="2400" i="1" dirty="0" err="1"/>
              <a:t>là</a:t>
            </a:r>
            <a:r>
              <a:rPr lang="en-US" sz="2400" i="1" dirty="0"/>
              <a:t> </a:t>
            </a:r>
            <a:r>
              <a:rPr lang="en-US" sz="2400" i="1" dirty="0" err="1"/>
              <a:t>phương</a:t>
            </a:r>
            <a:r>
              <a:rPr lang="en-US" sz="2400" i="1" dirty="0"/>
              <a:t> </a:t>
            </a:r>
            <a:r>
              <a:rPr lang="en-US" sz="2400" i="1" dirty="0" err="1"/>
              <a:t>pháp</a:t>
            </a:r>
            <a:r>
              <a:rPr lang="en-US" sz="2400" i="1" dirty="0"/>
              <a:t> </a:t>
            </a:r>
            <a:r>
              <a:rPr lang="en-US" sz="2400" i="1" dirty="0" err="1"/>
              <a:t>vạn</a:t>
            </a:r>
            <a:r>
              <a:rPr lang="en-US" sz="2400" i="1" dirty="0"/>
              <a:t> </a:t>
            </a:r>
            <a:r>
              <a:rPr lang="en-US" sz="2400" i="1" dirty="0" err="1"/>
              <a:t>năng</a:t>
            </a:r>
            <a:r>
              <a:rPr lang="en-US" sz="2400" i="1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886290-7615-4A4A-83F7-89ABF318AE6B}"/>
              </a:ext>
            </a:extLst>
          </p:cNvPr>
          <p:cNvSpPr txBox="1"/>
          <p:nvPr/>
        </p:nvSpPr>
        <p:spPr>
          <a:xfrm>
            <a:off x="416496" y="5199583"/>
            <a:ext cx="9461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- </a:t>
            </a:r>
            <a:r>
              <a:rPr lang="en-US" sz="2400" i="1" dirty="0" err="1"/>
              <a:t>Hãy</a:t>
            </a:r>
            <a:r>
              <a:rPr lang="en-US" sz="2400" i="1" dirty="0"/>
              <a:t> </a:t>
            </a:r>
            <a:r>
              <a:rPr lang="en-US" sz="2400" i="1" dirty="0" err="1"/>
              <a:t>sắp</a:t>
            </a:r>
            <a:r>
              <a:rPr lang="en-US" sz="2400" i="1" dirty="0"/>
              <a:t> </a:t>
            </a:r>
            <a:r>
              <a:rPr lang="en-US" sz="2400" i="1" dirty="0" err="1"/>
              <a:t>xếp</a:t>
            </a:r>
            <a:r>
              <a:rPr lang="en-US" sz="2400" i="1" dirty="0"/>
              <a:t> </a:t>
            </a:r>
            <a:r>
              <a:rPr lang="en-US" sz="2400" i="1" dirty="0" err="1"/>
              <a:t>lại</a:t>
            </a:r>
            <a:r>
              <a:rPr lang="en-US" sz="2400" i="1" dirty="0"/>
              <a:t> </a:t>
            </a:r>
            <a:r>
              <a:rPr lang="en-US" sz="2400" i="1" dirty="0" err="1"/>
              <a:t>trình</a:t>
            </a:r>
            <a:r>
              <a:rPr lang="en-US" sz="2400" i="1" dirty="0"/>
              <a:t> </a:t>
            </a:r>
            <a:r>
              <a:rPr lang="en-US" sz="2400" i="1" dirty="0" err="1"/>
              <a:t>tự</a:t>
            </a:r>
            <a:r>
              <a:rPr lang="en-US" sz="2400" i="1" dirty="0"/>
              <a:t> </a:t>
            </a:r>
            <a:r>
              <a:rPr lang="en-US" sz="2400" i="1" dirty="0" err="1"/>
              <a:t>các</a:t>
            </a:r>
            <a:r>
              <a:rPr lang="en-US" sz="2400" i="1" dirty="0"/>
              <a:t> </a:t>
            </a:r>
            <a:r>
              <a:rPr lang="en-US" sz="2400" i="1" dirty="0" err="1"/>
              <a:t>bước</a:t>
            </a:r>
            <a:r>
              <a:rPr lang="en-US" sz="2400" i="1" dirty="0"/>
              <a:t> </a:t>
            </a:r>
            <a:r>
              <a:rPr lang="en-US" sz="2400" i="1" dirty="0" err="1"/>
              <a:t>dạy</a:t>
            </a:r>
            <a:r>
              <a:rPr lang="en-US" sz="2400" i="1" dirty="0"/>
              <a:t> </a:t>
            </a:r>
            <a:r>
              <a:rPr lang="en-US" sz="2400" i="1" dirty="0" err="1"/>
              <a:t>bài</a:t>
            </a:r>
            <a:r>
              <a:rPr lang="en-US" sz="2400" i="1" dirty="0"/>
              <a:t> </a:t>
            </a:r>
            <a:r>
              <a:rPr lang="en-US" sz="2400" i="1" dirty="0" err="1"/>
              <a:t>lý</a:t>
            </a:r>
            <a:r>
              <a:rPr lang="en-US" sz="2400" i="1" dirty="0"/>
              <a:t> </a:t>
            </a:r>
            <a:r>
              <a:rPr lang="en-US" sz="2400" i="1" dirty="0" err="1"/>
              <a:t>thuyết</a:t>
            </a:r>
            <a:r>
              <a:rPr lang="en-US" sz="2400" i="1" dirty="0"/>
              <a:t> </a:t>
            </a:r>
            <a:r>
              <a:rPr lang="en-US" sz="2400" i="1" dirty="0" err="1"/>
              <a:t>cho</a:t>
            </a:r>
            <a:r>
              <a:rPr lang="en-US" sz="2400" i="1" dirty="0"/>
              <a:t> </a:t>
            </a:r>
            <a:r>
              <a:rPr lang="en-US" sz="2400" i="1" dirty="0" err="1"/>
              <a:t>hợp</a:t>
            </a:r>
            <a:r>
              <a:rPr lang="en-US" sz="2400" i="1" dirty="0"/>
              <a:t> </a:t>
            </a:r>
            <a:r>
              <a:rPr lang="en-US" sz="2400" i="1" dirty="0" err="1"/>
              <a:t>lý</a:t>
            </a:r>
            <a:r>
              <a:rPr lang="en-US" sz="2400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3365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/>
      <p:bldP spid="8" grpId="0"/>
      <p:bldP spid="10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C9B7571-7491-4DE2-9D03-2945D577C8A9}"/>
              </a:ext>
            </a:extLst>
          </p:cNvPr>
          <p:cNvSpPr/>
          <p:nvPr/>
        </p:nvSpPr>
        <p:spPr>
          <a:xfrm>
            <a:off x="1424608" y="1196752"/>
            <a:ext cx="7416824" cy="151216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 </a:t>
            </a:r>
            <a:r>
              <a:rPr lang="en-US" sz="4800" b="1" dirty="0">
                <a:solidFill>
                  <a:srgbClr val="228E2A"/>
                </a:solidFill>
              </a:rPr>
              <a:t>4.2.2. </a:t>
            </a:r>
            <a:r>
              <a:rPr lang="en-US" sz="48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7. TRÌNH TỰ VẤN ĐÁP</a:t>
            </a:r>
            <a:endParaRPr lang="en-US" sz="3600" b="1" dirty="0">
              <a:solidFill>
                <a:srgbClr val="228E2A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0887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CAECA3-0851-4775-9422-71AD95DC3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62352">
            <a:off x="176383" y="3466806"/>
            <a:ext cx="2594638" cy="22260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D9AF3E-35E4-46C1-BFF8-FEA013463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822874">
            <a:off x="5844047" y="4752220"/>
            <a:ext cx="1258798" cy="5030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F91048-F6E8-434C-A9EB-2A30D3174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04924">
            <a:off x="7149401" y="3625899"/>
            <a:ext cx="2571109" cy="25436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7E7BE61-3B79-425D-9F53-5F84A0A63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37337">
            <a:off x="4414553" y="2280859"/>
            <a:ext cx="1035878" cy="526713"/>
          </a:xfrm>
          <a:prstGeom prst="rect">
            <a:avLst/>
          </a:prstGeom>
        </p:spPr>
      </p:pic>
      <p:sp>
        <p:nvSpPr>
          <p:cNvPr id="20" name="Thought Bubble: Cloud 19">
            <a:extLst>
              <a:ext uri="{FF2B5EF4-FFF2-40B4-BE49-F238E27FC236}">
                <a16:creationId xmlns:a16="http://schemas.microsoft.com/office/drawing/2014/main" id="{A5EA532E-544E-4BC0-9B4A-258A22D87A7B}"/>
              </a:ext>
            </a:extLst>
          </p:cNvPr>
          <p:cNvSpPr/>
          <p:nvPr/>
        </p:nvSpPr>
        <p:spPr>
          <a:xfrm>
            <a:off x="3043248" y="3140967"/>
            <a:ext cx="3819505" cy="1700810"/>
          </a:xfrm>
          <a:prstGeom prst="cloudCallout">
            <a:avLst>
              <a:gd name="adj1" fmla="val -55001"/>
              <a:gd name="adj2" fmla="val 57482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2400" b="1" dirty="0" err="1">
                <a:solidFill>
                  <a:schemeClr val="tx1"/>
                </a:solidFill>
              </a:rPr>
              <a:t>Hãy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xây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dựng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trình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tự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vấn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đáp</a:t>
            </a:r>
            <a:r>
              <a:rPr lang="en-US" sz="24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6456401-928D-4609-B3EC-CC664EE59C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8864" y="0"/>
            <a:ext cx="2592288" cy="2016224"/>
          </a:xfrm>
          <a:prstGeom prst="rect">
            <a:avLst/>
          </a:prstGeom>
        </p:spPr>
      </p:pic>
      <p:sp>
        <p:nvSpPr>
          <p:cNvPr id="22" name="Explosion: 14 Points 21">
            <a:extLst>
              <a:ext uri="{FF2B5EF4-FFF2-40B4-BE49-F238E27FC236}">
                <a16:creationId xmlns:a16="http://schemas.microsoft.com/office/drawing/2014/main" id="{9B8035EC-50C3-4388-8DB0-FB45C4903986}"/>
              </a:ext>
            </a:extLst>
          </p:cNvPr>
          <p:cNvSpPr/>
          <p:nvPr/>
        </p:nvSpPr>
        <p:spPr>
          <a:xfrm>
            <a:off x="-67786" y="829791"/>
            <a:ext cx="2842853" cy="1440160"/>
          </a:xfrm>
          <a:prstGeom prst="irregularSeal2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Thảo</a:t>
            </a:r>
            <a:r>
              <a:rPr lang="en-US" b="1" dirty="0"/>
              <a:t> </a:t>
            </a:r>
            <a:r>
              <a:rPr lang="en-US" b="1" dirty="0" err="1"/>
              <a:t>luận</a:t>
            </a:r>
            <a:r>
              <a:rPr lang="en-US" b="1" dirty="0"/>
              <a:t> </a:t>
            </a:r>
            <a:r>
              <a:rPr lang="en-US" b="1" dirty="0" err="1"/>
              <a:t>nhóm</a:t>
            </a:r>
            <a:endParaRPr lang="en-US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7082D8-EA3D-49A0-B70A-F449B4DE3D7A}"/>
              </a:ext>
            </a:extLst>
          </p:cNvPr>
          <p:cNvSpPr txBox="1"/>
          <p:nvPr/>
        </p:nvSpPr>
        <p:spPr>
          <a:xfrm>
            <a:off x="5111640" y="2365152"/>
            <a:ext cx="2048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Chia 3 </a:t>
            </a:r>
            <a:r>
              <a:rPr lang="en-US" sz="2800" b="1" dirty="0" err="1">
                <a:solidFill>
                  <a:srgbClr val="FF0000"/>
                </a:solidFill>
              </a:rPr>
              <a:t>nhóm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643203" y="381000"/>
            <a:ext cx="886036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 b="1">
              <a:solidFill>
                <a:srgbClr val="FFFFFF"/>
              </a:solidFill>
              <a:latin typeface=".VnAvantH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36576" y="1424147"/>
            <a:ext cx="53298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Đặt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câu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hỏi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cả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lớp</a:t>
            </a:r>
            <a:endParaRPr lang="en-US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7311" y="2216477"/>
            <a:ext cx="37165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Chờ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ít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nhất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03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giây</a:t>
            </a:r>
            <a:endParaRPr lang="en-US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37862" y="5240813"/>
            <a:ext cx="72361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Tìm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sự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ủng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hộ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một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câu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trả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lời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đúng</a:t>
            </a:r>
            <a:endParaRPr lang="en-US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7310" y="2936557"/>
            <a:ext cx="69893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Đảm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bảo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mọi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người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đều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hiểu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câu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hỏi</a:t>
            </a:r>
            <a:endParaRPr lang="en-US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128" y="3656637"/>
            <a:ext cx="37165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Chờ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thêm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vài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giây</a:t>
            </a:r>
            <a:endParaRPr lang="en-US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8564" y="4448725"/>
            <a:ext cx="69881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Đặt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câu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hỏi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đó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một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học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viên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cụ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thể</a:t>
            </a:r>
            <a:endParaRPr lang="en-US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eft Arrow 10">
            <a:hlinkClick r:id="rId2" action="ppaction://hlinksldjump"/>
          </p:cNvPr>
          <p:cNvSpPr/>
          <p:nvPr/>
        </p:nvSpPr>
        <p:spPr>
          <a:xfrm>
            <a:off x="9561512" y="6237312"/>
            <a:ext cx="34448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7D1E721-9A9C-4699-89AB-A590ACDB0A75}"/>
              </a:ext>
            </a:extLst>
          </p:cNvPr>
          <p:cNvSpPr/>
          <p:nvPr/>
        </p:nvSpPr>
        <p:spPr>
          <a:xfrm>
            <a:off x="272480" y="165243"/>
            <a:ext cx="9433048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 </a:t>
            </a:r>
            <a:r>
              <a:rPr lang="en-US" sz="3600" b="1" dirty="0">
                <a:solidFill>
                  <a:srgbClr val="228E2A"/>
                </a:solidFill>
              </a:rPr>
              <a:t>4.2.2. </a:t>
            </a:r>
            <a:r>
              <a:rPr lang="en-US" sz="36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7. TRÌNH TỰ VẤN ĐÁP</a:t>
            </a:r>
          </a:p>
        </p:txBody>
      </p:sp>
    </p:spTree>
    <p:extLst>
      <p:ext uri="{BB962C8B-B14F-4D97-AF65-F5344CB8AC3E}">
        <p14:creationId xmlns:p14="http://schemas.microsoft.com/office/powerpoint/2010/main" val="233331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/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9" name="Rectangle 3"/>
          <p:cNvSpPr>
            <a:spLocks noChangeArrowheads="1"/>
          </p:cNvSpPr>
          <p:nvPr/>
        </p:nvSpPr>
        <p:spPr bwMode="auto">
          <a:xfrm>
            <a:off x="408811" y="1016001"/>
            <a:ext cx="25097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1306BA"/>
                </a:solidFill>
              </a:rPr>
              <a:t>1. CÂU TRẢ LỜI ĐÚNG</a:t>
            </a:r>
          </a:p>
        </p:txBody>
      </p:sp>
      <p:sp>
        <p:nvSpPr>
          <p:cNvPr id="557060" name="Rectangle 4"/>
          <p:cNvSpPr>
            <a:spLocks noChangeArrowheads="1"/>
          </p:cNvSpPr>
          <p:nvPr/>
        </p:nvSpPr>
        <p:spPr bwMode="auto">
          <a:xfrm>
            <a:off x="4088904" y="990637"/>
            <a:ext cx="5616624" cy="800219"/>
          </a:xfrm>
          <a:prstGeom prst="rect">
            <a:avLst/>
          </a:prstGeom>
          <a:solidFill>
            <a:srgbClr val="C4C0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KHEN NGỢI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CÔNG NHẬN</a:t>
            </a:r>
          </a:p>
        </p:txBody>
      </p:sp>
      <p:sp>
        <p:nvSpPr>
          <p:cNvPr id="557061" name="Rectangle 5"/>
          <p:cNvSpPr>
            <a:spLocks noChangeArrowheads="1"/>
          </p:cNvSpPr>
          <p:nvPr/>
        </p:nvSpPr>
        <p:spPr bwMode="auto">
          <a:xfrm>
            <a:off x="388114" y="2184401"/>
            <a:ext cx="37657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1306BA"/>
                </a:solidFill>
              </a:rPr>
              <a:t>2. CÂU TRẢ LỜI ĐÚNG MỘT PHẦN</a:t>
            </a:r>
          </a:p>
        </p:txBody>
      </p:sp>
      <p:sp>
        <p:nvSpPr>
          <p:cNvPr id="557062" name="Rectangle 6"/>
          <p:cNvSpPr>
            <a:spLocks noChangeArrowheads="1"/>
          </p:cNvSpPr>
          <p:nvPr/>
        </p:nvSpPr>
        <p:spPr bwMode="auto">
          <a:xfrm>
            <a:off x="4088904" y="1925638"/>
            <a:ext cx="5616624" cy="1231106"/>
          </a:xfrm>
          <a:prstGeom prst="rect">
            <a:avLst/>
          </a:prstGeom>
          <a:solidFill>
            <a:srgbClr val="FFE989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ĐÁNH GIÁ PHẦN TRẢ LỜI ĐÚNG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ĐỀ NGHỊ HỌC SINH KHÁC BỔ SUNG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ĐỀ NGHỊ HỌC SINH KHÁC HOÀN THIỆN</a:t>
            </a:r>
          </a:p>
        </p:txBody>
      </p:sp>
      <p:sp>
        <p:nvSpPr>
          <p:cNvPr id="557063" name="Rectangle 7"/>
          <p:cNvSpPr>
            <a:spLocks noChangeArrowheads="1"/>
          </p:cNvSpPr>
          <p:nvPr/>
        </p:nvSpPr>
        <p:spPr bwMode="auto">
          <a:xfrm>
            <a:off x="330200" y="3352801"/>
            <a:ext cx="27241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i-FI" sz="2000" b="1" dirty="0">
                <a:solidFill>
                  <a:srgbClr val="1306BA"/>
                </a:solidFill>
              </a:rPr>
              <a:t>3. CÂU TRẢ LỜI SAI</a:t>
            </a:r>
          </a:p>
        </p:txBody>
      </p:sp>
      <p:sp>
        <p:nvSpPr>
          <p:cNvPr id="557064" name="Rectangle 8"/>
          <p:cNvSpPr>
            <a:spLocks noChangeArrowheads="1"/>
          </p:cNvSpPr>
          <p:nvPr/>
        </p:nvSpPr>
        <p:spPr bwMode="auto">
          <a:xfrm>
            <a:off x="4088904" y="3276853"/>
            <a:ext cx="5616624" cy="800219"/>
          </a:xfrm>
          <a:prstGeom prst="rect">
            <a:avLst/>
          </a:prstGeom>
          <a:solidFill>
            <a:srgbClr val="71FF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XÁC NHẬN SỰ ĐÓNG GÓP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YÊU CẦU CÁC HỌC VIÊN KHÁC CÙNG ĐÓNG GÓP</a:t>
            </a:r>
          </a:p>
        </p:txBody>
      </p:sp>
      <p:sp>
        <p:nvSpPr>
          <p:cNvPr id="557065" name="Rectangle 9"/>
          <p:cNvSpPr>
            <a:spLocks noChangeArrowheads="1"/>
          </p:cNvSpPr>
          <p:nvPr/>
        </p:nvSpPr>
        <p:spPr bwMode="auto">
          <a:xfrm>
            <a:off x="330200" y="4464087"/>
            <a:ext cx="35496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1306BA"/>
                </a:solidFill>
              </a:rPr>
              <a:t>4. KHÔNG  TRẢ LỜI </a:t>
            </a:r>
          </a:p>
        </p:txBody>
      </p:sp>
      <p:sp>
        <p:nvSpPr>
          <p:cNvPr id="557066" name="Rectangle 10"/>
          <p:cNvSpPr>
            <a:spLocks noChangeArrowheads="1"/>
          </p:cNvSpPr>
          <p:nvPr/>
        </p:nvSpPr>
        <p:spPr bwMode="auto">
          <a:xfrm>
            <a:off x="4088904" y="4191037"/>
            <a:ext cx="5616624" cy="2092881"/>
          </a:xfrm>
          <a:prstGeom prst="rect">
            <a:avLst/>
          </a:prstGeom>
          <a:solidFill>
            <a:srgbClr val="FFDFE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ĐỪNG LÀM TO CHUYỆN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ĐẶT LẠI CÂU HỎI DƯỚI DẠNG KHÁC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HỎI MỘT HỌC VIÊN KHÁC</a:t>
            </a:r>
            <a:endParaRPr lang="vi-VN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SỬ DỤNG GIÁO CỤ TRỰC QUAN ĐỂ LÀM RÕ CÂU  HỎI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-  GIẢNG LẠI KHÁI NIỆM ĐÓ.</a:t>
            </a:r>
          </a:p>
        </p:txBody>
      </p:sp>
      <p:sp>
        <p:nvSpPr>
          <p:cNvPr id="13" name="Left Arrow 12">
            <a:hlinkClick r:id="rId2" action="ppaction://hlinksldjump"/>
          </p:cNvPr>
          <p:cNvSpPr/>
          <p:nvPr/>
        </p:nvSpPr>
        <p:spPr>
          <a:xfrm>
            <a:off x="9561512" y="6237312"/>
            <a:ext cx="34448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AE781F6-8F47-4ACD-91E5-897765809E30}"/>
              </a:ext>
            </a:extLst>
          </p:cNvPr>
          <p:cNvSpPr/>
          <p:nvPr/>
        </p:nvSpPr>
        <p:spPr>
          <a:xfrm>
            <a:off x="272480" y="165243"/>
            <a:ext cx="9433048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28E2A"/>
                </a:solidFill>
              </a:rPr>
              <a:t>4.2.2. </a:t>
            </a:r>
            <a:r>
              <a:rPr lang="en-US" sz="28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8. GỢI Ý CÁCH XỬ LÝ CÂU TRẢ LỜI CỦA NGƯỜI HỌC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9F15CD7-9207-4B78-8A12-C7D3C5988907}"/>
              </a:ext>
            </a:extLst>
          </p:cNvPr>
          <p:cNvSpPr/>
          <p:nvPr/>
        </p:nvSpPr>
        <p:spPr>
          <a:xfrm>
            <a:off x="424880" y="317643"/>
            <a:ext cx="9433048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 </a:t>
            </a:r>
            <a:r>
              <a:rPr lang="en-US" sz="3600" b="1" dirty="0">
                <a:solidFill>
                  <a:srgbClr val="228E2A"/>
                </a:solidFill>
              </a:rPr>
              <a:t>4.2.2. </a:t>
            </a:r>
            <a:r>
              <a:rPr lang="en-US" sz="36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7. TRÌNH TỰ VẤN ĐÁP</a:t>
            </a:r>
          </a:p>
        </p:txBody>
      </p:sp>
    </p:spTree>
    <p:extLst>
      <p:ext uri="{BB962C8B-B14F-4D97-AF65-F5344CB8AC3E}">
        <p14:creationId xmlns:p14="http://schemas.microsoft.com/office/powerpoint/2010/main" val="275689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57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57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57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57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57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57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57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557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59" grpId="0"/>
      <p:bldP spid="557060" grpId="0" animBg="1"/>
      <p:bldP spid="557061" grpId="0"/>
      <p:bldP spid="557062" grpId="0" animBg="1"/>
      <p:bldP spid="557063" grpId="0"/>
      <p:bldP spid="557064" grpId="0" animBg="1"/>
      <p:bldP spid="557065" grpId="0"/>
      <p:bldP spid="55706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Rot="1" noChangeArrowheads="1"/>
          </p:cNvSpPr>
          <p:nvPr/>
        </p:nvSpPr>
        <p:spPr>
          <a:xfrm>
            <a:off x="277118" y="914400"/>
            <a:ext cx="4387850" cy="5715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buClr>
                <a:srgbClr val="FF66CC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rgbClr val="1306BA"/>
                </a:solidFill>
              </a:rPr>
              <a:t> </a:t>
            </a:r>
            <a:r>
              <a:rPr lang="en-US" sz="2400" b="1" dirty="0" err="1">
                <a:solidFill>
                  <a:srgbClr val="1306BA"/>
                </a:solidFill>
              </a:rPr>
              <a:t>Ưu</a:t>
            </a:r>
            <a:r>
              <a:rPr lang="en-US" sz="2400" b="1" dirty="0">
                <a:solidFill>
                  <a:srgbClr val="1306BA"/>
                </a:solidFill>
              </a:rPr>
              <a:t> </a:t>
            </a:r>
            <a:r>
              <a:rPr lang="en-US" sz="2400" b="1" dirty="0" err="1">
                <a:solidFill>
                  <a:srgbClr val="1306BA"/>
                </a:solidFill>
              </a:rPr>
              <a:t>điểm</a:t>
            </a:r>
            <a:endParaRPr lang="en-US" sz="2400" b="1" dirty="0">
              <a:solidFill>
                <a:srgbClr val="1306BA"/>
              </a:solidFill>
            </a:endParaRPr>
          </a:p>
          <a:p>
            <a:pPr>
              <a:lnSpc>
                <a:spcPct val="115000"/>
              </a:lnSpc>
              <a:buClr>
                <a:srgbClr val="FF66CC"/>
              </a:buClr>
              <a:buFont typeface="Wingdings" pitchFamily="2" charset="2"/>
              <a:buChar char="v"/>
            </a:pPr>
            <a:r>
              <a:rPr lang="en-US" sz="2400" dirty="0"/>
              <a:t>  </a:t>
            </a:r>
            <a:r>
              <a:rPr lang="en-US" sz="2400" dirty="0" err="1"/>
              <a:t>Kích</a:t>
            </a:r>
            <a:r>
              <a:rPr lang="en-US" sz="2400" dirty="0"/>
              <a:t> </a:t>
            </a:r>
            <a:r>
              <a:rPr lang="en-US" sz="2400" dirty="0" err="1"/>
              <a:t>thích</a:t>
            </a:r>
            <a:r>
              <a:rPr lang="en-US" sz="2400" dirty="0"/>
              <a:t> </a:t>
            </a:r>
            <a:r>
              <a:rPr lang="en-US" sz="2400" dirty="0" err="1"/>
              <a:t>tính</a:t>
            </a:r>
            <a:r>
              <a:rPr lang="en-US" sz="2400" dirty="0"/>
              <a:t> </a:t>
            </a:r>
            <a:r>
              <a:rPr lang="en-US" sz="2400" dirty="0" err="1"/>
              <a:t>tích</a:t>
            </a:r>
            <a:r>
              <a:rPr lang="en-US" sz="2400" dirty="0"/>
              <a:t> </a:t>
            </a:r>
            <a:r>
              <a:rPr lang="en-US" sz="2400" dirty="0" err="1"/>
              <a:t>cực</a:t>
            </a:r>
            <a:r>
              <a:rPr lang="en-US" sz="2400" dirty="0"/>
              <a:t>, </a:t>
            </a:r>
            <a:r>
              <a:rPr lang="en-US" sz="2400" dirty="0" err="1"/>
              <a:t>chủ</a:t>
            </a:r>
            <a:r>
              <a:rPr lang="en-US" sz="2400" dirty="0"/>
              <a:t> </a:t>
            </a:r>
            <a:r>
              <a:rPr lang="en-US" sz="2400" dirty="0" err="1"/>
              <a:t>động</a:t>
            </a:r>
            <a:r>
              <a:rPr lang="en-US" sz="2400" dirty="0"/>
              <a:t>, </a:t>
            </a:r>
            <a:r>
              <a:rPr lang="en-US" sz="2400" dirty="0" err="1"/>
              <a:t>độc</a:t>
            </a:r>
            <a:r>
              <a:rPr lang="en-US" sz="2400" dirty="0"/>
              <a:t> </a:t>
            </a:r>
            <a:r>
              <a:rPr lang="en-US" sz="2400" dirty="0" err="1"/>
              <a:t>lập</a:t>
            </a:r>
            <a:r>
              <a:rPr lang="en-US" sz="2400" dirty="0"/>
              <a:t>, </a:t>
            </a:r>
            <a:r>
              <a:rPr lang="en-US" sz="2400" dirty="0" err="1"/>
              <a:t>sáng</a:t>
            </a:r>
            <a:r>
              <a:rPr lang="en-US" sz="2400" dirty="0"/>
              <a:t> </a:t>
            </a:r>
            <a:r>
              <a:rPr lang="en-US" sz="2400" dirty="0" err="1"/>
              <a:t>tạo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.</a:t>
            </a:r>
          </a:p>
          <a:p>
            <a:pPr>
              <a:lnSpc>
                <a:spcPct val="115000"/>
              </a:lnSpc>
              <a:buClr>
                <a:srgbClr val="FF66CC"/>
              </a:buClr>
              <a:buFont typeface="Wingdings" pitchFamily="2" charset="2"/>
              <a:buChar char="v"/>
            </a:pPr>
            <a:r>
              <a:rPr lang="en-US" sz="2400" dirty="0" err="1"/>
              <a:t>Bồi</a:t>
            </a:r>
            <a:r>
              <a:rPr lang="en-US" sz="2400" dirty="0"/>
              <a:t> </a:t>
            </a:r>
            <a:r>
              <a:rPr lang="en-US" sz="2400" dirty="0" err="1"/>
              <a:t>dưỡng</a:t>
            </a:r>
            <a:r>
              <a:rPr lang="en-US" sz="2400" dirty="0"/>
              <a:t> </a:t>
            </a:r>
            <a:r>
              <a:rPr lang="en-US" sz="2400" dirty="0" err="1"/>
              <a:t>cho</a:t>
            </a:r>
            <a:r>
              <a:rPr lang="en-US" sz="2400" dirty="0"/>
              <a:t>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năng</a:t>
            </a:r>
            <a:r>
              <a:rPr lang="en-US" sz="2400" dirty="0"/>
              <a:t> </a:t>
            </a:r>
            <a:r>
              <a:rPr lang="en-US" sz="2400" dirty="0" err="1"/>
              <a:t>lực</a:t>
            </a:r>
            <a:r>
              <a:rPr lang="en-US" sz="2400" dirty="0"/>
              <a:t> </a:t>
            </a:r>
            <a:r>
              <a:rPr lang="en-US" sz="2400" dirty="0" err="1"/>
              <a:t>diễn</a:t>
            </a:r>
            <a:r>
              <a:rPr lang="en-US" sz="2400" dirty="0"/>
              <a:t> </a:t>
            </a:r>
            <a:r>
              <a:rPr lang="en-US" sz="2400" dirty="0" err="1"/>
              <a:t>đạt</a:t>
            </a:r>
            <a:r>
              <a:rPr lang="en-US" sz="2400" dirty="0"/>
              <a:t> </a:t>
            </a:r>
            <a:r>
              <a:rPr lang="en-US" sz="2400" dirty="0" err="1"/>
              <a:t>bằng</a:t>
            </a:r>
            <a:r>
              <a:rPr lang="en-US" sz="2400" dirty="0"/>
              <a:t> </a:t>
            </a:r>
            <a:r>
              <a:rPr lang="en-US" sz="2400" dirty="0" err="1"/>
              <a:t>lời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vấn</a:t>
            </a:r>
            <a:r>
              <a:rPr lang="en-US" sz="2400" dirty="0"/>
              <a:t> </a:t>
            </a:r>
            <a:r>
              <a:rPr lang="en-US" sz="2400" dirty="0" err="1"/>
              <a:t>đề</a:t>
            </a:r>
            <a:r>
              <a:rPr lang="en-US" sz="2400" dirty="0"/>
              <a:t> </a:t>
            </a:r>
            <a:r>
              <a:rPr lang="en-US" sz="2400" dirty="0" err="1"/>
              <a:t>khoa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.</a:t>
            </a:r>
          </a:p>
          <a:p>
            <a:pPr>
              <a:lnSpc>
                <a:spcPct val="115000"/>
              </a:lnSpc>
              <a:buClr>
                <a:srgbClr val="FF66CC"/>
              </a:buClr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err="1"/>
              <a:t>Gây</a:t>
            </a:r>
            <a:r>
              <a:rPr lang="en-US" sz="2400" dirty="0"/>
              <a:t> </a:t>
            </a:r>
            <a:r>
              <a:rPr lang="en-US" sz="2400" dirty="0" err="1"/>
              <a:t>hứng</a:t>
            </a:r>
            <a:r>
              <a:rPr lang="en-US" sz="2400" dirty="0"/>
              <a:t> </a:t>
            </a:r>
            <a:r>
              <a:rPr lang="en-US" sz="2400" dirty="0" err="1"/>
              <a:t>thú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tập</a:t>
            </a:r>
            <a:r>
              <a:rPr lang="en-US" sz="2400" dirty="0"/>
              <a:t>, </a:t>
            </a:r>
            <a:r>
              <a:rPr lang="en-US" sz="2400" dirty="0" err="1"/>
              <a:t>làm</a:t>
            </a:r>
            <a:r>
              <a:rPr lang="en-US" sz="2400" dirty="0"/>
              <a:t> </a:t>
            </a:r>
            <a:r>
              <a:rPr lang="en-US" sz="2400" dirty="0" err="1"/>
              <a:t>cho</a:t>
            </a:r>
            <a:r>
              <a:rPr lang="en-US" sz="2400" dirty="0"/>
              <a:t> </a:t>
            </a:r>
            <a:r>
              <a:rPr lang="en-US" sz="2400" dirty="0" err="1"/>
              <a:t>không</a:t>
            </a:r>
            <a:r>
              <a:rPr lang="en-US" sz="2400" dirty="0"/>
              <a:t> </a:t>
            </a:r>
            <a:r>
              <a:rPr lang="en-US" sz="2400" dirty="0" err="1"/>
              <a:t>khí</a:t>
            </a:r>
            <a:r>
              <a:rPr lang="en-US" sz="2400" dirty="0"/>
              <a:t> </a:t>
            </a:r>
            <a:r>
              <a:rPr lang="en-US" sz="2400" dirty="0" err="1"/>
              <a:t>lớp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trở</a:t>
            </a:r>
            <a:r>
              <a:rPr lang="en-US" sz="2400" dirty="0"/>
              <a:t> </a:t>
            </a:r>
            <a:r>
              <a:rPr lang="en-US" sz="2400" dirty="0" err="1"/>
              <a:t>nên</a:t>
            </a:r>
            <a:r>
              <a:rPr lang="en-US" sz="2400" dirty="0"/>
              <a:t> </a:t>
            </a:r>
            <a:r>
              <a:rPr lang="en-US" sz="2400" dirty="0" err="1"/>
              <a:t>sôi</a:t>
            </a:r>
            <a:r>
              <a:rPr lang="en-US" sz="2400" dirty="0"/>
              <a:t> </a:t>
            </a:r>
            <a:r>
              <a:rPr lang="en-US" sz="2400" dirty="0" err="1"/>
              <a:t>nổi</a:t>
            </a:r>
            <a:r>
              <a:rPr lang="en-US" sz="2400" dirty="0"/>
              <a:t>.</a:t>
            </a:r>
          </a:p>
          <a:p>
            <a:pPr>
              <a:lnSpc>
                <a:spcPct val="115000"/>
              </a:lnSpc>
              <a:buClr>
                <a:srgbClr val="FF66CC"/>
              </a:buClr>
              <a:buFont typeface="Wingdings" pitchFamily="2" charset="2"/>
              <a:buChar char="v"/>
            </a:pPr>
            <a:r>
              <a:rPr lang="en-US" sz="2400" dirty="0" err="1"/>
              <a:t>Giáo</a:t>
            </a:r>
            <a:r>
              <a:rPr lang="en-US" sz="2400" dirty="0"/>
              <a:t> </a:t>
            </a:r>
            <a:r>
              <a:rPr lang="en-US" sz="2400" dirty="0" err="1"/>
              <a:t>viên</a:t>
            </a:r>
            <a:r>
              <a:rPr lang="en-US" sz="2400" dirty="0"/>
              <a:t> </a:t>
            </a:r>
            <a:r>
              <a:rPr lang="en-US" sz="2400" dirty="0" err="1"/>
              <a:t>thường</a:t>
            </a:r>
            <a:r>
              <a:rPr lang="en-US" sz="2400" dirty="0"/>
              <a:t> </a:t>
            </a:r>
            <a:r>
              <a:rPr lang="en-US" sz="2400" dirty="0" err="1"/>
              <a:t>xuyên</a:t>
            </a:r>
            <a:r>
              <a:rPr lang="en-US" sz="2400" dirty="0"/>
              <a:t> </a:t>
            </a:r>
            <a:r>
              <a:rPr lang="en-US" sz="2400" dirty="0" err="1"/>
              <a:t>thu</a:t>
            </a:r>
            <a:r>
              <a:rPr lang="en-US" sz="2400" dirty="0"/>
              <a:t> </a:t>
            </a:r>
            <a:r>
              <a:rPr lang="en-US" sz="2400" dirty="0" err="1"/>
              <a:t>được</a:t>
            </a:r>
            <a:r>
              <a:rPr lang="en-US" sz="2400" dirty="0"/>
              <a:t> </a:t>
            </a:r>
            <a:r>
              <a:rPr lang="en-US" sz="2400" dirty="0" err="1"/>
              <a:t>thông</a:t>
            </a:r>
            <a:r>
              <a:rPr lang="en-US" sz="2400" dirty="0"/>
              <a:t> tin </a:t>
            </a:r>
            <a:r>
              <a:rPr lang="en-US" sz="2400" dirty="0" err="1"/>
              <a:t>ngược</a:t>
            </a:r>
            <a:r>
              <a:rPr lang="en-US" sz="2400" dirty="0"/>
              <a:t> </a:t>
            </a:r>
            <a:r>
              <a:rPr lang="en-US" sz="2400" dirty="0" err="1"/>
              <a:t>từ</a:t>
            </a:r>
            <a:r>
              <a:rPr lang="en-US" sz="2400" dirty="0"/>
              <a:t> </a:t>
            </a:r>
            <a:r>
              <a:rPr lang="en-US" sz="2400" dirty="0" err="1"/>
              <a:t>người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312437" y="908720"/>
            <a:ext cx="4306358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1306BA"/>
                </a:solidFill>
              </a:rPr>
              <a:t> </a:t>
            </a:r>
            <a:r>
              <a:rPr lang="en-US" sz="2400" b="1" dirty="0" err="1">
                <a:solidFill>
                  <a:srgbClr val="1306BA"/>
                </a:solidFill>
              </a:rPr>
              <a:t>Nhược</a:t>
            </a:r>
            <a:r>
              <a:rPr lang="en-US" sz="2400" b="1" dirty="0">
                <a:solidFill>
                  <a:srgbClr val="1306BA"/>
                </a:solidFill>
              </a:rPr>
              <a:t> </a:t>
            </a:r>
            <a:r>
              <a:rPr lang="en-US" sz="2400" b="1" dirty="0" err="1">
                <a:solidFill>
                  <a:srgbClr val="1306BA"/>
                </a:solidFill>
              </a:rPr>
              <a:t>điểm</a:t>
            </a:r>
            <a:endParaRPr lang="en-US" sz="2400" b="1" dirty="0">
              <a:solidFill>
                <a:srgbClr val="1306BA"/>
              </a:solidFill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dirty="0"/>
              <a:t>     </a:t>
            </a:r>
            <a:r>
              <a:rPr lang="en-US" sz="2400" dirty="0" err="1"/>
              <a:t>Nếu</a:t>
            </a:r>
            <a:r>
              <a:rPr lang="en-US" sz="2400" dirty="0"/>
              <a:t> </a:t>
            </a:r>
            <a:r>
              <a:rPr lang="en-US" sz="2400" dirty="0" err="1"/>
              <a:t>giáo</a:t>
            </a:r>
            <a:r>
              <a:rPr lang="en-US" sz="2400" dirty="0"/>
              <a:t> </a:t>
            </a:r>
            <a:r>
              <a:rPr lang="en-US" sz="2400" dirty="0" err="1"/>
              <a:t>viên</a:t>
            </a:r>
            <a:r>
              <a:rPr lang="en-US" sz="2400" dirty="0"/>
              <a:t> </a:t>
            </a:r>
            <a:r>
              <a:rPr lang="en-US" sz="2400" dirty="0" err="1"/>
              <a:t>không</a:t>
            </a:r>
            <a:r>
              <a:rPr lang="en-US" sz="2400" dirty="0"/>
              <a:t> </a:t>
            </a:r>
            <a:r>
              <a:rPr lang="en-US" sz="2400" dirty="0" err="1"/>
              <a:t>chuẩn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kỹ</a:t>
            </a:r>
            <a:r>
              <a:rPr lang="en-US" sz="2400" dirty="0"/>
              <a:t> </a:t>
            </a:r>
            <a:r>
              <a:rPr lang="en-US" sz="2400" dirty="0" err="1"/>
              <a:t>câu</a:t>
            </a:r>
            <a:r>
              <a:rPr lang="en-US" sz="2400" dirty="0"/>
              <a:t> </a:t>
            </a:r>
            <a:r>
              <a:rPr lang="en-US" sz="2400" dirty="0" err="1"/>
              <a:t>hỏi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không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nghệ</a:t>
            </a:r>
            <a:r>
              <a:rPr lang="en-US" sz="2400" dirty="0"/>
              <a:t> </a:t>
            </a:r>
            <a:r>
              <a:rPr lang="en-US" sz="2400" dirty="0" err="1"/>
              <a:t>thuật</a:t>
            </a:r>
            <a:r>
              <a:rPr lang="en-US" sz="2400" dirty="0"/>
              <a:t> </a:t>
            </a:r>
            <a:r>
              <a:rPr lang="en-US" sz="2400" dirty="0" err="1"/>
              <a:t>tổ</a:t>
            </a:r>
            <a:r>
              <a:rPr lang="en-US" sz="2400" dirty="0"/>
              <a:t> </a:t>
            </a:r>
            <a:r>
              <a:rPr lang="en-US" sz="2400" dirty="0" err="1"/>
              <a:t>chức</a:t>
            </a:r>
            <a:r>
              <a:rPr lang="en-US" sz="2400" dirty="0"/>
              <a:t> </a:t>
            </a:r>
            <a:r>
              <a:rPr lang="en-US" sz="2400" dirty="0" err="1"/>
              <a:t>thì</a:t>
            </a:r>
            <a:r>
              <a:rPr lang="en-US" sz="2400" dirty="0"/>
              <a:t> </a:t>
            </a:r>
            <a:r>
              <a:rPr lang="en-US" sz="2400" dirty="0" err="1"/>
              <a:t>phương</a:t>
            </a:r>
            <a:r>
              <a:rPr lang="en-US" sz="2400" dirty="0"/>
              <a:t> </a:t>
            </a:r>
            <a:r>
              <a:rPr lang="en-US" sz="2400" dirty="0" err="1"/>
              <a:t>pháp</a:t>
            </a:r>
            <a:r>
              <a:rPr lang="en-US" sz="2400" dirty="0"/>
              <a:t> </a:t>
            </a:r>
            <a:r>
              <a:rPr lang="en-US" sz="2400" dirty="0" err="1"/>
              <a:t>này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nhiều</a:t>
            </a:r>
            <a:r>
              <a:rPr lang="en-US" sz="2400" dirty="0"/>
              <a:t> </a:t>
            </a:r>
            <a:r>
              <a:rPr lang="en-US" sz="2400" dirty="0" err="1"/>
              <a:t>hạn</a:t>
            </a:r>
            <a:r>
              <a:rPr lang="en-US" sz="2400" dirty="0"/>
              <a:t> </a:t>
            </a:r>
            <a:r>
              <a:rPr lang="en-US" sz="2400" dirty="0" err="1"/>
              <a:t>chế</a:t>
            </a:r>
            <a:r>
              <a:rPr lang="en-US" sz="2400" dirty="0"/>
              <a:t>: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CC"/>
              </a:buClr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err="1"/>
              <a:t>Tốn</a:t>
            </a:r>
            <a:r>
              <a:rPr lang="en-US" sz="2400" dirty="0"/>
              <a:t> </a:t>
            </a:r>
            <a:r>
              <a:rPr lang="en-US" sz="2400" dirty="0" err="1"/>
              <a:t>thời</a:t>
            </a:r>
            <a:r>
              <a:rPr lang="en-US" sz="2400" dirty="0"/>
              <a:t> </a:t>
            </a:r>
            <a:r>
              <a:rPr lang="en-US" sz="2400" dirty="0" err="1"/>
              <a:t>gian</a:t>
            </a:r>
            <a:r>
              <a:rPr lang="en-US" sz="2400" dirty="0"/>
              <a:t>, </a:t>
            </a:r>
            <a:r>
              <a:rPr lang="en-US" sz="2400" dirty="0" err="1"/>
              <a:t>ảnh</a:t>
            </a:r>
            <a:r>
              <a:rPr lang="en-US" sz="2400" dirty="0"/>
              <a:t> </a:t>
            </a:r>
            <a:r>
              <a:rPr lang="en-US" sz="2400" dirty="0" err="1"/>
              <a:t>hưởng</a:t>
            </a:r>
            <a:r>
              <a:rPr lang="en-US" sz="2400" dirty="0"/>
              <a:t> </a:t>
            </a:r>
            <a:r>
              <a:rPr lang="en-US" sz="2400" dirty="0" err="1"/>
              <a:t>đến</a:t>
            </a:r>
            <a:r>
              <a:rPr lang="en-US" sz="2400" dirty="0"/>
              <a:t> </a:t>
            </a:r>
            <a:r>
              <a:rPr lang="en-US" sz="2400" dirty="0" err="1"/>
              <a:t>kế</a:t>
            </a:r>
            <a:r>
              <a:rPr lang="en-US" sz="2400" dirty="0"/>
              <a:t> </a:t>
            </a:r>
            <a:r>
              <a:rPr lang="en-US" sz="2400" dirty="0" err="1"/>
              <a:t>hoạch</a:t>
            </a:r>
            <a:r>
              <a:rPr lang="en-US" sz="2400" dirty="0"/>
              <a:t> </a:t>
            </a:r>
            <a:r>
              <a:rPr lang="en-US" sz="2400" dirty="0" err="1"/>
              <a:t>lên</a:t>
            </a:r>
            <a:r>
              <a:rPr lang="en-US" sz="2400" dirty="0"/>
              <a:t> </a:t>
            </a:r>
            <a:r>
              <a:rPr lang="en-US" sz="2400" dirty="0" err="1"/>
              <a:t>lớp</a:t>
            </a:r>
            <a:r>
              <a:rPr lang="en-US" sz="2400" dirty="0"/>
              <a:t>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CC"/>
              </a:buClr>
              <a:buFont typeface="Wingdings" pitchFamily="2" charset="2"/>
              <a:buChar char="v"/>
            </a:pPr>
            <a:r>
              <a:rPr lang="en-US" sz="2400" dirty="0" err="1"/>
              <a:t>Dễ</a:t>
            </a:r>
            <a:r>
              <a:rPr lang="en-US" sz="2400" dirty="0"/>
              <a:t> </a:t>
            </a:r>
            <a:r>
              <a:rPr lang="en-US" sz="2400" dirty="0" err="1"/>
              <a:t>biến</a:t>
            </a:r>
            <a:r>
              <a:rPr lang="en-US" sz="2400" dirty="0"/>
              <a:t> </a:t>
            </a:r>
            <a:r>
              <a:rPr lang="en-US" sz="2400" dirty="0" err="1"/>
              <a:t>đàm</a:t>
            </a:r>
            <a:r>
              <a:rPr lang="en-US" sz="2400" dirty="0"/>
              <a:t> </a:t>
            </a:r>
            <a:r>
              <a:rPr lang="en-US" sz="2400" dirty="0" err="1"/>
              <a:t>thoại</a:t>
            </a:r>
            <a:r>
              <a:rPr lang="en-US" sz="2400" dirty="0"/>
              <a:t> </a:t>
            </a:r>
            <a:r>
              <a:rPr lang="en-US" sz="2400" dirty="0" err="1"/>
              <a:t>thành</a:t>
            </a:r>
            <a:r>
              <a:rPr lang="en-US" sz="2400" dirty="0"/>
              <a:t> </a:t>
            </a:r>
            <a:r>
              <a:rPr lang="en-US" sz="2400" dirty="0" err="1"/>
              <a:t>những</a:t>
            </a:r>
            <a:r>
              <a:rPr lang="en-US" sz="2400" dirty="0"/>
              <a:t> </a:t>
            </a:r>
            <a:r>
              <a:rPr lang="en-US" sz="2400" dirty="0" err="1"/>
              <a:t>cuộc</a:t>
            </a:r>
            <a:r>
              <a:rPr lang="en-US" sz="2400" dirty="0"/>
              <a:t> </a:t>
            </a:r>
            <a:r>
              <a:rPr lang="en-US" sz="2400" dirty="0" err="1"/>
              <a:t>tranh</a:t>
            </a:r>
            <a:r>
              <a:rPr lang="en-US" sz="2400" dirty="0"/>
              <a:t> </a:t>
            </a:r>
            <a:r>
              <a:rPr lang="en-US" sz="2400" dirty="0" err="1"/>
              <a:t>luận</a:t>
            </a:r>
            <a:r>
              <a:rPr lang="en-US" sz="2400" dirty="0"/>
              <a:t> </a:t>
            </a:r>
            <a:r>
              <a:rPr lang="en-US" sz="2400" dirty="0" err="1"/>
              <a:t>tay</a:t>
            </a:r>
            <a:r>
              <a:rPr lang="en-US" sz="2400" dirty="0"/>
              <a:t> </a:t>
            </a:r>
            <a:r>
              <a:rPr lang="en-US" sz="2400" dirty="0" err="1"/>
              <a:t>đôi</a:t>
            </a:r>
            <a:r>
              <a:rPr lang="en-US" sz="2400" dirty="0">
                <a:solidFill>
                  <a:srgbClr val="333399"/>
                </a:solidFill>
              </a:rPr>
              <a:t>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880992" y="914400"/>
            <a:ext cx="72008" cy="5538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Left Arrow 7">
            <a:hlinkClick r:id="rId2" action="ppaction://hlinksldjump"/>
          </p:cNvPr>
          <p:cNvSpPr/>
          <p:nvPr/>
        </p:nvSpPr>
        <p:spPr>
          <a:xfrm>
            <a:off x="9561512" y="6237312"/>
            <a:ext cx="344488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C7DDF4B-FE6E-49BC-AB88-3D4FE802012B}"/>
              </a:ext>
            </a:extLst>
          </p:cNvPr>
          <p:cNvSpPr/>
          <p:nvPr/>
        </p:nvSpPr>
        <p:spPr>
          <a:xfrm>
            <a:off x="272480" y="165243"/>
            <a:ext cx="9433048" cy="687318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28E2A"/>
                </a:solidFill>
              </a:rPr>
              <a:t>4.2.2. </a:t>
            </a:r>
            <a:r>
              <a:rPr lang="en-US" sz="28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9. ƯU NHƯỢC ĐIỂM PHƯƠNG PHÁP VẤN ĐÁP</a:t>
            </a:r>
          </a:p>
        </p:txBody>
      </p:sp>
    </p:spTree>
    <p:extLst>
      <p:ext uri="{BB962C8B-B14F-4D97-AF65-F5344CB8AC3E}">
        <p14:creationId xmlns:p14="http://schemas.microsoft.com/office/powerpoint/2010/main" val="162919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8E6C831-C617-4863-9AFC-217F9E02D61A}"/>
              </a:ext>
            </a:extLst>
          </p:cNvPr>
          <p:cNvSpPr/>
          <p:nvPr/>
        </p:nvSpPr>
        <p:spPr>
          <a:xfrm>
            <a:off x="2432720" y="116632"/>
            <a:ext cx="3960440" cy="768070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CÂU HỎI TRẮC NGHIỆM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D94798-C5D2-44CA-ACE4-B748E730E6CB}"/>
              </a:ext>
            </a:extLst>
          </p:cNvPr>
          <p:cNvSpPr txBox="1"/>
          <p:nvPr/>
        </p:nvSpPr>
        <p:spPr>
          <a:xfrm>
            <a:off x="272480" y="1268760"/>
            <a:ext cx="94330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2D7759-FD54-4B90-9331-707CA06ABD31}"/>
              </a:ext>
            </a:extLst>
          </p:cNvPr>
          <p:cNvSpPr txBox="1"/>
          <p:nvPr/>
        </p:nvSpPr>
        <p:spPr>
          <a:xfrm>
            <a:off x="416496" y="2319263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A. </a:t>
            </a:r>
            <a:r>
              <a:rPr lang="en-US" sz="2400" b="1" dirty="0">
                <a:latin typeface="Times New Roman" panose="02020603050405020304" pitchFamily="18" charset="0"/>
              </a:rPr>
              <a:t>    NHỚ LẠI – XỬ LÝ - ỨNG DỤNG</a:t>
            </a:r>
            <a:r>
              <a:rPr lang="en-US" sz="2400" b="1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F2C7E4-3F26-488C-9A68-0ED7CB42C93E}"/>
              </a:ext>
            </a:extLst>
          </p:cNvPr>
          <p:cNvSpPr txBox="1"/>
          <p:nvPr/>
        </p:nvSpPr>
        <p:spPr>
          <a:xfrm>
            <a:off x="416496" y="3255367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</a:rPr>
              <a:t>B.     BIẾT - HIỂU – VẬN DỤNG.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35A737-4B3F-4FAD-8F68-3006BCDE53B3}"/>
              </a:ext>
            </a:extLst>
          </p:cNvPr>
          <p:cNvSpPr txBox="1"/>
          <p:nvPr/>
        </p:nvSpPr>
        <p:spPr>
          <a:xfrm>
            <a:off x="417982" y="4149080"/>
            <a:ext cx="9488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</a:rPr>
              <a:t>C.     BIẾT - HIỂU – VẬN DỤNG – PHÂN TÍCH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761B11-DBEF-491A-BA1F-C6009816157A}"/>
              </a:ext>
            </a:extLst>
          </p:cNvPr>
          <p:cNvSpPr txBox="1"/>
          <p:nvPr/>
        </p:nvSpPr>
        <p:spPr>
          <a:xfrm>
            <a:off x="492324" y="5013176"/>
            <a:ext cx="948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</a:rPr>
              <a:t>D.     NHỚ LẠI – ĐÁNH GIÁ – TỔNG HỢP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88BE34-DFB9-413D-AC10-A87F5EDAAE0C}"/>
              </a:ext>
            </a:extLst>
          </p:cNvPr>
          <p:cNvSpPr/>
          <p:nvPr/>
        </p:nvSpPr>
        <p:spPr>
          <a:xfrm>
            <a:off x="344488" y="2348880"/>
            <a:ext cx="504056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72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8E6C831-C617-4863-9AFC-217F9E02D61A}"/>
              </a:ext>
            </a:extLst>
          </p:cNvPr>
          <p:cNvSpPr/>
          <p:nvPr/>
        </p:nvSpPr>
        <p:spPr>
          <a:xfrm>
            <a:off x="2432720" y="116632"/>
            <a:ext cx="3960440" cy="768070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CÂU HỎI TRẮC NGHIỆM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D94798-C5D2-44CA-ACE4-B748E730E6CB}"/>
              </a:ext>
            </a:extLst>
          </p:cNvPr>
          <p:cNvSpPr txBox="1"/>
          <p:nvPr/>
        </p:nvSpPr>
        <p:spPr>
          <a:xfrm>
            <a:off x="272480" y="1268760"/>
            <a:ext cx="94330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2D7759-FD54-4B90-9331-707CA06ABD31}"/>
              </a:ext>
            </a:extLst>
          </p:cNvPr>
          <p:cNvSpPr txBox="1"/>
          <p:nvPr/>
        </p:nvSpPr>
        <p:spPr>
          <a:xfrm>
            <a:off x="344488" y="2132856"/>
            <a:ext cx="9561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A.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củng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cố</a:t>
            </a:r>
            <a:r>
              <a:rPr lang="en-US" sz="2400" dirty="0">
                <a:latin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gợi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mở</a:t>
            </a:r>
            <a:r>
              <a:rPr lang="en-US" sz="2400" dirty="0">
                <a:latin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phân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tích</a:t>
            </a:r>
            <a:r>
              <a:rPr lang="en-US" sz="2400" dirty="0">
                <a:latin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đánh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giá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4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F2C7E4-3F26-488C-9A68-0ED7CB42C93E}"/>
              </a:ext>
            </a:extLst>
          </p:cNvPr>
          <p:cNvSpPr txBox="1"/>
          <p:nvPr/>
        </p:nvSpPr>
        <p:spPr>
          <a:xfrm>
            <a:off x="416496" y="3212976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B.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củng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cố</a:t>
            </a:r>
            <a:r>
              <a:rPr lang="en-US" sz="2400" dirty="0">
                <a:latin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tổng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kết</a:t>
            </a:r>
            <a:r>
              <a:rPr lang="en-US" sz="2400" dirty="0">
                <a:latin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kiểm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tra</a:t>
            </a:r>
            <a:r>
              <a:rPr lang="en-US" sz="2400" dirty="0">
                <a:latin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đánh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giá</a:t>
            </a:r>
            <a:r>
              <a:rPr lang="en-US" sz="2400" dirty="0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35A737-4B3F-4FAD-8F68-3006BCDE53B3}"/>
              </a:ext>
            </a:extLst>
          </p:cNvPr>
          <p:cNvSpPr txBox="1"/>
          <p:nvPr/>
        </p:nvSpPr>
        <p:spPr>
          <a:xfrm>
            <a:off x="417982" y="4254187"/>
            <a:ext cx="9488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C.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gợi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mở</a:t>
            </a:r>
            <a:r>
              <a:rPr lang="en-US" sz="2400" dirty="0">
                <a:latin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củng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cố</a:t>
            </a:r>
            <a:r>
              <a:rPr lang="en-US" sz="2400" dirty="0">
                <a:latin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kiểm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tra</a:t>
            </a:r>
            <a:r>
              <a:rPr lang="en-US" sz="2400" dirty="0">
                <a:latin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tổng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kết</a:t>
            </a:r>
            <a:endParaRPr lang="en-US" sz="2400" dirty="0"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761B11-DBEF-491A-BA1F-C6009816157A}"/>
              </a:ext>
            </a:extLst>
          </p:cNvPr>
          <p:cNvSpPr txBox="1"/>
          <p:nvPr/>
        </p:nvSpPr>
        <p:spPr>
          <a:xfrm>
            <a:off x="416496" y="5157192"/>
            <a:ext cx="9488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D.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gợi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mở</a:t>
            </a:r>
            <a:r>
              <a:rPr lang="en-US" sz="2400" dirty="0">
                <a:latin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kiểm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tra</a:t>
            </a:r>
            <a:r>
              <a:rPr lang="en-US" sz="2400" dirty="0">
                <a:latin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phân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tích</a:t>
            </a:r>
            <a:r>
              <a:rPr lang="en-US" sz="2400" dirty="0">
                <a:latin typeface="Times New Roman" panose="02020603050405020304" pitchFamily="18" charset="0"/>
              </a:rPr>
              <a:t> – </a:t>
            </a:r>
            <a:r>
              <a:rPr lang="en-US" sz="2400" dirty="0" err="1">
                <a:latin typeface="Times New Roman" panose="02020603050405020304" pitchFamily="18" charset="0"/>
              </a:rPr>
              <a:t>Vấn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đáp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củng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cố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88BE34-DFB9-413D-AC10-A87F5EDAAE0C}"/>
              </a:ext>
            </a:extLst>
          </p:cNvPr>
          <p:cNvSpPr/>
          <p:nvPr/>
        </p:nvSpPr>
        <p:spPr>
          <a:xfrm>
            <a:off x="344488" y="4293096"/>
            <a:ext cx="504056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4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8E6C831-C617-4863-9AFC-217F9E02D61A}"/>
              </a:ext>
            </a:extLst>
          </p:cNvPr>
          <p:cNvSpPr/>
          <p:nvPr/>
        </p:nvSpPr>
        <p:spPr>
          <a:xfrm>
            <a:off x="2432720" y="116632"/>
            <a:ext cx="3960440" cy="768070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CÂU HỎI TRẮC NGHIỆM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D94798-C5D2-44CA-ACE4-B748E730E6CB}"/>
              </a:ext>
            </a:extLst>
          </p:cNvPr>
          <p:cNvSpPr txBox="1"/>
          <p:nvPr/>
        </p:nvSpPr>
        <p:spPr>
          <a:xfrm>
            <a:off x="272480" y="1268760"/>
            <a:ext cx="94330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2D7759-FD54-4B90-9331-707CA06ABD31}"/>
              </a:ext>
            </a:extLst>
          </p:cNvPr>
          <p:cNvSpPr txBox="1"/>
          <p:nvPr/>
        </p:nvSpPr>
        <p:spPr>
          <a:xfrm>
            <a:off x="344488" y="2132856"/>
            <a:ext cx="9561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Giáo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viên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hỏi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chờ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giây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gọi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sinh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trả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lời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xét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trả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lời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4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F2C7E4-3F26-488C-9A68-0ED7CB42C93E}"/>
              </a:ext>
            </a:extLst>
          </p:cNvPr>
          <p:cNvSpPr txBox="1"/>
          <p:nvPr/>
        </p:nvSpPr>
        <p:spPr>
          <a:xfrm>
            <a:off x="416496" y="3212976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B. </a:t>
            </a:r>
            <a:r>
              <a:rPr lang="en-US" sz="2400" dirty="0" err="1">
                <a:latin typeface="Times New Roman" panose="02020603050405020304" pitchFamily="18" charset="0"/>
              </a:rPr>
              <a:t>Giáo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viên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đưa</a:t>
            </a:r>
            <a:r>
              <a:rPr lang="en-US" sz="2400" dirty="0">
                <a:latin typeface="Times New Roman" panose="02020603050405020304" pitchFamily="18" charset="0"/>
              </a:rPr>
              <a:t> ra </a:t>
            </a:r>
            <a:r>
              <a:rPr lang="en-US" sz="2400" dirty="0" err="1">
                <a:latin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hỏi</a:t>
            </a:r>
            <a:r>
              <a:rPr lang="en-US" sz="2400" dirty="0">
                <a:latin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</a:rPr>
              <a:t>gọi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sinh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trả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lời</a:t>
            </a:r>
            <a:r>
              <a:rPr lang="en-US" sz="2400" dirty="0">
                <a:latin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</a:rPr>
              <a:t>nhận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xét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trả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lời</a:t>
            </a:r>
            <a:r>
              <a:rPr lang="en-US" sz="2400" dirty="0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35A737-4B3F-4FAD-8F68-3006BCDE53B3}"/>
              </a:ext>
            </a:extLst>
          </p:cNvPr>
          <p:cNvSpPr txBox="1"/>
          <p:nvPr/>
        </p:nvSpPr>
        <p:spPr>
          <a:xfrm>
            <a:off x="417982" y="4005064"/>
            <a:ext cx="9488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C. </a:t>
            </a:r>
            <a:r>
              <a:rPr lang="en-US" sz="2400" dirty="0" err="1">
                <a:latin typeface="Times New Roman" panose="02020603050405020304" pitchFamily="18" charset="0"/>
              </a:rPr>
              <a:t>Giáo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viên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đưa</a:t>
            </a:r>
            <a:r>
              <a:rPr lang="en-US" sz="2400" dirty="0">
                <a:latin typeface="Times New Roman" panose="02020603050405020304" pitchFamily="18" charset="0"/>
              </a:rPr>
              <a:t> ra </a:t>
            </a:r>
            <a:r>
              <a:rPr lang="en-US" sz="2400" dirty="0" err="1">
                <a:latin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hỏi</a:t>
            </a:r>
            <a:r>
              <a:rPr lang="en-US" sz="2400" dirty="0">
                <a:latin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</a:rPr>
              <a:t>gọi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sinh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trả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lời</a:t>
            </a:r>
            <a:r>
              <a:rPr lang="en-US" sz="2400" dirty="0">
                <a:latin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</a:rPr>
              <a:t>nhận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xét</a:t>
            </a:r>
            <a:r>
              <a:rPr lang="en-US" sz="2400" dirty="0">
                <a:latin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</a:rPr>
              <a:t>giảng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giải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về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hỏi</a:t>
            </a:r>
            <a:r>
              <a:rPr lang="en-US" sz="2400" dirty="0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761B11-DBEF-491A-BA1F-C6009816157A}"/>
              </a:ext>
            </a:extLst>
          </p:cNvPr>
          <p:cNvSpPr txBox="1"/>
          <p:nvPr/>
        </p:nvSpPr>
        <p:spPr>
          <a:xfrm>
            <a:off x="416496" y="5157192"/>
            <a:ext cx="9488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D. </a:t>
            </a:r>
            <a:r>
              <a:rPr lang="en-US" sz="2400" dirty="0" err="1">
                <a:latin typeface="Times New Roman" panose="02020603050405020304" pitchFamily="18" charset="0"/>
              </a:rPr>
              <a:t>Giáo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viên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đưa</a:t>
            </a:r>
            <a:r>
              <a:rPr lang="en-US" sz="2400" dirty="0">
                <a:latin typeface="Times New Roman" panose="02020603050405020304" pitchFamily="18" charset="0"/>
              </a:rPr>
              <a:t> ra </a:t>
            </a:r>
            <a:r>
              <a:rPr lang="en-US" sz="2400" dirty="0" err="1">
                <a:latin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hỏi</a:t>
            </a:r>
            <a:r>
              <a:rPr lang="en-US" sz="2400" dirty="0">
                <a:latin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</a:rPr>
              <a:t>gọi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sinh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trả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lời</a:t>
            </a:r>
            <a:r>
              <a:rPr lang="en-US" sz="2400" dirty="0">
                <a:latin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</a:rPr>
              <a:t>chờ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vài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giây</a:t>
            </a:r>
            <a:r>
              <a:rPr lang="en-US" sz="2400" dirty="0">
                <a:latin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</a:rPr>
              <a:t>nhận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xét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trả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lời</a:t>
            </a:r>
            <a:r>
              <a:rPr lang="en-US" sz="2400" dirty="0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88BE34-DFB9-413D-AC10-A87F5EDAAE0C}"/>
              </a:ext>
            </a:extLst>
          </p:cNvPr>
          <p:cNvSpPr/>
          <p:nvPr/>
        </p:nvSpPr>
        <p:spPr>
          <a:xfrm>
            <a:off x="272480" y="2155169"/>
            <a:ext cx="504056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6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8E6C831-C617-4863-9AFC-217F9E02D61A}"/>
              </a:ext>
            </a:extLst>
          </p:cNvPr>
          <p:cNvSpPr/>
          <p:nvPr/>
        </p:nvSpPr>
        <p:spPr>
          <a:xfrm>
            <a:off x="2432720" y="116632"/>
            <a:ext cx="3960440" cy="768070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CÂU HỎI TRẮC NGHIỆM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D94798-C5D2-44CA-ACE4-B748E730E6CB}"/>
              </a:ext>
            </a:extLst>
          </p:cNvPr>
          <p:cNvSpPr txBox="1"/>
          <p:nvPr/>
        </p:nvSpPr>
        <p:spPr>
          <a:xfrm>
            <a:off x="272480" y="1268760"/>
            <a:ext cx="94330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2D7759-FD54-4B90-9331-707CA06ABD31}"/>
              </a:ext>
            </a:extLst>
          </p:cNvPr>
          <p:cNvSpPr txBox="1"/>
          <p:nvPr/>
        </p:nvSpPr>
        <p:spPr>
          <a:xfrm>
            <a:off x="1280592" y="2708920"/>
            <a:ext cx="9561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A. </a:t>
            </a:r>
            <a:r>
              <a:rPr lang="en-US" sz="2400" dirty="0" err="1">
                <a:latin typeface="Times New Roman" panose="02020603050405020304" pitchFamily="18" charset="0"/>
              </a:rPr>
              <a:t>Gợi</a:t>
            </a:r>
            <a:r>
              <a:rPr lang="en-US" sz="2400" dirty="0">
                <a:latin typeface="Times New Roman" panose="02020603050405020304" pitchFamily="18" charset="0"/>
              </a:rPr>
              <a:t> ý </a:t>
            </a:r>
            <a:r>
              <a:rPr lang="en-US" sz="2400" dirty="0" err="1">
                <a:latin typeface="Times New Roman" panose="02020603050405020304" pitchFamily="18" charset="0"/>
              </a:rPr>
              <a:t>để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viên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đó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trả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lời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tiếp</a:t>
            </a:r>
            <a:r>
              <a:rPr lang="en-US" sz="24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F2C7E4-3F26-488C-9A68-0ED7CB42C93E}"/>
              </a:ext>
            </a:extLst>
          </p:cNvPr>
          <p:cNvSpPr txBox="1"/>
          <p:nvPr/>
        </p:nvSpPr>
        <p:spPr>
          <a:xfrm>
            <a:off x="1280592" y="3397616"/>
            <a:ext cx="871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B. </a:t>
            </a:r>
            <a:r>
              <a:rPr lang="en-US" sz="2400" dirty="0" err="1">
                <a:latin typeface="Times New Roman" panose="02020603050405020304" pitchFamily="18" charset="0"/>
              </a:rPr>
              <a:t>Đưa</a:t>
            </a:r>
            <a:r>
              <a:rPr lang="en-US" sz="2400" dirty="0">
                <a:latin typeface="Times New Roman" panose="02020603050405020304" pitchFamily="18" charset="0"/>
              </a:rPr>
              <a:t> ra </a:t>
            </a:r>
            <a:r>
              <a:rPr lang="en-US" sz="2400" dirty="0" err="1">
                <a:latin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trả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lời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đúng</a:t>
            </a:r>
            <a:r>
              <a:rPr lang="en-US" sz="2400" dirty="0">
                <a:latin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35A737-4B3F-4FAD-8F68-3006BCDE53B3}"/>
              </a:ext>
            </a:extLst>
          </p:cNvPr>
          <p:cNvSpPr txBox="1"/>
          <p:nvPr/>
        </p:nvSpPr>
        <p:spPr>
          <a:xfrm>
            <a:off x="1283094" y="4162030"/>
            <a:ext cx="756084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C. </a:t>
            </a:r>
            <a:r>
              <a:rPr lang="en-US" sz="2400" dirty="0" err="1">
                <a:latin typeface="Times New Roman" panose="02020603050405020304" pitchFamily="18" charset="0"/>
              </a:rPr>
              <a:t>Xác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nhận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phần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trả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lời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đúng</a:t>
            </a:r>
            <a:r>
              <a:rPr lang="en-US" sz="2400" dirty="0">
                <a:latin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761B11-DBEF-491A-BA1F-C6009816157A}"/>
              </a:ext>
            </a:extLst>
          </p:cNvPr>
          <p:cNvSpPr txBox="1"/>
          <p:nvPr/>
        </p:nvSpPr>
        <p:spPr>
          <a:xfrm>
            <a:off x="1280592" y="4867129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D. </a:t>
            </a:r>
            <a:r>
              <a:rPr lang="en-US" sz="2400" dirty="0" err="1">
                <a:latin typeface="Times New Roman" panose="02020603050405020304" pitchFamily="18" charset="0"/>
              </a:rPr>
              <a:t>Đề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nghị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một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viên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khác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bổ</a:t>
            </a:r>
            <a:r>
              <a:rPr lang="en-US" sz="2400" dirty="0">
                <a:latin typeface="Times New Roman" panose="02020603050405020304" pitchFamily="18" charset="0"/>
              </a:rPr>
              <a:t> sung.</a:t>
            </a:r>
          </a:p>
          <a:p>
            <a:endParaRPr lang="en-US" sz="2400" dirty="0">
              <a:latin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88BE34-DFB9-413D-AC10-A87F5EDAAE0C}"/>
              </a:ext>
            </a:extLst>
          </p:cNvPr>
          <p:cNvSpPr/>
          <p:nvPr/>
        </p:nvSpPr>
        <p:spPr>
          <a:xfrm>
            <a:off x="1227819" y="4164562"/>
            <a:ext cx="504056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8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8E6C831-C617-4863-9AFC-217F9E02D61A}"/>
              </a:ext>
            </a:extLst>
          </p:cNvPr>
          <p:cNvSpPr/>
          <p:nvPr/>
        </p:nvSpPr>
        <p:spPr>
          <a:xfrm>
            <a:off x="2432720" y="116632"/>
            <a:ext cx="3960440" cy="768070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CÂU HỎI TRẮC NGHIỆM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D94798-C5D2-44CA-ACE4-B748E730E6CB}"/>
              </a:ext>
            </a:extLst>
          </p:cNvPr>
          <p:cNvSpPr txBox="1"/>
          <p:nvPr/>
        </p:nvSpPr>
        <p:spPr>
          <a:xfrm>
            <a:off x="272480" y="1268760"/>
            <a:ext cx="9433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5: Khi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2D7759-FD54-4B90-9331-707CA06ABD31}"/>
              </a:ext>
            </a:extLst>
          </p:cNvPr>
          <p:cNvSpPr txBox="1"/>
          <p:nvPr/>
        </p:nvSpPr>
        <p:spPr>
          <a:xfrm>
            <a:off x="1280592" y="2708920"/>
            <a:ext cx="9561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A. Quay sang </a:t>
            </a:r>
            <a:r>
              <a:rPr lang="en-US" sz="2400" dirty="0" err="1">
                <a:latin typeface="Times New Roman" panose="02020603050405020304" pitchFamily="18" charset="0"/>
              </a:rPr>
              <a:t>hỏi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viên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khác</a:t>
            </a:r>
            <a:r>
              <a:rPr lang="en-US" sz="2400" dirty="0">
                <a:latin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F2C7E4-3F26-488C-9A68-0ED7CB42C93E}"/>
              </a:ext>
            </a:extLst>
          </p:cNvPr>
          <p:cNvSpPr txBox="1"/>
          <p:nvPr/>
        </p:nvSpPr>
        <p:spPr>
          <a:xfrm>
            <a:off x="1280592" y="3397616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B. </a:t>
            </a:r>
            <a:r>
              <a:rPr lang="en-US" sz="2400" dirty="0" err="1">
                <a:latin typeface="Times New Roman" panose="02020603050405020304" pitchFamily="18" charset="0"/>
              </a:rPr>
              <a:t>Đưa</a:t>
            </a:r>
            <a:r>
              <a:rPr lang="en-US" sz="2400" dirty="0">
                <a:latin typeface="Times New Roman" panose="02020603050405020304" pitchFamily="18" charset="0"/>
              </a:rPr>
              <a:t> ra </a:t>
            </a:r>
            <a:r>
              <a:rPr lang="en-US" sz="2400" dirty="0" err="1">
                <a:latin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gợi</a:t>
            </a:r>
            <a:r>
              <a:rPr lang="en-US" sz="2400" dirty="0">
                <a:latin typeface="Times New Roman" panose="02020603050405020304" pitchFamily="18" charset="0"/>
              </a:rPr>
              <a:t> ý </a:t>
            </a:r>
            <a:r>
              <a:rPr lang="en-US" sz="2400" dirty="0" err="1">
                <a:latin typeface="Times New Roman" panose="02020603050405020304" pitchFamily="18" charset="0"/>
              </a:rPr>
              <a:t>để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viên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trả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lời</a:t>
            </a:r>
            <a:r>
              <a:rPr lang="en-US" sz="24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35A737-4B3F-4FAD-8F68-3006BCDE53B3}"/>
              </a:ext>
            </a:extLst>
          </p:cNvPr>
          <p:cNvSpPr txBox="1"/>
          <p:nvPr/>
        </p:nvSpPr>
        <p:spPr>
          <a:xfrm>
            <a:off x="1283094" y="4162030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C. </a:t>
            </a:r>
            <a:r>
              <a:rPr lang="en-US" sz="2400" dirty="0" err="1">
                <a:latin typeface="Times New Roman" panose="02020603050405020304" pitchFamily="18" charset="0"/>
              </a:rPr>
              <a:t>Phê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bình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viên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tập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trung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tập</a:t>
            </a:r>
            <a:r>
              <a:rPr lang="en-US" sz="24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761B11-DBEF-491A-BA1F-C6009816157A}"/>
              </a:ext>
            </a:extLst>
          </p:cNvPr>
          <p:cNvSpPr txBox="1"/>
          <p:nvPr/>
        </p:nvSpPr>
        <p:spPr>
          <a:xfrm>
            <a:off x="1280592" y="4867129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</a:rPr>
              <a:t>D. </a:t>
            </a:r>
            <a:r>
              <a:rPr lang="en-US" sz="2400" dirty="0" err="1">
                <a:latin typeface="Times New Roman" panose="02020603050405020304" pitchFamily="18" charset="0"/>
              </a:rPr>
              <a:t>Nhắc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lại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câu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hỏi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đó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với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từ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</a:rPr>
              <a:t>khác</a:t>
            </a:r>
            <a:r>
              <a:rPr lang="en-US" sz="2400" dirty="0">
                <a:latin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88BE34-DFB9-413D-AC10-A87F5EDAAE0C}"/>
              </a:ext>
            </a:extLst>
          </p:cNvPr>
          <p:cNvSpPr/>
          <p:nvPr/>
        </p:nvSpPr>
        <p:spPr>
          <a:xfrm>
            <a:off x="1227819" y="4869160"/>
            <a:ext cx="504056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6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EC5EC5-C376-430D-8091-AE3919484727}"/>
              </a:ext>
            </a:extLst>
          </p:cNvPr>
          <p:cNvSpPr/>
          <p:nvPr/>
        </p:nvSpPr>
        <p:spPr>
          <a:xfrm>
            <a:off x="2972780" y="116632"/>
            <a:ext cx="3960440" cy="768070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TỔNG KẾT BÀI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52B160-7349-44AF-AF6A-2E5428CD98AB}"/>
              </a:ext>
            </a:extLst>
          </p:cNvPr>
          <p:cNvSpPr/>
          <p:nvPr/>
        </p:nvSpPr>
        <p:spPr>
          <a:xfrm>
            <a:off x="2081642" y="1332636"/>
            <a:ext cx="3881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+mj-lt"/>
                <a:cs typeface="Arial" pitchFamily="34" charset="0"/>
              </a:rPr>
              <a:t>KHÁI NIỆM PHƯƠNG PHÁP VẤN ĐÁP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362497-2AA2-4E9F-8B01-D13A71AD994D}"/>
              </a:ext>
            </a:extLst>
          </p:cNvPr>
          <p:cNvSpPr/>
          <p:nvPr/>
        </p:nvSpPr>
        <p:spPr>
          <a:xfrm>
            <a:off x="1621313" y="2596842"/>
            <a:ext cx="68073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+mj-lt"/>
              </a:rPr>
              <a:t>CÁC DẠNG CÂU HỎI VẤN ĐÁP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E2888A-E612-4E62-80C4-E15EDD900EA4}"/>
              </a:ext>
            </a:extLst>
          </p:cNvPr>
          <p:cNvSpPr/>
          <p:nvPr/>
        </p:nvSpPr>
        <p:spPr>
          <a:xfrm>
            <a:off x="2081642" y="3172906"/>
            <a:ext cx="2199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+mj-lt"/>
              </a:rPr>
              <a:t>CÁC CÁCH VẤN ĐÁP</a:t>
            </a:r>
            <a:endParaRPr lang="en-US" sz="20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E60AF9-BFBE-4135-B3D0-451A09DB57DD}"/>
              </a:ext>
            </a:extLst>
          </p:cNvPr>
          <p:cNvSpPr txBox="1"/>
          <p:nvPr/>
        </p:nvSpPr>
        <p:spPr>
          <a:xfrm>
            <a:off x="2072680" y="3748970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  <a:cs typeface="Arial" pitchFamily="34" charset="0"/>
              </a:rPr>
              <a:t>YÊU CẦU KHI VẬN DỤNG PHƯƠNG PHÁP VẤN ĐÁP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4A817BB9-1EAE-42C0-8DF9-6D2B4395F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3048" y="4443209"/>
            <a:ext cx="3384376" cy="35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+mj-lt"/>
                <a:cs typeface="Arial" pitchFamily="34" charset="0"/>
              </a:rPr>
              <a:t> CẤP ĐỘ CÂU HỎI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62F41D1A-FEAA-4838-83D5-ECBA3BAAD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662" y="5085147"/>
            <a:ext cx="22124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B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+mj-lt"/>
                <a:cs typeface="Arial" pitchFamily="34" charset="0"/>
              </a:rPr>
              <a:t>TRÌNH TỰ VẤN ĐÁP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EC0D92-60BB-440A-80FF-B3087C3EF7E8}"/>
              </a:ext>
            </a:extLst>
          </p:cNvPr>
          <p:cNvSpPr/>
          <p:nvPr/>
        </p:nvSpPr>
        <p:spPr>
          <a:xfrm>
            <a:off x="2023258" y="5732960"/>
            <a:ext cx="45817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+mj-lt"/>
                <a:cs typeface="Arial" pitchFamily="34" charset="0"/>
              </a:rPr>
              <a:t>ƯU NHƯỢC ĐIỂM PHƯƠNG PHÁP VẤN ĐÁP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519875-DC50-4085-A5B4-16C4E66D0FEB}"/>
              </a:ext>
            </a:extLst>
          </p:cNvPr>
          <p:cNvSpPr/>
          <p:nvPr/>
        </p:nvSpPr>
        <p:spPr>
          <a:xfrm>
            <a:off x="2132394" y="1980708"/>
            <a:ext cx="43476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+mj-lt"/>
                <a:cs typeface="Arial" pitchFamily="34" charset="0"/>
              </a:rPr>
              <a:t>MỤC ĐÍCH CỦA PHƯƠNG PHÁP VẤN ĐÁP</a:t>
            </a:r>
          </a:p>
        </p:txBody>
      </p:sp>
    </p:spTree>
    <p:extLst>
      <p:ext uri="{BB962C8B-B14F-4D97-AF65-F5344CB8AC3E}">
        <p14:creationId xmlns:p14="http://schemas.microsoft.com/office/powerpoint/2010/main" val="26036404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9BF66C6-76B5-4134-B33B-D1D250AF0EA2}"/>
              </a:ext>
            </a:extLst>
          </p:cNvPr>
          <p:cNvSpPr/>
          <p:nvPr/>
        </p:nvSpPr>
        <p:spPr>
          <a:xfrm>
            <a:off x="2972780" y="116632"/>
            <a:ext cx="3960440" cy="768070"/>
          </a:xfrm>
          <a:prstGeom prst="roundRect">
            <a:avLst/>
          </a:prstGeom>
          <a:solidFill>
            <a:srgbClr val="EFCF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28E2A"/>
                </a:solidFill>
                <a:latin typeface="+mj-lt"/>
                <a:cs typeface="Arial" pitchFamily="34" charset="0"/>
              </a:rPr>
              <a:t>BÀI TẬP VỀ NHÀ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04AD9D-6613-4F02-9F80-871CE12E51AC}"/>
              </a:ext>
            </a:extLst>
          </p:cNvPr>
          <p:cNvSpPr/>
          <p:nvPr/>
        </p:nvSpPr>
        <p:spPr>
          <a:xfrm>
            <a:off x="848544" y="1844824"/>
            <a:ext cx="8424936" cy="34563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30000"/>
              </a:lnSpc>
              <a:buFontTx/>
              <a:buChar char="-"/>
            </a:pPr>
            <a:r>
              <a:rPr lang="en-US" b="1" dirty="0" err="1">
                <a:solidFill>
                  <a:schemeClr val="tx1"/>
                </a:solidFill>
              </a:rPr>
              <a:t>Sử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dụng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phương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pháp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vấn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đáp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đặt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mỗi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cấp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độ</a:t>
            </a:r>
            <a:r>
              <a:rPr lang="en-US" b="1" dirty="0">
                <a:solidFill>
                  <a:schemeClr val="tx1"/>
                </a:solidFill>
              </a:rPr>
              <a:t> 3 </a:t>
            </a:r>
            <a:r>
              <a:rPr lang="en-US" b="1" dirty="0" err="1">
                <a:solidFill>
                  <a:schemeClr val="tx1"/>
                </a:solidFill>
              </a:rPr>
              <a:t>câu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hỏi</a:t>
            </a:r>
            <a:r>
              <a:rPr lang="en-US" b="1" dirty="0">
                <a:solidFill>
                  <a:schemeClr val="tx1"/>
                </a:solidFill>
              </a:rPr>
              <a:t> (</a:t>
            </a:r>
            <a:r>
              <a:rPr lang="en-US" b="1" dirty="0" err="1">
                <a:solidFill>
                  <a:schemeClr val="tx1"/>
                </a:solidFill>
              </a:rPr>
              <a:t>gửi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về</a:t>
            </a:r>
            <a:r>
              <a:rPr lang="en-US" b="1" dirty="0">
                <a:solidFill>
                  <a:schemeClr val="tx1"/>
                </a:solidFill>
              </a:rPr>
              <a:t> mail: </a:t>
            </a:r>
            <a:r>
              <a:rPr lang="en-US" b="1" dirty="0">
                <a:solidFill>
                  <a:schemeClr val="tx1"/>
                </a:solidFill>
                <a:hlinkClick r:id="rId2"/>
              </a:rPr>
              <a:t>lethithanhbinhspnn@gmail.com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marL="168275" indent="-168275" algn="just">
              <a:lnSpc>
                <a:spcPct val="130000"/>
              </a:lnSpc>
            </a:pPr>
            <a:endParaRPr lang="en-US" b="1" dirty="0">
              <a:solidFill>
                <a:schemeClr val="tx1"/>
              </a:solidFill>
            </a:endParaRPr>
          </a:p>
          <a:p>
            <a:pPr marL="285750" indent="-285750" algn="just">
              <a:lnSpc>
                <a:spcPct val="130000"/>
              </a:lnSpc>
              <a:buFontTx/>
              <a:buChar char="-"/>
            </a:pPr>
            <a:r>
              <a:rPr lang="en-US" b="1" dirty="0">
                <a:solidFill>
                  <a:schemeClr val="tx1"/>
                </a:solidFill>
              </a:rPr>
              <a:t>Quay Video </a:t>
            </a:r>
            <a:r>
              <a:rPr lang="en-US" b="1" dirty="0" err="1">
                <a:solidFill>
                  <a:schemeClr val="tx1"/>
                </a:solidFill>
              </a:rPr>
              <a:t>có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sử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dụng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phương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pháp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vấn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đáp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để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dạy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một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phần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bài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giảng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thuộc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chuyên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môn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của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mình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trong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thời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gian</a:t>
            </a:r>
            <a:r>
              <a:rPr lang="en-US" b="1" dirty="0">
                <a:solidFill>
                  <a:schemeClr val="tx1"/>
                </a:solidFill>
              </a:rPr>
              <a:t> 10 </a:t>
            </a:r>
            <a:r>
              <a:rPr lang="en-US" b="1" dirty="0" err="1">
                <a:solidFill>
                  <a:schemeClr val="tx1"/>
                </a:solidFill>
              </a:rPr>
              <a:t>phút</a:t>
            </a:r>
            <a:r>
              <a:rPr lang="en-US" b="1" dirty="0">
                <a:solidFill>
                  <a:schemeClr val="tx1"/>
                </a:solidFill>
              </a:rPr>
              <a:t>. (</a:t>
            </a:r>
            <a:r>
              <a:rPr lang="en-US" b="1" dirty="0" err="1">
                <a:solidFill>
                  <a:schemeClr val="tx1"/>
                </a:solidFill>
              </a:rPr>
              <a:t>Tải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lên</a:t>
            </a:r>
            <a:r>
              <a:rPr lang="en-US" b="1" dirty="0">
                <a:solidFill>
                  <a:schemeClr val="tx1"/>
                </a:solidFill>
              </a:rPr>
              <a:t> You Tube </a:t>
            </a:r>
            <a:r>
              <a:rPr lang="en-US" b="1" dirty="0" err="1">
                <a:solidFill>
                  <a:schemeClr val="tx1"/>
                </a:solidFill>
              </a:rPr>
              <a:t>và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gửi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đường</a:t>
            </a:r>
            <a:r>
              <a:rPr lang="en-US" b="1" dirty="0">
                <a:solidFill>
                  <a:schemeClr val="tx1"/>
                </a:solidFill>
              </a:rPr>
              <a:t> Link </a:t>
            </a:r>
            <a:r>
              <a:rPr lang="en-US" b="1" dirty="0" err="1">
                <a:solidFill>
                  <a:schemeClr val="tx1"/>
                </a:solidFill>
              </a:rPr>
              <a:t>vào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địa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chỉ</a:t>
            </a:r>
            <a:r>
              <a:rPr lang="en-US" b="1" dirty="0">
                <a:solidFill>
                  <a:schemeClr val="tx1"/>
                </a:solidFill>
              </a:rPr>
              <a:t> mail: </a:t>
            </a:r>
            <a:r>
              <a:rPr lang="en-US" b="1" dirty="0">
                <a:solidFill>
                  <a:schemeClr val="tx1"/>
                </a:solidFill>
                <a:hlinkClick r:id="rId2"/>
              </a:rPr>
              <a:t>lethithanhbinhspnn@gmail.com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algn="just">
              <a:lnSpc>
                <a:spcPct val="130000"/>
              </a:lnSpc>
            </a:pPr>
            <a:endParaRPr lang="en-US" b="1" dirty="0">
              <a:solidFill>
                <a:schemeClr val="tx1"/>
              </a:solidFill>
            </a:endParaRPr>
          </a:p>
          <a:p>
            <a:pPr marL="285750" indent="-285750" algn="just">
              <a:lnSpc>
                <a:spcPct val="130000"/>
              </a:lnSpc>
              <a:buFontTx/>
              <a:buChar char="-"/>
            </a:pPr>
            <a:r>
              <a:rPr lang="en-US" b="1" dirty="0" err="1">
                <a:solidFill>
                  <a:schemeClr val="tx1"/>
                </a:solidFill>
              </a:rPr>
              <a:t>Chuẩn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bị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trước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nội</a:t>
            </a:r>
            <a:r>
              <a:rPr lang="en-US" b="1" dirty="0">
                <a:solidFill>
                  <a:schemeClr val="tx1"/>
                </a:solidFill>
              </a:rPr>
              <a:t> dung: KỸ NĂNG TRÌNH DIỄN MẪU </a:t>
            </a:r>
          </a:p>
        </p:txBody>
      </p:sp>
    </p:spTree>
    <p:extLst>
      <p:ext uri="{BB962C8B-B14F-4D97-AF65-F5344CB8AC3E}">
        <p14:creationId xmlns:p14="http://schemas.microsoft.com/office/powerpoint/2010/main" val="32795955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39BA6C-C770-E549-9243-7C0C5CF012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616"/>
            <a:ext cx="9906000" cy="14706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19C520-3E8D-834D-8C1E-B823E3AFA964}"/>
              </a:ext>
            </a:extLst>
          </p:cNvPr>
          <p:cNvSpPr txBox="1"/>
          <p:nvPr/>
        </p:nvSpPr>
        <p:spPr>
          <a:xfrm>
            <a:off x="1568625" y="3019772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TRÂN TRỌNG CẢM ƠN</a:t>
            </a:r>
            <a:endParaRPr lang="x-none" sz="4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-Slide-Truong-HCEM2" id="{079A522F-51B7-9A46-BF25-4220E478F91E}" vid="{D26627D3-8DBD-6D4D-9DDB-E747551AE210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8644</TotalTime>
  <Words>3024</Words>
  <Application>Microsoft Office PowerPoint</Application>
  <PresentationFormat>A4 Paper (210x297 mm)</PresentationFormat>
  <Paragraphs>337</Paragraphs>
  <Slides>50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2" baseType="lpstr">
      <vt:lpstr>.VnArial</vt:lpstr>
      <vt:lpstr>.VnAvantH</vt:lpstr>
      <vt:lpstr>Arial</vt:lpstr>
      <vt:lpstr>arial (Body)</vt:lpstr>
      <vt:lpstr>Calibri</vt:lpstr>
      <vt:lpstr>Calibri Light</vt:lpstr>
      <vt:lpstr>Tahoma</vt:lpstr>
      <vt:lpstr>Times New Roman</vt:lpstr>
      <vt:lpstr>Wingdings</vt:lpstr>
      <vt:lpstr>Custom Design</vt:lpstr>
      <vt:lpstr>Default Design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Admin</cp:lastModifiedBy>
  <cp:revision>298</cp:revision>
  <dcterms:created xsi:type="dcterms:W3CDTF">2020-03-19T04:34:56Z</dcterms:created>
  <dcterms:modified xsi:type="dcterms:W3CDTF">2021-05-26T04:07:20Z</dcterms:modified>
</cp:coreProperties>
</file>