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70" r:id="rId2"/>
    <p:sldMasterId id="2147483684" r:id="rId3"/>
  </p:sldMasterIdLst>
  <p:notesMasterIdLst>
    <p:notesMasterId r:id="rId32"/>
  </p:notesMasterIdLst>
  <p:sldIdLst>
    <p:sldId id="256" r:id="rId4"/>
    <p:sldId id="348" r:id="rId5"/>
    <p:sldId id="347" r:id="rId6"/>
    <p:sldId id="290" r:id="rId7"/>
    <p:sldId id="291" r:id="rId8"/>
    <p:sldId id="351" r:id="rId9"/>
    <p:sldId id="349" r:id="rId10"/>
    <p:sldId id="350" r:id="rId11"/>
    <p:sldId id="296" r:id="rId12"/>
    <p:sldId id="298" r:id="rId13"/>
    <p:sldId id="300" r:id="rId14"/>
    <p:sldId id="353" r:id="rId15"/>
    <p:sldId id="354" r:id="rId16"/>
    <p:sldId id="355" r:id="rId17"/>
    <p:sldId id="356" r:id="rId18"/>
    <p:sldId id="357" r:id="rId19"/>
    <p:sldId id="352" r:id="rId20"/>
    <p:sldId id="360" r:id="rId21"/>
    <p:sldId id="361" r:id="rId22"/>
    <p:sldId id="362" r:id="rId23"/>
    <p:sldId id="363" r:id="rId24"/>
    <p:sldId id="310" r:id="rId25"/>
    <p:sldId id="364" r:id="rId26"/>
    <p:sldId id="365" r:id="rId27"/>
    <p:sldId id="311" r:id="rId28"/>
    <p:sldId id="312" r:id="rId29"/>
    <p:sldId id="367" r:id="rId30"/>
    <p:sldId id="315" r:id="rId31"/>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6"/>
    <p:restoredTop sz="94562"/>
  </p:normalViewPr>
  <p:slideViewPr>
    <p:cSldViewPr>
      <p:cViewPr varScale="1">
        <p:scale>
          <a:sx n="74" d="100"/>
          <a:sy n="74" d="100"/>
        </p:scale>
        <p:origin x="-918" y="-90"/>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0BC74-5CA4-4C1E-BD82-20000F6D3306}" type="datetimeFigureOut">
              <a:rPr lang="en-US" smtClean="0"/>
              <a:t>3/26/2020</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35F5E6-6C1E-4D0F-BFCE-BC27EB92ED21}" type="slidenum">
              <a:rPr lang="en-US" smtClean="0"/>
              <a:t>‹#›</a:t>
            </a:fld>
            <a:endParaRPr lang="en-US"/>
          </a:p>
        </p:txBody>
      </p:sp>
    </p:spTree>
    <p:extLst>
      <p:ext uri="{BB962C8B-B14F-4D97-AF65-F5344CB8AC3E}">
        <p14:creationId xmlns:p14="http://schemas.microsoft.com/office/powerpoint/2010/main" val="47240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vi-VN" sz="1200" b="0" i="0" u="none" strike="noStrike" kern="1200" baseline="0" smtClean="0">
                <a:solidFill>
                  <a:schemeClr val="tx1"/>
                </a:solidFill>
                <a:latin typeface="+mn-lt"/>
                <a:ea typeface="+mn-ea"/>
                <a:cs typeface="+mn-cs"/>
              </a:rPr>
              <a:t>Các tiêu chuẩn</a:t>
            </a:r>
            <a:r>
              <a:rPr lang="en-US" sz="1200" b="0" i="0" u="none" strike="noStrike" kern="1200" baseline="0" smtClean="0">
                <a:solidFill>
                  <a:schemeClr val="tx1"/>
                </a:solidFill>
                <a:latin typeface="+mn-lt"/>
                <a:ea typeface="+mn-ea"/>
                <a:cs typeface="+mn-cs"/>
              </a:rPr>
              <a:t>, tiêu chí</a:t>
            </a:r>
            <a:r>
              <a:rPr lang="vi-VN" sz="1200" b="0" i="0" u="none" strike="noStrike" kern="1200" baseline="0" smtClean="0">
                <a:solidFill>
                  <a:schemeClr val="tx1"/>
                </a:solidFill>
                <a:latin typeface="+mn-lt"/>
                <a:ea typeface="+mn-ea"/>
                <a:cs typeface="+mn-cs"/>
              </a:rPr>
              <a:t> </a:t>
            </a:r>
            <a:r>
              <a:rPr lang="en-US" sz="1200" b="0" i="0" u="none" strike="noStrike" kern="1200" baseline="0" smtClean="0">
                <a:solidFill>
                  <a:schemeClr val="tx1"/>
                </a:solidFill>
                <a:latin typeface="+mn-lt"/>
                <a:ea typeface="+mn-ea"/>
                <a:cs typeface="+mn-cs"/>
              </a:rPr>
              <a:t>năng lực</a:t>
            </a:r>
            <a:r>
              <a:rPr lang="vi-VN" sz="1200" b="0" i="0" u="none" strike="noStrike" kern="1200" baseline="0" smtClean="0">
                <a:solidFill>
                  <a:schemeClr val="tx1"/>
                </a:solidFill>
                <a:latin typeface="+mn-lt"/>
                <a:ea typeface="+mn-ea"/>
                <a:cs typeface="+mn-cs"/>
              </a:rPr>
              <a:t> mô tả kiến thức, kỹ năng, hành vi ứng xử và thái độ mà một người </a:t>
            </a:r>
            <a:r>
              <a:rPr lang="en-US" sz="1200" b="0" i="0" u="none" strike="noStrike" kern="1200" baseline="0" smtClean="0">
                <a:solidFill>
                  <a:schemeClr val="tx1"/>
                </a:solidFill>
                <a:latin typeface="+mn-lt"/>
                <a:ea typeface="+mn-ea"/>
                <a:cs typeface="+mn-cs"/>
              </a:rPr>
              <a:t>để </a:t>
            </a:r>
            <a:r>
              <a:rPr lang="vi-VN" sz="1200" b="0" i="0" u="none" strike="noStrike" kern="1200" baseline="0" smtClean="0">
                <a:solidFill>
                  <a:schemeClr val="tx1"/>
                </a:solidFill>
                <a:latin typeface="+mn-lt"/>
                <a:ea typeface="+mn-ea"/>
                <a:cs typeface="+mn-cs"/>
              </a:rPr>
              <a:t>thực hiện hiệu quả các nhiệm vụ, công việc cụ thể ở nơi làm việc. Đồng thời tiêu chuẩn năng lực cũng chỉ báo bối cảnh, điều kiện thực hiện công việc và mức độ trách nhiệm, tự chủ khi thực hiện công việc đó. </a:t>
            </a:r>
          </a:p>
          <a:p>
            <a:r>
              <a:rPr lang="vi-VN" sz="1200" b="0" i="0" u="none" strike="noStrike" kern="1200" baseline="0" smtClean="0">
                <a:solidFill>
                  <a:schemeClr val="tx1"/>
                </a:solidFill>
                <a:latin typeface="+mn-lt"/>
                <a:ea typeface="+mn-ea"/>
                <a:cs typeface="+mn-cs"/>
              </a:rPr>
              <a:t>Như vậy, có thể xem tiêu chuẩn, tiêu chí đánh giá năng lực bao gồm: Sự thực hiện, kết quả thực hiện, đảm bảo an toàn và năng suất lao động, sự phối hợp với các thành viên khác trong nhóm. </a:t>
            </a:r>
            <a:endParaRPr lang="en-US" sz="1200" b="0" i="0" u="none" strike="noStrike" kern="1200" baseline="0" smtClean="0">
              <a:solidFill>
                <a:schemeClr val="tx1"/>
              </a:solidFill>
              <a:latin typeface="+mn-lt"/>
              <a:ea typeface="+mn-ea"/>
              <a:cs typeface="+mn-cs"/>
            </a:endParaRPr>
          </a:p>
          <a:p>
            <a:pPr marL="171450" indent="-171450">
              <a:buFont typeface="Wingdings" panose="05000000000000000000" pitchFamily="2" charset="2"/>
              <a:buChar char="§"/>
            </a:pPr>
            <a:r>
              <a:rPr lang="en-US" b="0" smtClean="0"/>
              <a:t>Sự thực hiện: </a:t>
            </a:r>
            <a:r>
              <a:rPr lang="vi-VN" b="0" smtClean="0"/>
              <a:t>HS phải thực hiện quy trình của một công việc mà người công nhân, kỹ thuật viên phải thực hiện trong thực tế một cách chuẩn xác.</a:t>
            </a:r>
            <a:r>
              <a:rPr lang="en-US" b="0" smtClean="0"/>
              <a:t> </a:t>
            </a:r>
            <a:r>
              <a:rPr lang="vi-VN" b="0" smtClean="0"/>
              <a:t>HS phải kết hợp giữa lý thuyết và thực hành trong quá trình thực hiện</a:t>
            </a:r>
            <a:endParaRPr lang="en-US" b="0" smtClean="0"/>
          </a:p>
          <a:p>
            <a:pPr marL="171450" indent="-171450">
              <a:buFont typeface="Wingdings" panose="05000000000000000000" pitchFamily="2" charset="2"/>
              <a:buChar char="§"/>
            </a:pPr>
            <a:r>
              <a:rPr lang="en-US" b="0" smtClean="0"/>
              <a:t>K</a:t>
            </a:r>
            <a:r>
              <a:rPr lang="vi-VN" b="0" smtClean="0"/>
              <a:t>ết quả thực hiện thể hiện ở sản phẩm của sự thực hiện. Sản phẩm ở đây là vật thể được tạo ra, hoặc dịch vụ được cung cấp sau khi thực hiện một công việc, hoặc cũng có thể là một quyết định. Kết quả này phản ánh rõ nhất mức độ NLTH đạt được của từng HS trong quá trình dạy học. </a:t>
            </a:r>
            <a:endParaRPr lang="en-US" b="0" smtClean="0"/>
          </a:p>
          <a:p>
            <a:pPr marL="171450" indent="-171450">
              <a:buFont typeface="Wingdings" panose="05000000000000000000" pitchFamily="2" charset="2"/>
              <a:buChar char="§"/>
            </a:pPr>
            <a:r>
              <a:rPr lang="vi-VN" b="0" i="1" smtClean="0"/>
              <a:t>Đảm bảo an toàn </a:t>
            </a:r>
            <a:r>
              <a:rPr lang="vi-VN" b="0" smtClean="0"/>
              <a:t>là một tiêu chí quan trọng cần được chú ý trong lao động nghề nghiệp, đặc biệt đối với các công việc có độ nguy hiểm cao. Đối với những công việc này cần phải được tiến hành từng bước dưới sự hướng dẫn của GV cho đến khi người học thực hiện được công việc một cách an toàn. </a:t>
            </a:r>
            <a:endParaRPr lang="en-US" b="0" smtClean="0"/>
          </a:p>
          <a:p>
            <a:pPr marL="171450" indent="-171450">
              <a:buFont typeface="Wingdings" panose="05000000000000000000" pitchFamily="2" charset="2"/>
              <a:buChar char="§"/>
            </a:pPr>
            <a:r>
              <a:rPr lang="vi-VN" b="0" i="1" smtClean="0"/>
              <a:t>Năng suất lao động </a:t>
            </a:r>
            <a:r>
              <a:rPr lang="vi-VN" b="0" smtClean="0"/>
              <a:t>đây là tiêu chí nhằm đánh giá sự thành thạo của HS một cách cụ thể. Nó thể hiện thông qua các chỉ tiêu như: Tốc độ, tức là giới hạn thời gian để hoàn thành một công việc và số lượng sản phẩm làm được trong một thời gian nhất định và đạt tiêu chuẩn chất lượng đã quy định. </a:t>
            </a:r>
            <a:endParaRPr lang="en-US" b="0" smtClean="0"/>
          </a:p>
          <a:p>
            <a:pPr marL="171450" indent="-171450">
              <a:buFont typeface="Wingdings" panose="05000000000000000000" pitchFamily="2" charset="2"/>
              <a:buChar char="§"/>
            </a:pPr>
            <a:r>
              <a:rPr lang="vi-VN" b="0" i="1" smtClean="0"/>
              <a:t>Phối hợp hoạt động với người khác trong nhóm </a:t>
            </a:r>
            <a:r>
              <a:rPr lang="vi-VN" b="0" smtClean="0"/>
              <a:t>đây là tiêu chí nhằm đánh giá sự nhận thức cũng như sự thể hiện về tính cộng đồng trong công việc với người khác và trong nhóm. Nhờ đó họ nhận thức được sự lệ thuộc lẫn nhau, đặc biệt trong những công việc mang tính tập thể nhiều người mới có thể hoàn thành được. Biết cách phân tích, phân công công việc một cách hợp lý nhất trong nhóm để hoàn thành có năng suất, chất lượng đối với công việc mà họ thực hiện... </a:t>
            </a:r>
            <a:endParaRPr lang="en-US"/>
          </a:p>
        </p:txBody>
      </p:sp>
      <p:sp>
        <p:nvSpPr>
          <p:cNvPr id="4" name="Slide Number Placeholder 3"/>
          <p:cNvSpPr>
            <a:spLocks noGrp="1"/>
          </p:cNvSpPr>
          <p:nvPr>
            <p:ph type="sldNum" sz="quarter" idx="10"/>
          </p:nvPr>
        </p:nvSpPr>
        <p:spPr/>
        <p:txBody>
          <a:bodyPr/>
          <a:lstStyle/>
          <a:p>
            <a:fld id="{F558221E-56BD-4C32-851F-4729F27FE337}" type="slidenum">
              <a:rPr lang="en-US" smtClean="0"/>
              <a:t>6</a:t>
            </a:fld>
            <a:endParaRPr lang="en-US"/>
          </a:p>
        </p:txBody>
      </p:sp>
    </p:spTree>
    <p:extLst>
      <p:ext uri="{BB962C8B-B14F-4D97-AF65-F5344CB8AC3E}">
        <p14:creationId xmlns:p14="http://schemas.microsoft.com/office/powerpoint/2010/main" val="3360164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algn="just">
              <a:buFontTx/>
              <a:buChar char="-"/>
            </a:pPr>
            <a:r>
              <a:rPr lang="vi-VN" b="0" i="1" smtClean="0"/>
              <a:t>Bước 1: </a:t>
            </a:r>
            <a:r>
              <a:rPr lang="vi-VN" b="0" smtClean="0"/>
              <a:t>Xác định mục tiêu đánh giá: Xác định rõ các năng lực cụ thể mà người học cần đạt được sau khi kết thúc. </a:t>
            </a:r>
            <a:endParaRPr lang="en-US" b="0" smtClean="0"/>
          </a:p>
          <a:p>
            <a:pPr algn="just">
              <a:buFontTx/>
              <a:buChar char="-"/>
            </a:pPr>
            <a:r>
              <a:rPr lang="vi-VN" b="0" i="1" smtClean="0"/>
              <a:t>Bước 2: </a:t>
            </a:r>
            <a:r>
              <a:rPr lang="vi-VN" b="0" smtClean="0"/>
              <a:t>Thiết lập các tiêu chí thực hiện: Phân tích, cụ thể hóa mỗi năng lực đã xác định ở bước 1 thành những yếu tố, đặc điểm hay việc làm thể hiện được đặc trưng của năng lực đó. </a:t>
            </a:r>
            <a:r>
              <a:rPr lang="en-US" b="0" smtClean="0"/>
              <a:t>Nó</a:t>
            </a:r>
            <a:r>
              <a:rPr lang="en-US" b="0" baseline="0" smtClean="0"/>
              <a:t> </a:t>
            </a:r>
            <a:r>
              <a:rPr lang="vi-VN" b="0" smtClean="0"/>
              <a:t>quyết định sự thành công trong việc thực hiện năng lực. Đây là bước quan trọng nhất để xây dựng các tiêu chí. Sau khi liệt kê các yếu tố ta sẽ có một danh sách các tiêu chí ban đầu. </a:t>
            </a:r>
            <a:endParaRPr lang="en-US" b="0" smtClean="0"/>
          </a:p>
          <a:p>
            <a:pPr algn="just">
              <a:buFontTx/>
              <a:buChar char="-"/>
            </a:pPr>
            <a:r>
              <a:rPr lang="vi-VN" b="0" i="1" smtClean="0"/>
              <a:t>Bước 3: </a:t>
            </a:r>
            <a:r>
              <a:rPr lang="vi-VN" b="0" smtClean="0"/>
              <a:t>Chỉnh sửa, hoàn thiện các tiêu chí. Những tiêu chí ban đầu mới liệt kê chưa dùng để đánh giá ngay được vì nó có thể còn chưa rõ ràng nên còn phải chỉnh sửa tiêu chí, đó là: </a:t>
            </a:r>
            <a:endParaRPr lang="en-US" b="0" smtClean="0"/>
          </a:p>
          <a:p>
            <a:pPr marL="0" indent="0" algn="just">
              <a:buNone/>
            </a:pPr>
            <a:r>
              <a:rPr lang="en-US" b="0" baseline="0" smtClean="0"/>
              <a:t>    </a:t>
            </a:r>
            <a:r>
              <a:rPr lang="vi-VN" b="0" smtClean="0"/>
              <a:t>+ Xác định số lượng các tiêu chí thích hợp nhất cần đánh giá cho mỗi năng lực. </a:t>
            </a:r>
            <a:endParaRPr lang="en-US" b="0" smtClean="0"/>
          </a:p>
          <a:p>
            <a:pPr marL="0" indent="0" algn="just">
              <a:buNone/>
            </a:pPr>
            <a:r>
              <a:rPr lang="en-US" b="0" baseline="0" smtClean="0"/>
              <a:t>    </a:t>
            </a:r>
            <a:r>
              <a:rPr lang="vi-VN" b="0" smtClean="0"/>
              <a:t>+ Các tiêu chí đánh giá cần được diễn đạt sao cho có thể quan sát được hành động trong quá trình thực hiện bài tập thể hiện năng lực và đặc điểm của sản phẩm.</a:t>
            </a:r>
            <a:endParaRPr lang="en-US" b="0" smtClean="0"/>
          </a:p>
          <a:p>
            <a:pPr algn="just">
              <a:buFontTx/>
              <a:buChar char="-"/>
            </a:pPr>
            <a:r>
              <a:rPr lang="vi-VN" b="0" i="1" smtClean="0"/>
              <a:t>Bước 4: </a:t>
            </a:r>
            <a:r>
              <a:rPr lang="vi-VN" b="0" smtClean="0"/>
              <a:t>Thiết kế các mức độ thể hiện các tiêu chí.</a:t>
            </a:r>
            <a:endParaRPr lang="en-US" b="0" smtClean="0"/>
          </a:p>
          <a:p>
            <a:pPr algn="just">
              <a:buFontTx/>
              <a:buChar char="-"/>
            </a:pPr>
            <a:r>
              <a:rPr lang="vi-VN" b="0" i="1" smtClean="0"/>
              <a:t>Bước 5: </a:t>
            </a:r>
            <a:r>
              <a:rPr lang="vi-VN" b="0" smtClean="0"/>
              <a:t>Lựa chọn những công cụ và kỹ thuật kiểm tra, đánh giá kết quả học tập.</a:t>
            </a:r>
            <a:endParaRPr lang="en-US" smtClean="0"/>
          </a:p>
          <a:p>
            <a:pPr algn="just">
              <a:buFontTx/>
              <a:buChar char="-"/>
            </a:pPr>
            <a:endParaRPr lang="en-US" smtClean="0"/>
          </a:p>
          <a:p>
            <a:endParaRPr lang="en-US"/>
          </a:p>
        </p:txBody>
      </p:sp>
      <p:sp>
        <p:nvSpPr>
          <p:cNvPr id="4" name="Slide Number Placeholder 3"/>
          <p:cNvSpPr>
            <a:spLocks noGrp="1"/>
          </p:cNvSpPr>
          <p:nvPr>
            <p:ph type="sldNum" sz="quarter" idx="10"/>
          </p:nvPr>
        </p:nvSpPr>
        <p:spPr/>
        <p:txBody>
          <a:bodyPr/>
          <a:lstStyle/>
          <a:p>
            <a:fld id="{F558221E-56BD-4C32-851F-4729F27FE337}" type="slidenum">
              <a:rPr lang="en-US" smtClean="0"/>
              <a:t>9</a:t>
            </a:fld>
            <a:endParaRPr lang="en-US"/>
          </a:p>
        </p:txBody>
      </p:sp>
    </p:spTree>
    <p:extLst>
      <p:ext uri="{BB962C8B-B14F-4D97-AF65-F5344CB8AC3E}">
        <p14:creationId xmlns:p14="http://schemas.microsoft.com/office/powerpoint/2010/main" val="3881650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mtClean="0"/>
              <a:t>- </a:t>
            </a:r>
            <a:r>
              <a:rPr lang="vi-VN" b="1" smtClean="0"/>
              <a:t>Bảng kiểm tra</a:t>
            </a:r>
            <a:r>
              <a:rPr lang="en-US" b="1" smtClean="0"/>
              <a:t>:</a:t>
            </a:r>
            <a:r>
              <a:rPr lang="en-US" b="0" baseline="0" smtClean="0"/>
              <a:t> </a:t>
            </a:r>
            <a:r>
              <a:rPr lang="vi-VN" b="0" smtClean="0"/>
              <a:t>Trong bảng kiểm tra thường chỉ rõ sự xuất hiện hay không xuất hiện một đặc điểm, phẩm chất nào đó nhưng nó lại không giúp cho người đánh giá biết được mức độ xuất hiện của các tiêu chí đó như thế nào.</a:t>
            </a:r>
          </a:p>
          <a:p>
            <a:pPr marL="0" marR="0" indent="0" algn="l" defTabSz="914400" rtl="0" eaLnBrk="1" fontAlgn="auto" latinLnBrk="0" hangingPunct="1">
              <a:lnSpc>
                <a:spcPct val="100000"/>
              </a:lnSpc>
              <a:spcBef>
                <a:spcPts val="0"/>
              </a:spcBef>
              <a:spcAft>
                <a:spcPts val="0"/>
              </a:spcAft>
              <a:buClrTx/>
              <a:buSzTx/>
              <a:buFontTx/>
              <a:buNone/>
              <a:tabLst/>
              <a:defRPr/>
            </a:pPr>
            <a:r>
              <a:rPr lang="en-US" b="1" i="0" smtClean="0"/>
              <a:t>- Thang đánh giá: </a:t>
            </a:r>
            <a:r>
              <a:rPr lang="vi-VN" b="0" smtClean="0"/>
              <a:t>Mặc dù tương tự như bảng kiểm tra, nhưng nếu bảng kiểm tra chỉ đưa ra cho người đánh giá 2 lựa chọn cho mỗi tiêu chí nào đó thì thang đánh giá lại đưa ra nhiều lựa chọn với mức độ rõ ràng hơn. </a:t>
            </a:r>
          </a:p>
          <a:p>
            <a:endParaRPr lang="en-US"/>
          </a:p>
        </p:txBody>
      </p:sp>
      <p:sp>
        <p:nvSpPr>
          <p:cNvPr id="4" name="Slide Number Placeholder 3"/>
          <p:cNvSpPr>
            <a:spLocks noGrp="1"/>
          </p:cNvSpPr>
          <p:nvPr>
            <p:ph type="sldNum" sz="quarter" idx="10"/>
          </p:nvPr>
        </p:nvSpPr>
        <p:spPr/>
        <p:txBody>
          <a:bodyPr/>
          <a:lstStyle/>
          <a:p>
            <a:fld id="{F558221E-56BD-4C32-851F-4729F27FE337}" type="slidenum">
              <a:rPr lang="en-US" smtClean="0"/>
              <a:t>11</a:t>
            </a:fld>
            <a:endParaRPr lang="en-US"/>
          </a:p>
        </p:txBody>
      </p:sp>
    </p:spTree>
    <p:extLst>
      <p:ext uri="{BB962C8B-B14F-4D97-AF65-F5344CB8AC3E}">
        <p14:creationId xmlns:p14="http://schemas.microsoft.com/office/powerpoint/2010/main" val="45329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mtClean="0"/>
              <a:t>- </a:t>
            </a:r>
            <a:r>
              <a:rPr lang="vi-VN" b="1" smtClean="0"/>
              <a:t>Bảng kiểm tra</a:t>
            </a:r>
            <a:r>
              <a:rPr lang="en-US" b="1" smtClean="0"/>
              <a:t>:</a:t>
            </a:r>
            <a:r>
              <a:rPr lang="en-US" b="0" baseline="0" smtClean="0"/>
              <a:t> </a:t>
            </a:r>
            <a:r>
              <a:rPr lang="vi-VN" b="0" smtClean="0"/>
              <a:t>Trong bảng kiểm tra thường chỉ rõ sự xuất hiện hay không xuất hiện một đặc điểm, phẩm chất nào đó nhưng nó lại không giúp cho người đánh giá biết được mức độ xuất hiện của các tiêu chí đó như thế nào.</a:t>
            </a:r>
          </a:p>
          <a:p>
            <a:pPr marL="0" marR="0" indent="0" algn="l" defTabSz="914400" rtl="0" eaLnBrk="1" fontAlgn="auto" latinLnBrk="0" hangingPunct="1">
              <a:lnSpc>
                <a:spcPct val="100000"/>
              </a:lnSpc>
              <a:spcBef>
                <a:spcPts val="0"/>
              </a:spcBef>
              <a:spcAft>
                <a:spcPts val="0"/>
              </a:spcAft>
              <a:buClrTx/>
              <a:buSzTx/>
              <a:buFontTx/>
              <a:buNone/>
              <a:tabLst/>
              <a:defRPr/>
            </a:pPr>
            <a:r>
              <a:rPr lang="en-US" b="1" i="0" smtClean="0"/>
              <a:t>- Thang đánh giá: </a:t>
            </a:r>
            <a:r>
              <a:rPr lang="vi-VN" b="0" smtClean="0"/>
              <a:t>Mặc dù tương tự như bảng kiểm tra, nhưng nếu bảng kiểm tra chỉ đưa ra cho người đánh giá 2 lựa chọn cho mỗi tiêu chí nào đó thì thang đánh giá lại đưa ra nhiều lựa chọn với mức độ rõ ràng hơn. </a:t>
            </a:r>
          </a:p>
          <a:p>
            <a:endParaRPr lang="en-US"/>
          </a:p>
        </p:txBody>
      </p:sp>
      <p:sp>
        <p:nvSpPr>
          <p:cNvPr id="4" name="Slide Number Placeholder 3"/>
          <p:cNvSpPr>
            <a:spLocks noGrp="1"/>
          </p:cNvSpPr>
          <p:nvPr>
            <p:ph type="sldNum" sz="quarter" idx="10"/>
          </p:nvPr>
        </p:nvSpPr>
        <p:spPr/>
        <p:txBody>
          <a:bodyPr/>
          <a:lstStyle/>
          <a:p>
            <a:fld id="{F558221E-56BD-4C32-851F-4729F27FE337}" type="slidenum">
              <a:rPr lang="en-US" smtClean="0"/>
              <a:t>17</a:t>
            </a:fld>
            <a:endParaRPr lang="en-US"/>
          </a:p>
        </p:txBody>
      </p:sp>
    </p:spTree>
    <p:extLst>
      <p:ext uri="{BB962C8B-B14F-4D97-AF65-F5344CB8AC3E}">
        <p14:creationId xmlns:p14="http://schemas.microsoft.com/office/powerpoint/2010/main" val="453299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mtClean="0"/>
              <a:t>- </a:t>
            </a:r>
            <a:r>
              <a:rPr lang="vi-VN" b="1" smtClean="0"/>
              <a:t>Bảng kiểm tra</a:t>
            </a:r>
            <a:r>
              <a:rPr lang="en-US" b="1" smtClean="0"/>
              <a:t>:</a:t>
            </a:r>
            <a:r>
              <a:rPr lang="en-US" b="0" baseline="0" smtClean="0"/>
              <a:t> </a:t>
            </a:r>
            <a:r>
              <a:rPr lang="vi-VN" b="0" smtClean="0"/>
              <a:t>Trong bảng kiểm tra thường chỉ rõ sự xuất hiện hay không xuất hiện một đặc điểm, phẩm chất nào đó nhưng nó lại không giúp cho người đánh giá biết được mức độ xuất hiện của các tiêu chí đó như thế nào.</a:t>
            </a:r>
          </a:p>
          <a:p>
            <a:pPr marL="0" marR="0" indent="0" algn="l" defTabSz="914400" rtl="0" eaLnBrk="1" fontAlgn="auto" latinLnBrk="0" hangingPunct="1">
              <a:lnSpc>
                <a:spcPct val="100000"/>
              </a:lnSpc>
              <a:spcBef>
                <a:spcPts val="0"/>
              </a:spcBef>
              <a:spcAft>
                <a:spcPts val="0"/>
              </a:spcAft>
              <a:buClrTx/>
              <a:buSzTx/>
              <a:buFontTx/>
              <a:buNone/>
              <a:tabLst/>
              <a:defRPr/>
            </a:pPr>
            <a:r>
              <a:rPr lang="en-US" b="1" i="0" smtClean="0"/>
              <a:t>- Thang đánh giá: </a:t>
            </a:r>
            <a:r>
              <a:rPr lang="vi-VN" b="0" smtClean="0"/>
              <a:t>Mặc dù tương tự như bảng kiểm tra, nhưng nếu bảng kiểm tra chỉ đưa ra cho người đánh giá 2 lựa chọn cho mỗi tiêu chí nào đó thì thang đánh giá lại đưa ra nhiều lựa chọn với mức độ rõ ràng hơn. </a:t>
            </a:r>
          </a:p>
          <a:p>
            <a:endParaRPr lang="en-US"/>
          </a:p>
        </p:txBody>
      </p:sp>
      <p:sp>
        <p:nvSpPr>
          <p:cNvPr id="4" name="Slide Number Placeholder 3"/>
          <p:cNvSpPr>
            <a:spLocks noGrp="1"/>
          </p:cNvSpPr>
          <p:nvPr>
            <p:ph type="sldNum" sz="quarter" idx="10"/>
          </p:nvPr>
        </p:nvSpPr>
        <p:spPr/>
        <p:txBody>
          <a:bodyPr/>
          <a:lstStyle/>
          <a:p>
            <a:fld id="{F558221E-56BD-4C32-851F-4729F27FE337}"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53299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57F69B-0ABB-3944-A550-E758B36DE127}"/>
              </a:ext>
            </a:extLst>
          </p:cNvPr>
          <p:cNvSpPr>
            <a:spLocks noGrp="1"/>
          </p:cNvSpPr>
          <p:nvPr>
            <p:ph type="ctrTitle"/>
          </p:nvPr>
        </p:nvSpPr>
        <p:spPr>
          <a:xfrm>
            <a:off x="1238250" y="2708923"/>
            <a:ext cx="7429500" cy="801043"/>
          </a:xfrm>
        </p:spPr>
        <p:txBody>
          <a:bodyPr anchor="b">
            <a:normAutofit/>
          </a:bodyPr>
          <a:lstStyle>
            <a:lvl1pPr algn="ctr">
              <a:defRPr sz="4000">
                <a:solidFill>
                  <a:schemeClr val="bg1"/>
                </a:solidFill>
              </a:defRPr>
            </a:lvl1pPr>
          </a:lstStyle>
          <a:p>
            <a:r>
              <a:rPr lang="en-US" dirty="0"/>
              <a:t>Click to edit Master title style</a:t>
            </a:r>
            <a:endParaRPr lang="x-none" dirty="0"/>
          </a:p>
        </p:txBody>
      </p:sp>
      <p:sp>
        <p:nvSpPr>
          <p:cNvPr id="3" name="Subtitle 2">
            <a:extLst>
              <a:ext uri="{FF2B5EF4-FFF2-40B4-BE49-F238E27FC236}">
                <a16:creationId xmlns:a16="http://schemas.microsoft.com/office/drawing/2014/main" xmlns="" id="{8055D736-8FF4-7F4A-BFAF-24E7A5749813}"/>
              </a:ext>
            </a:extLst>
          </p:cNvPr>
          <p:cNvSpPr>
            <a:spLocks noGrp="1"/>
          </p:cNvSpPr>
          <p:nvPr>
            <p:ph type="subTitle" idx="1"/>
          </p:nvPr>
        </p:nvSpPr>
        <p:spPr>
          <a:xfrm>
            <a:off x="1238250" y="3602038"/>
            <a:ext cx="7429500" cy="1655762"/>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x-none" dirty="0"/>
          </a:p>
        </p:txBody>
      </p:sp>
    </p:spTree>
    <p:extLst>
      <p:ext uri="{BB962C8B-B14F-4D97-AF65-F5344CB8AC3E}">
        <p14:creationId xmlns:p14="http://schemas.microsoft.com/office/powerpoint/2010/main" val="3333187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DB880F-8D70-8548-A264-811F7711B197}"/>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655F4524-689B-D641-AF34-20B97A74C0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Tree>
    <p:extLst>
      <p:ext uri="{BB962C8B-B14F-4D97-AF65-F5344CB8AC3E}">
        <p14:creationId xmlns:p14="http://schemas.microsoft.com/office/powerpoint/2010/main" val="2570831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62AB065-B8F8-FF41-935E-0E7B1779033C}"/>
              </a:ext>
            </a:extLst>
          </p:cNvPr>
          <p:cNvSpPr>
            <a:spLocks noGrp="1"/>
          </p:cNvSpPr>
          <p:nvPr>
            <p:ph type="title" orient="vert"/>
          </p:nvPr>
        </p:nvSpPr>
        <p:spPr>
          <a:xfrm>
            <a:off x="7089775" y="365125"/>
            <a:ext cx="2135188"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5BD0D183-BA2A-6340-A63E-903E06086889}"/>
              </a:ext>
            </a:extLst>
          </p:cNvPr>
          <p:cNvSpPr>
            <a:spLocks noGrp="1"/>
          </p:cNvSpPr>
          <p:nvPr>
            <p:ph type="body" orient="vert" idx="1"/>
          </p:nvPr>
        </p:nvSpPr>
        <p:spPr>
          <a:xfrm>
            <a:off x="681040" y="365125"/>
            <a:ext cx="625633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Tree>
    <p:extLst>
      <p:ext uri="{BB962C8B-B14F-4D97-AF65-F5344CB8AC3E}">
        <p14:creationId xmlns:p14="http://schemas.microsoft.com/office/powerpoint/2010/main" val="2515947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841374"/>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485900" y="3200400"/>
            <a:ext cx="6934200" cy="6858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600205"/>
            <a:ext cx="4375150" cy="4525963"/>
          </a:xfrm>
          <a:prstGeom prst="rect">
            <a:avLst/>
          </a:prstGeom>
        </p:spPr>
        <p:txBody>
          <a:bodyPr/>
          <a:lstStyle>
            <a:lvl1pPr>
              <a:defRPr sz="2400">
                <a:latin typeface="Tahoma" panose="020B0604030504040204" pitchFamily="34" charset="0"/>
                <a:ea typeface="Tahoma" panose="020B0604030504040204" pitchFamily="34" charset="0"/>
                <a:cs typeface="Tahoma" panose="020B0604030504040204" pitchFamily="34" charset="0"/>
              </a:defRPr>
            </a:lvl1pPr>
            <a:lvl2pPr>
              <a:defRPr sz="2400">
                <a:latin typeface="Tahoma" panose="020B0604030504040204" pitchFamily="34" charset="0"/>
                <a:ea typeface="Tahoma" panose="020B0604030504040204" pitchFamily="34" charset="0"/>
                <a:cs typeface="Tahoma" panose="020B0604030504040204" pitchFamily="34" charset="0"/>
              </a:defRPr>
            </a:lvl2pPr>
            <a:lvl3pPr>
              <a:defRPr sz="2400">
                <a:latin typeface="Tahoma" panose="020B0604030504040204" pitchFamily="34" charset="0"/>
                <a:ea typeface="Tahoma" panose="020B0604030504040204" pitchFamily="34" charset="0"/>
                <a:cs typeface="Tahoma" panose="020B0604030504040204" pitchFamily="34" charset="0"/>
              </a:defRPr>
            </a:lvl3pPr>
            <a:lvl4pPr>
              <a:defRPr sz="2400">
                <a:latin typeface="Tahoma" panose="020B0604030504040204" pitchFamily="34" charset="0"/>
                <a:ea typeface="Tahoma" panose="020B0604030504040204" pitchFamily="34" charset="0"/>
                <a:cs typeface="Tahoma" panose="020B0604030504040204" pitchFamily="34" charset="0"/>
              </a:defRPr>
            </a:lvl4pPr>
            <a:lvl5pPr>
              <a:defRPr sz="24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35550" y="1600205"/>
            <a:ext cx="4375150" cy="4525963"/>
          </a:xfrm>
          <a:prstGeom prst="rect">
            <a:avLst/>
          </a:prstGeom>
        </p:spPr>
        <p:txBody>
          <a:bodyPr/>
          <a:lstStyle>
            <a:lvl1pPr>
              <a:defRPr sz="2000">
                <a:latin typeface="Tahoma" panose="020B0604030504040204" pitchFamily="34" charset="0"/>
                <a:ea typeface="Tahoma" panose="020B0604030504040204" pitchFamily="34" charset="0"/>
                <a:cs typeface="Tahoma" panose="020B0604030504040204" pitchFamily="34" charset="0"/>
              </a:defRPr>
            </a:lvl1pPr>
            <a:lvl2pPr>
              <a:defRPr sz="20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2000">
                <a:latin typeface="Tahoma" panose="020B0604030504040204" pitchFamily="34" charset="0"/>
                <a:ea typeface="Tahoma" panose="020B0604030504040204" pitchFamily="34" charset="0"/>
                <a:cs typeface="Tahoma" panose="020B0604030504040204" pitchFamily="34" charset="0"/>
              </a:defRPr>
            </a:lvl4pPr>
            <a:lvl5pPr>
              <a:defRPr sz="20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xmlns="" id="{08E0AFBE-C35B-B94D-AAED-4A57A6ABCA10}"/>
              </a:ext>
            </a:extLst>
          </p:cNvPr>
          <p:cNvSpPr>
            <a:spLocks noGrp="1"/>
          </p:cNvSpPr>
          <p:nvPr>
            <p:ph type="title"/>
          </p:nvPr>
        </p:nvSpPr>
        <p:spPr>
          <a:xfrm>
            <a:off x="381000" y="152400"/>
            <a:ext cx="8915400" cy="762000"/>
          </a:xfrm>
          <a:prstGeom prst="rect">
            <a:avLst/>
          </a:prstGeom>
        </p:spPr>
        <p:txBody>
          <a:bodyPr/>
          <a:lstStyle>
            <a:lvl1pPr algn="l">
              <a:defRPr>
                <a:solidFill>
                  <a:srgbClr val="0070C0"/>
                </a:solidFill>
              </a:defRPr>
            </a:lvl1pPr>
          </a:lstStyle>
          <a:p>
            <a:r>
              <a:rPr lang="en-US"/>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535113"/>
            <a:ext cx="4376870" cy="639762"/>
          </a:xfrm>
          <a:prstGeom prst="rect">
            <a:avLst/>
          </a:prstGeom>
        </p:spPr>
        <p:txBody>
          <a:bodyPr anchor="b"/>
          <a:lstStyle>
            <a:lvl1pPr marL="0" indent="0">
              <a:buNone/>
              <a:defRPr sz="20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a:prstGeom prst="rect">
            <a:avLst/>
          </a:prstGeom>
        </p:spPr>
        <p:txBody>
          <a:bodyPr/>
          <a:lstStyle>
            <a:lvl1pPr>
              <a:defRPr sz="2000">
                <a:latin typeface="Tahoma" panose="020B0604030504040204" pitchFamily="34" charset="0"/>
                <a:ea typeface="Tahoma" panose="020B0604030504040204" pitchFamily="34" charset="0"/>
                <a:cs typeface="Tahoma" panose="020B0604030504040204" pitchFamily="34" charset="0"/>
              </a:defRPr>
            </a:lvl1pPr>
            <a:lvl2pPr>
              <a:defRPr sz="20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2000">
                <a:latin typeface="Tahoma" panose="020B0604030504040204" pitchFamily="34" charset="0"/>
                <a:ea typeface="Tahoma" panose="020B0604030504040204" pitchFamily="34" charset="0"/>
                <a:cs typeface="Tahoma" panose="020B0604030504040204" pitchFamily="34" charset="0"/>
              </a:defRPr>
            </a:lvl4pPr>
            <a:lvl5pPr>
              <a:defRPr sz="2000">
                <a:latin typeface="Tahoma" panose="020B0604030504040204" pitchFamily="34" charset="0"/>
                <a:ea typeface="Tahoma" panose="020B0604030504040204" pitchFamily="34" charset="0"/>
                <a:cs typeface="Tahoma" panose="020B060403050404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32111" y="1535113"/>
            <a:ext cx="4378590" cy="639762"/>
          </a:xfrm>
          <a:prstGeom prst="rect">
            <a:avLst/>
          </a:prstGeom>
        </p:spPr>
        <p:txBody>
          <a:bodyPr anchor="b"/>
          <a:lstStyle>
            <a:lvl1pPr marL="0" indent="0">
              <a:buNone/>
              <a:defRPr sz="20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a:prstGeom prst="rect">
            <a:avLst/>
          </a:prstGeom>
        </p:spPr>
        <p:txBody>
          <a:bodyPr/>
          <a:lstStyle>
            <a:lvl1pPr>
              <a:defRPr sz="2000">
                <a:latin typeface="Tahoma" panose="020B0604030504040204" pitchFamily="34" charset="0"/>
                <a:ea typeface="Tahoma" panose="020B0604030504040204" pitchFamily="34" charset="0"/>
                <a:cs typeface="Tahoma" panose="020B0604030504040204" pitchFamily="34" charset="0"/>
              </a:defRPr>
            </a:lvl1pPr>
            <a:lvl2pPr>
              <a:defRPr sz="20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2000">
                <a:latin typeface="Tahoma" panose="020B0604030504040204" pitchFamily="34" charset="0"/>
                <a:ea typeface="Tahoma" panose="020B0604030504040204" pitchFamily="34" charset="0"/>
                <a:cs typeface="Tahoma" panose="020B0604030504040204" pitchFamily="34" charset="0"/>
              </a:defRPr>
            </a:lvl4pPr>
            <a:lvl5pPr>
              <a:defRPr sz="2000">
                <a:latin typeface="Tahoma" panose="020B0604030504040204" pitchFamily="34" charset="0"/>
                <a:ea typeface="Tahoma" panose="020B0604030504040204" pitchFamily="34" charset="0"/>
                <a:cs typeface="Tahoma" panose="020B060403050404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xmlns="" id="{C2292105-6304-DC4F-9C7A-236FD4A69D97}"/>
              </a:ext>
            </a:extLst>
          </p:cNvPr>
          <p:cNvSpPr>
            <a:spLocks noGrp="1"/>
          </p:cNvSpPr>
          <p:nvPr>
            <p:ph type="title"/>
          </p:nvPr>
        </p:nvSpPr>
        <p:spPr>
          <a:xfrm>
            <a:off x="381000" y="152400"/>
            <a:ext cx="8915400" cy="762000"/>
          </a:xfrm>
          <a:prstGeom prst="rect">
            <a:avLst/>
          </a:prstGeom>
        </p:spPr>
        <p:txBody>
          <a:bodyPr/>
          <a:lstStyle>
            <a:lvl1pPr algn="l">
              <a:defRPr>
                <a:solidFill>
                  <a:srgbClr val="0070C0"/>
                </a:solidFill>
              </a:defRPr>
            </a:lvl1pPr>
          </a:lstStyle>
          <a:p>
            <a:r>
              <a:rPr lang="en-US"/>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4338" y="133350"/>
            <a:ext cx="9525926" cy="657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sldNum" sz="quarter" idx="10"/>
          </p:nvPr>
        </p:nvSpPr>
        <p:spPr>
          <a:xfrm>
            <a:off x="6996113" y="6356355"/>
            <a:ext cx="2228850" cy="365125"/>
          </a:xfrm>
          <a:prstGeom prst="rect">
            <a:avLst/>
          </a:prstGeom>
          <a:ln/>
        </p:spPr>
        <p:txBody>
          <a:bodyPr/>
          <a:lstStyle>
            <a:lvl1pPr>
              <a:defRPr/>
            </a:lvl1pPr>
          </a:lstStyle>
          <a:p>
            <a:fld id="{CF750649-D70D-48CB-8E64-AA56A5F4C76D}" type="slidenum">
              <a:rPr lang="en-US"/>
              <a:pPr/>
              <a:t>‹#›</a:t>
            </a:fld>
            <a:endParaRPr lang="en-US"/>
          </a:p>
        </p:txBody>
      </p:sp>
    </p:spTree>
    <p:extLst>
      <p:ext uri="{BB962C8B-B14F-4D97-AF65-F5344CB8AC3E}">
        <p14:creationId xmlns:p14="http://schemas.microsoft.com/office/powerpoint/2010/main" val="213455293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3BB89A-6326-4F6D-BCB9-4FED2985F8BA}" type="datetimeFigureOut">
              <a:rPr lang="en-US" smtClean="0">
                <a:solidFill>
                  <a:prstClr val="black">
                    <a:tint val="75000"/>
                  </a:prstClr>
                </a:solidFill>
              </a:rPr>
              <a:pPr/>
              <a:t>3/26/2020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DC13E3-9F8A-4AA5-9CB2-246A49854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193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3BB89A-6326-4F6D-BCB9-4FED2985F8BA}" type="datetimeFigureOut">
              <a:rPr lang="en-US" smtClean="0">
                <a:solidFill>
                  <a:prstClr val="black">
                    <a:tint val="75000"/>
                  </a:prstClr>
                </a:solidFill>
              </a:rPr>
              <a:pPr/>
              <a:t>3/26/2020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DC13E3-9F8A-4AA5-9CB2-246A49854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911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43"/>
            <a:ext cx="8543925"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75878" y="4589468"/>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3BB89A-6326-4F6D-BCB9-4FED2985F8BA}" type="datetimeFigureOut">
              <a:rPr lang="en-US" smtClean="0">
                <a:solidFill>
                  <a:prstClr val="black">
                    <a:tint val="75000"/>
                  </a:prstClr>
                </a:solidFill>
              </a:rPr>
              <a:pPr/>
              <a:t>3/26/2020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DC13E3-9F8A-4AA5-9CB2-246A49854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015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3BB89A-6326-4F6D-BCB9-4FED2985F8BA}" type="datetimeFigureOut">
              <a:rPr lang="en-US" smtClean="0">
                <a:solidFill>
                  <a:prstClr val="black">
                    <a:tint val="75000"/>
                  </a:prstClr>
                </a:solidFill>
              </a:rPr>
              <a:pPr/>
              <a:t>3/26/2020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DC13E3-9F8A-4AA5-9CB2-246A49854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02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BF927F-8B6A-6443-83EF-A210ED96CD77}"/>
              </a:ext>
            </a:extLst>
          </p:cNvPr>
          <p:cNvSpPr>
            <a:spLocks noGrp="1"/>
          </p:cNvSpPr>
          <p:nvPr>
            <p:ph type="title"/>
          </p:nvPr>
        </p:nvSpPr>
        <p:spPr/>
        <p:txBody>
          <a:bodyPr/>
          <a:lstStyle/>
          <a:p>
            <a:r>
              <a:rPr lang="en-US" dirty="0"/>
              <a:t>Click to edit Master title style</a:t>
            </a:r>
            <a:endParaRPr lang="x-none" dirty="0"/>
          </a:p>
        </p:txBody>
      </p:sp>
      <p:sp>
        <p:nvSpPr>
          <p:cNvPr id="3" name="Content Placeholder 2">
            <a:extLst>
              <a:ext uri="{FF2B5EF4-FFF2-40B4-BE49-F238E27FC236}">
                <a16:creationId xmlns:a16="http://schemas.microsoft.com/office/drawing/2014/main" xmlns="" id="{007FE01C-EE61-B04D-8F51-0A360AEC413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Tree>
    <p:extLst>
      <p:ext uri="{BB962C8B-B14F-4D97-AF65-F5344CB8AC3E}">
        <p14:creationId xmlns:p14="http://schemas.microsoft.com/office/powerpoint/2010/main" val="428245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3BB89A-6326-4F6D-BCB9-4FED2985F8BA}" type="datetimeFigureOut">
              <a:rPr lang="en-US" smtClean="0">
                <a:solidFill>
                  <a:prstClr val="black">
                    <a:tint val="75000"/>
                  </a:prstClr>
                </a:solidFill>
              </a:rPr>
              <a:pPr/>
              <a:t>3/26/2020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DC13E3-9F8A-4AA5-9CB2-246A49854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379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3BB89A-6326-4F6D-BCB9-4FED2985F8BA}" type="datetimeFigureOut">
              <a:rPr lang="en-US" smtClean="0">
                <a:solidFill>
                  <a:prstClr val="black">
                    <a:tint val="75000"/>
                  </a:prstClr>
                </a:solidFill>
              </a:rPr>
              <a:pPr/>
              <a:t>3/26/2020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DC13E3-9F8A-4AA5-9CB2-246A49854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149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BB89A-6326-4F6D-BCB9-4FED2985F8BA}" type="datetimeFigureOut">
              <a:rPr lang="en-US" smtClean="0">
                <a:solidFill>
                  <a:prstClr val="black">
                    <a:tint val="75000"/>
                  </a:prstClr>
                </a:solidFill>
              </a:rPr>
              <a:pPr/>
              <a:t>3/26/2020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DC13E3-9F8A-4AA5-9CB2-246A49854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874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11342" y="987430"/>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3BB89A-6326-4F6D-BCB9-4FED2985F8BA}" type="datetimeFigureOut">
              <a:rPr lang="en-US" smtClean="0">
                <a:solidFill>
                  <a:prstClr val="black">
                    <a:tint val="75000"/>
                  </a:prstClr>
                </a:solidFill>
              </a:rPr>
              <a:pPr/>
              <a:t>3/26/2020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DC13E3-9F8A-4AA5-9CB2-246A49854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940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11342" y="987430"/>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3BB89A-6326-4F6D-BCB9-4FED2985F8BA}" type="datetimeFigureOut">
              <a:rPr lang="en-US" smtClean="0">
                <a:solidFill>
                  <a:prstClr val="black">
                    <a:tint val="75000"/>
                  </a:prstClr>
                </a:solidFill>
              </a:rPr>
              <a:pPr/>
              <a:t>3/26/2020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DC13E3-9F8A-4AA5-9CB2-246A49854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377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3BB89A-6326-4F6D-BCB9-4FED2985F8BA}" type="datetimeFigureOut">
              <a:rPr lang="en-US" smtClean="0">
                <a:solidFill>
                  <a:prstClr val="black">
                    <a:tint val="75000"/>
                  </a:prstClr>
                </a:solidFill>
              </a:rPr>
              <a:pPr/>
              <a:t>3/26/2020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DC13E3-9F8A-4AA5-9CB2-246A49854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142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3BB89A-6326-4F6D-BCB9-4FED2985F8BA}" type="datetimeFigureOut">
              <a:rPr lang="en-US" smtClean="0">
                <a:solidFill>
                  <a:prstClr val="black">
                    <a:tint val="75000"/>
                  </a:prstClr>
                </a:solidFill>
              </a:rPr>
              <a:pPr/>
              <a:t>3/26/2020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DC13E3-9F8A-4AA5-9CB2-246A49854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710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4338" y="133350"/>
            <a:ext cx="9525926" cy="657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sldNum" sz="quarter" idx="10"/>
          </p:nvPr>
        </p:nvSpPr>
        <p:spPr>
          <a:ln/>
        </p:spPr>
        <p:txBody>
          <a:bodyPr/>
          <a:lstStyle>
            <a:lvl1pPr>
              <a:defRPr/>
            </a:lvl1pPr>
          </a:lstStyle>
          <a:p>
            <a:fld id="{CF750649-D70D-48CB-8E64-AA56A5F4C76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536185"/>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1869" y="133350"/>
            <a:ext cx="8896482" cy="8572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94338" y="1282700"/>
            <a:ext cx="9525926" cy="5422900"/>
          </a:xfrm>
        </p:spPr>
        <p:txBody>
          <a:bodyPr/>
          <a:lstStyle/>
          <a:p>
            <a:pPr lvl="0"/>
            <a:endParaRPr lang="en-US" noProof="0" smtClean="0"/>
          </a:p>
        </p:txBody>
      </p:sp>
      <p:sp>
        <p:nvSpPr>
          <p:cNvPr id="4" name="Rectangle 4"/>
          <p:cNvSpPr>
            <a:spLocks noGrp="1" noChangeArrowheads="1"/>
          </p:cNvSpPr>
          <p:nvPr>
            <p:ph type="sldNum" sz="quarter" idx="10"/>
          </p:nvPr>
        </p:nvSpPr>
        <p:spPr>
          <a:ln/>
        </p:spPr>
        <p:txBody>
          <a:bodyPr/>
          <a:lstStyle>
            <a:lvl1pPr>
              <a:defRPr/>
            </a:lvl1pPr>
          </a:lstStyle>
          <a:p>
            <a:fld id="{9CE19842-93E7-4234-A911-092DBB6666B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83128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3BB89A-6326-4F6D-BCB9-4FED2985F8BA}" type="datetimeFigureOut">
              <a:rPr lang="en-US" smtClean="0">
                <a:solidFill>
                  <a:prstClr val="black">
                    <a:tint val="75000"/>
                  </a:prstClr>
                </a:solidFill>
              </a:rPr>
              <a:pPr/>
              <a:t>3/26/2020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DC13E3-9F8A-4AA5-9CB2-246A49854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8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003701-3215-7143-AD90-92AE936D79D9}"/>
              </a:ext>
            </a:extLst>
          </p:cNvPr>
          <p:cNvSpPr>
            <a:spLocks noGrp="1"/>
          </p:cNvSpPr>
          <p:nvPr>
            <p:ph type="title"/>
          </p:nvPr>
        </p:nvSpPr>
        <p:spPr>
          <a:xfrm>
            <a:off x="676275" y="1709742"/>
            <a:ext cx="8543925" cy="2852737"/>
          </a:xfrm>
        </p:spPr>
        <p:txBody>
          <a:bodyPr anchor="b"/>
          <a:lstStyle>
            <a:lvl1pPr>
              <a:defRPr sz="6000">
                <a:solidFill>
                  <a:schemeClr val="bg1"/>
                </a:solidFill>
              </a:defRPr>
            </a:lvl1pPr>
          </a:lstStyle>
          <a:p>
            <a:r>
              <a:rPr lang="en-US" dirty="0"/>
              <a:t>Click to edit Master title style</a:t>
            </a:r>
            <a:endParaRPr lang="x-none" dirty="0"/>
          </a:p>
        </p:txBody>
      </p:sp>
      <p:sp>
        <p:nvSpPr>
          <p:cNvPr id="3" name="Text Placeholder 2">
            <a:extLst>
              <a:ext uri="{FF2B5EF4-FFF2-40B4-BE49-F238E27FC236}">
                <a16:creationId xmlns:a16="http://schemas.microsoft.com/office/drawing/2014/main" xmlns="" id="{9EE6592C-9103-0F4D-A94B-4A2A1D7C1B68}"/>
              </a:ext>
            </a:extLst>
          </p:cNvPr>
          <p:cNvSpPr>
            <a:spLocks noGrp="1"/>
          </p:cNvSpPr>
          <p:nvPr>
            <p:ph type="body" idx="1"/>
          </p:nvPr>
        </p:nvSpPr>
        <p:spPr>
          <a:xfrm>
            <a:off x="676275" y="4589467"/>
            <a:ext cx="8543925"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802259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3BB89A-6326-4F6D-BCB9-4FED2985F8BA}" type="datetimeFigureOut">
              <a:rPr lang="en-US" smtClean="0">
                <a:solidFill>
                  <a:prstClr val="black">
                    <a:tint val="75000"/>
                  </a:prstClr>
                </a:solidFill>
              </a:rPr>
              <a:pPr/>
              <a:t>3/26/2020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DC13E3-9F8A-4AA5-9CB2-246A49854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573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3BB89A-6326-4F6D-BCB9-4FED2985F8BA}" type="datetimeFigureOut">
              <a:rPr lang="en-US" smtClean="0">
                <a:solidFill>
                  <a:prstClr val="black">
                    <a:tint val="75000"/>
                  </a:prstClr>
                </a:solidFill>
              </a:rPr>
              <a:pPr/>
              <a:t>3/26/2020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DC13E3-9F8A-4AA5-9CB2-246A49854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716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3BB89A-6326-4F6D-BCB9-4FED2985F8BA}" type="datetimeFigureOut">
              <a:rPr lang="en-US" smtClean="0">
                <a:solidFill>
                  <a:prstClr val="black">
                    <a:tint val="75000"/>
                  </a:prstClr>
                </a:solidFill>
              </a:rPr>
              <a:pPr/>
              <a:t>3/26/2020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DC13E3-9F8A-4AA5-9CB2-246A49854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835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3BB89A-6326-4F6D-BCB9-4FED2985F8BA}" type="datetimeFigureOut">
              <a:rPr lang="en-US" smtClean="0">
                <a:solidFill>
                  <a:prstClr val="black">
                    <a:tint val="75000"/>
                  </a:prstClr>
                </a:solidFill>
              </a:rPr>
              <a:pPr/>
              <a:t>3/26/2020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DC13E3-9F8A-4AA5-9CB2-246A49854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317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3BB89A-6326-4F6D-BCB9-4FED2985F8BA}" type="datetimeFigureOut">
              <a:rPr lang="en-US" smtClean="0">
                <a:solidFill>
                  <a:prstClr val="black">
                    <a:tint val="75000"/>
                  </a:prstClr>
                </a:solidFill>
              </a:rPr>
              <a:pPr/>
              <a:t>3/26/2020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DC13E3-9F8A-4AA5-9CB2-246A49854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2082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BB89A-6326-4F6D-BCB9-4FED2985F8BA}" type="datetimeFigureOut">
              <a:rPr lang="en-US" smtClean="0">
                <a:solidFill>
                  <a:prstClr val="black">
                    <a:tint val="75000"/>
                  </a:prstClr>
                </a:solidFill>
              </a:rPr>
              <a:pPr/>
              <a:t>3/26/2020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DC13E3-9F8A-4AA5-9CB2-246A49854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033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3BB89A-6326-4F6D-BCB9-4FED2985F8BA}" type="datetimeFigureOut">
              <a:rPr lang="en-US" smtClean="0">
                <a:solidFill>
                  <a:prstClr val="black">
                    <a:tint val="75000"/>
                  </a:prstClr>
                </a:solidFill>
              </a:rPr>
              <a:pPr/>
              <a:t>3/26/2020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DC13E3-9F8A-4AA5-9CB2-246A49854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6913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3BB89A-6326-4F6D-BCB9-4FED2985F8BA}" type="datetimeFigureOut">
              <a:rPr lang="en-US" smtClean="0">
                <a:solidFill>
                  <a:prstClr val="black">
                    <a:tint val="75000"/>
                  </a:prstClr>
                </a:solidFill>
              </a:rPr>
              <a:pPr/>
              <a:t>3/26/2020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DC13E3-9F8A-4AA5-9CB2-246A49854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7725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3BB89A-6326-4F6D-BCB9-4FED2985F8BA}" type="datetimeFigureOut">
              <a:rPr lang="en-US" smtClean="0">
                <a:solidFill>
                  <a:prstClr val="black">
                    <a:tint val="75000"/>
                  </a:prstClr>
                </a:solidFill>
              </a:rPr>
              <a:pPr/>
              <a:t>3/26/2020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DC13E3-9F8A-4AA5-9CB2-246A49854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148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3BB89A-6326-4F6D-BCB9-4FED2985F8BA}" type="datetimeFigureOut">
              <a:rPr lang="en-US" smtClean="0">
                <a:solidFill>
                  <a:prstClr val="black">
                    <a:tint val="75000"/>
                  </a:prstClr>
                </a:solidFill>
              </a:rPr>
              <a:pPr/>
              <a:t>3/26/2020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DC13E3-9F8A-4AA5-9CB2-246A49854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45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A2C9C6-FACF-1842-B6AC-8BBE8EBA1767}"/>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33D9B479-6D2D-1F40-9A98-ABC0154DD792}"/>
              </a:ext>
            </a:extLst>
          </p:cNvPr>
          <p:cNvSpPr>
            <a:spLocks noGrp="1"/>
          </p:cNvSpPr>
          <p:nvPr>
            <p:ph sz="half" idx="1"/>
          </p:nvPr>
        </p:nvSpPr>
        <p:spPr>
          <a:xfrm>
            <a:off x="681040" y="1825625"/>
            <a:ext cx="419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6E74BF8D-3362-4641-913E-53C7647CCA52}"/>
              </a:ext>
            </a:extLst>
          </p:cNvPr>
          <p:cNvSpPr>
            <a:spLocks noGrp="1"/>
          </p:cNvSpPr>
          <p:nvPr>
            <p:ph sz="half" idx="2"/>
          </p:nvPr>
        </p:nvSpPr>
        <p:spPr>
          <a:xfrm>
            <a:off x="5029200" y="1825625"/>
            <a:ext cx="41957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Tree>
    <p:extLst>
      <p:ext uri="{BB962C8B-B14F-4D97-AF65-F5344CB8AC3E}">
        <p14:creationId xmlns:p14="http://schemas.microsoft.com/office/powerpoint/2010/main" val="32841011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4337" y="133350"/>
            <a:ext cx="9525926" cy="657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sldNum" sz="quarter" idx="10"/>
          </p:nvPr>
        </p:nvSpPr>
        <p:spPr>
          <a:ln/>
        </p:spPr>
        <p:txBody>
          <a:bodyPr/>
          <a:lstStyle>
            <a:lvl1pPr>
              <a:defRPr/>
            </a:lvl1pPr>
          </a:lstStyle>
          <a:p>
            <a:fld id="{CF750649-D70D-48CB-8E64-AA56A5F4C76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125004"/>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1869" y="133350"/>
            <a:ext cx="8896482" cy="8572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94337" y="1282700"/>
            <a:ext cx="9525926" cy="5422900"/>
          </a:xfrm>
        </p:spPr>
        <p:txBody>
          <a:bodyPr/>
          <a:lstStyle/>
          <a:p>
            <a:pPr lvl="0"/>
            <a:endParaRPr lang="en-US" noProof="0" smtClean="0"/>
          </a:p>
        </p:txBody>
      </p:sp>
      <p:sp>
        <p:nvSpPr>
          <p:cNvPr id="4" name="Rectangle 4"/>
          <p:cNvSpPr>
            <a:spLocks noGrp="1" noChangeArrowheads="1"/>
          </p:cNvSpPr>
          <p:nvPr>
            <p:ph type="sldNum" sz="quarter" idx="10"/>
          </p:nvPr>
        </p:nvSpPr>
        <p:spPr>
          <a:ln/>
        </p:spPr>
        <p:txBody>
          <a:bodyPr/>
          <a:lstStyle>
            <a:lvl1pPr>
              <a:defRPr/>
            </a:lvl1pPr>
          </a:lstStyle>
          <a:p>
            <a:fld id="{9CE19842-93E7-4234-A911-092DBB6666B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38351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2493EB-C50A-FB40-93FF-DF1CBC352859}"/>
              </a:ext>
            </a:extLst>
          </p:cNvPr>
          <p:cNvSpPr>
            <a:spLocks noGrp="1"/>
          </p:cNvSpPr>
          <p:nvPr>
            <p:ph type="title"/>
          </p:nvPr>
        </p:nvSpPr>
        <p:spPr>
          <a:xfrm>
            <a:off x="344489" y="1"/>
            <a:ext cx="8543925" cy="908720"/>
          </a:xfrm>
        </p:spPr>
        <p:txBody>
          <a:bodyPr/>
          <a:lstStyle/>
          <a:p>
            <a:r>
              <a:rPr lang="en-US" dirty="0"/>
              <a:t>Click to edit Master title style</a:t>
            </a:r>
            <a:endParaRPr lang="x-none" dirty="0"/>
          </a:p>
        </p:txBody>
      </p:sp>
      <p:sp>
        <p:nvSpPr>
          <p:cNvPr id="3" name="Text Placeholder 2">
            <a:extLst>
              <a:ext uri="{FF2B5EF4-FFF2-40B4-BE49-F238E27FC236}">
                <a16:creationId xmlns:a16="http://schemas.microsoft.com/office/drawing/2014/main" xmlns="" id="{9EB9AC9A-1190-BB48-8C95-7EA9ECCF909C}"/>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B086232-A6CF-0844-A98D-4B5B4D0216A3}"/>
              </a:ext>
            </a:extLst>
          </p:cNvPr>
          <p:cNvSpPr>
            <a:spLocks noGrp="1"/>
          </p:cNvSpPr>
          <p:nvPr>
            <p:ph sz="half" idx="2"/>
          </p:nvPr>
        </p:nvSpPr>
        <p:spPr>
          <a:xfrm>
            <a:off x="682625" y="2505075"/>
            <a:ext cx="4191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638C76A6-83F7-EC47-9E47-EAD7734AE882}"/>
              </a:ext>
            </a:extLst>
          </p:cNvPr>
          <p:cNvSpPr>
            <a:spLocks noGrp="1"/>
          </p:cNvSpPr>
          <p:nvPr>
            <p:ph type="body" sz="quarter" idx="3"/>
          </p:nvPr>
        </p:nvSpPr>
        <p:spPr>
          <a:xfrm>
            <a:off x="5014915"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53315E3-AA05-C448-BAC0-3FF00B6424CE}"/>
              </a:ext>
            </a:extLst>
          </p:cNvPr>
          <p:cNvSpPr>
            <a:spLocks noGrp="1"/>
          </p:cNvSpPr>
          <p:nvPr>
            <p:ph sz="quarter" idx="4"/>
          </p:nvPr>
        </p:nvSpPr>
        <p:spPr>
          <a:xfrm>
            <a:off x="5014915" y="2505075"/>
            <a:ext cx="42116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Tree>
    <p:extLst>
      <p:ext uri="{BB962C8B-B14F-4D97-AF65-F5344CB8AC3E}">
        <p14:creationId xmlns:p14="http://schemas.microsoft.com/office/powerpoint/2010/main" val="285211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4080D5-58F1-C847-93C6-E34ED5053C5B}"/>
              </a:ext>
            </a:extLst>
          </p:cNvPr>
          <p:cNvSpPr>
            <a:spLocks noGrp="1"/>
          </p:cNvSpPr>
          <p:nvPr>
            <p:ph type="title"/>
          </p:nvPr>
        </p:nvSpPr>
        <p:spPr/>
        <p:txBody>
          <a:bodyPr/>
          <a:lstStyle/>
          <a:p>
            <a:r>
              <a:rPr lang="en-US"/>
              <a:t>Click to edit Master title style</a:t>
            </a:r>
            <a:endParaRPr lang="x-none"/>
          </a:p>
        </p:txBody>
      </p:sp>
    </p:spTree>
    <p:extLst>
      <p:ext uri="{BB962C8B-B14F-4D97-AF65-F5344CB8AC3E}">
        <p14:creationId xmlns:p14="http://schemas.microsoft.com/office/powerpoint/2010/main" val="1428864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26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F08ED7-F418-4547-BBE1-F9230B5FCAE8}"/>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D0CDE33A-CE0B-2E46-AC6B-D330AEC59CC9}"/>
              </a:ext>
            </a:extLst>
          </p:cNvPr>
          <p:cNvSpPr>
            <a:spLocks noGrp="1"/>
          </p:cNvSpPr>
          <p:nvPr>
            <p:ph idx="1"/>
          </p:nvPr>
        </p:nvSpPr>
        <p:spPr>
          <a:xfrm>
            <a:off x="4211640" y="987429"/>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8BCC25A2-A0F3-3A4A-B822-5D5CAD7BF66E}"/>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52700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3F99D5-488D-784D-991D-2179F16B27F0}"/>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2C85EDF8-1684-6A4D-898D-0041AFB8367C}"/>
              </a:ext>
            </a:extLst>
          </p:cNvPr>
          <p:cNvSpPr>
            <a:spLocks noGrp="1"/>
          </p:cNvSpPr>
          <p:nvPr>
            <p:ph type="pic" idx="1"/>
          </p:nvPr>
        </p:nvSpPr>
        <p:spPr>
          <a:xfrm>
            <a:off x="4211640" y="987429"/>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06B75487-9B22-E641-9A02-D5D5E7546F6C}"/>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6F6BC91-2831-9F40-A09A-03F5BE738864}"/>
              </a:ext>
            </a:extLst>
          </p:cNvPr>
          <p:cNvSpPr>
            <a:spLocks noGrp="1"/>
          </p:cNvSpPr>
          <p:nvPr>
            <p:ph type="dt" sz="half" idx="10"/>
          </p:nvPr>
        </p:nvSpPr>
        <p:spPr>
          <a:xfrm>
            <a:off x="681038" y="6356354"/>
            <a:ext cx="2228850" cy="365125"/>
          </a:xfrm>
          <a:prstGeom prst="rect">
            <a:avLst/>
          </a:prstGeom>
        </p:spPr>
        <p:txBody>
          <a:bodyPr/>
          <a:lstStyle/>
          <a:p>
            <a:fld id="{FA9E3B26-DE00-B04F-A8A1-C59B5066050A}" type="datetimeFigureOut">
              <a:rPr lang="x-none" smtClean="0"/>
              <a:t>3/26/2020</a:t>
            </a:fld>
            <a:endParaRPr lang="x-none"/>
          </a:p>
        </p:txBody>
      </p:sp>
      <p:sp>
        <p:nvSpPr>
          <p:cNvPr id="6" name="Footer Placeholder 5">
            <a:extLst>
              <a:ext uri="{FF2B5EF4-FFF2-40B4-BE49-F238E27FC236}">
                <a16:creationId xmlns:a16="http://schemas.microsoft.com/office/drawing/2014/main" xmlns="" id="{BB497B4C-4202-B043-9DE7-25325BFAFE9F}"/>
              </a:ext>
            </a:extLst>
          </p:cNvPr>
          <p:cNvSpPr>
            <a:spLocks noGrp="1"/>
          </p:cNvSpPr>
          <p:nvPr>
            <p:ph type="ftr" sz="quarter" idx="11"/>
          </p:nvPr>
        </p:nvSpPr>
        <p:spPr>
          <a:xfrm>
            <a:off x="3281363" y="6356354"/>
            <a:ext cx="3343275"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DC2EBE8F-BD16-4F43-A20A-78C8C9A0F226}"/>
              </a:ext>
            </a:extLst>
          </p:cNvPr>
          <p:cNvSpPr>
            <a:spLocks noGrp="1"/>
          </p:cNvSpPr>
          <p:nvPr>
            <p:ph type="sldNum" sz="quarter" idx="12"/>
          </p:nvPr>
        </p:nvSpPr>
        <p:spPr>
          <a:xfrm>
            <a:off x="6996113" y="6356354"/>
            <a:ext cx="2228850" cy="365125"/>
          </a:xfrm>
          <a:prstGeom prst="rect">
            <a:avLst/>
          </a:prstGeom>
        </p:spPr>
        <p:txBody>
          <a:bodyPr/>
          <a:lstStyle/>
          <a:p>
            <a:fld id="{049B4E73-2FA4-2344-A03B-F3D2C6535711}" type="slidenum">
              <a:rPr lang="x-none" smtClean="0"/>
              <a:t>‹#›</a:t>
            </a:fld>
            <a:endParaRPr lang="x-none"/>
          </a:p>
        </p:txBody>
      </p:sp>
    </p:spTree>
    <p:extLst>
      <p:ext uri="{BB962C8B-B14F-4D97-AF65-F5344CB8AC3E}">
        <p14:creationId xmlns:p14="http://schemas.microsoft.com/office/powerpoint/2010/main" val="3027231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7C9F0CA-C56D-4F42-8CDE-A7207B4AFBE1}"/>
              </a:ext>
            </a:extLst>
          </p:cNvPr>
          <p:cNvSpPr>
            <a:spLocks noGrp="1"/>
          </p:cNvSpPr>
          <p:nvPr>
            <p:ph type="title"/>
          </p:nvPr>
        </p:nvSpPr>
        <p:spPr>
          <a:xfrm>
            <a:off x="344490" y="1"/>
            <a:ext cx="8399909" cy="908720"/>
          </a:xfrm>
          <a:prstGeom prst="rect">
            <a:avLst/>
          </a:prstGeom>
        </p:spPr>
        <p:txBody>
          <a:bodyPr vert="horz" lIns="91440" tIns="45720" rIns="91440" bIns="45720" rtlCol="0" anchor="ctr">
            <a:normAutofit/>
          </a:bodyPr>
          <a:lstStyle/>
          <a:p>
            <a:r>
              <a:rPr lang="en-US" dirty="0"/>
              <a:t>Click to edit Master title style</a:t>
            </a:r>
            <a:endParaRPr lang="x-none" dirty="0"/>
          </a:p>
        </p:txBody>
      </p:sp>
      <p:sp>
        <p:nvSpPr>
          <p:cNvPr id="3" name="Text Placeholder 2">
            <a:extLst>
              <a:ext uri="{FF2B5EF4-FFF2-40B4-BE49-F238E27FC236}">
                <a16:creationId xmlns:a16="http://schemas.microsoft.com/office/drawing/2014/main" xmlns="" id="{2C16DA3A-D44A-F940-BC57-9E1A12BBCB0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Tree>
    <p:extLst>
      <p:ext uri="{BB962C8B-B14F-4D97-AF65-F5344CB8AC3E}">
        <p14:creationId xmlns:p14="http://schemas.microsoft.com/office/powerpoint/2010/main" val="343596681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49" r:id="rId12"/>
    <p:sldLayoutId id="2147483652" r:id="rId13"/>
    <p:sldLayoutId id="2147483653" r:id="rId14"/>
    <p:sldLayoutId id="2147483669" r:id="rId15"/>
  </p:sldLayoutIdLst>
  <p:txStyles>
    <p:titleStyle>
      <a:lvl1pPr algn="l" defTabSz="914400" rtl="0" eaLnBrk="1" latinLnBrk="0" hangingPunct="1">
        <a:lnSpc>
          <a:spcPct val="90000"/>
        </a:lnSpc>
        <a:spcBef>
          <a:spcPct val="0"/>
        </a:spcBef>
        <a:buNone/>
        <a:defRPr sz="4400" kern="1200">
          <a:solidFill>
            <a:srgbClr val="0070C0"/>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1038" y="635635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BB89A-6326-4F6D-BCB9-4FED2985F8BA}" type="datetimeFigureOut">
              <a:rPr lang="en-US" smtClean="0">
                <a:solidFill>
                  <a:prstClr val="black">
                    <a:tint val="75000"/>
                  </a:prstClr>
                </a:solidFill>
              </a:rPr>
              <a:pPr/>
              <a:t>3/26/2020</a:t>
            </a:fld>
            <a:endParaRPr lang="en-US">
              <a:solidFill>
                <a:prstClr val="black">
                  <a:tint val="75000"/>
                </a:prstClr>
              </a:solidFill>
            </a:endParaRPr>
          </a:p>
        </p:txBody>
      </p:sp>
      <p:sp>
        <p:nvSpPr>
          <p:cNvPr id="5" name="Footer Placeholder 4"/>
          <p:cNvSpPr>
            <a:spLocks noGrp="1"/>
          </p:cNvSpPr>
          <p:nvPr>
            <p:ph type="ftr" sz="quarter" idx="3"/>
          </p:nvPr>
        </p:nvSpPr>
        <p:spPr>
          <a:xfrm>
            <a:off x="3281363" y="635635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996113" y="635635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C13E3-9F8A-4AA5-9CB2-246A49854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41946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BB89A-6326-4F6D-BCB9-4FED2985F8BA}" type="datetimeFigureOut">
              <a:rPr lang="en-US" smtClean="0">
                <a:solidFill>
                  <a:prstClr val="black">
                    <a:tint val="75000"/>
                  </a:prstClr>
                </a:solidFill>
              </a:rPr>
              <a:pPr/>
              <a:t>3/26/2020</a:t>
            </a:fld>
            <a:endParaRPr lang="en-US">
              <a:solidFill>
                <a:prstClr val="black">
                  <a:tint val="75000"/>
                </a:prstClr>
              </a:solidFill>
            </a:endParaRPr>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C13E3-9F8A-4AA5-9CB2-246A49854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863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12.xml"/><Relationship Id="rId4" Type="http://schemas.openxmlformats.org/officeDocument/2006/relationships/slide" Target="slide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Nguyenthuycd71@gmai.co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15C4739-DE54-744D-A632-7C4AF4E32F99}"/>
              </a:ext>
            </a:extLst>
          </p:cNvPr>
          <p:cNvSpPr txBox="1"/>
          <p:nvPr/>
        </p:nvSpPr>
        <p:spPr>
          <a:xfrm>
            <a:off x="560512" y="3344798"/>
            <a:ext cx="8856984" cy="646331"/>
          </a:xfrm>
          <a:prstGeom prst="rect">
            <a:avLst/>
          </a:prstGeom>
          <a:noFill/>
        </p:spPr>
        <p:txBody>
          <a:bodyPr wrap="square" rtlCol="0">
            <a:spAutoFit/>
          </a:bodyPr>
          <a:lstStyle/>
          <a:p>
            <a:pPr algn="ctr"/>
            <a:r>
              <a:rPr lang="en-US" sz="3600" dirty="0" smtClean="0">
                <a:solidFill>
                  <a:schemeClr val="bg1"/>
                </a:solidFill>
                <a:latin typeface="Tahoma" panose="020B0604030504040204" pitchFamily="34" charset="0"/>
                <a:ea typeface="Tahoma" panose="020B0604030504040204" pitchFamily="34" charset="0"/>
                <a:cs typeface="Tahoma" panose="020B0604030504040204" pitchFamily="34" charset="0"/>
              </a:rPr>
              <a:t>ĐÁNH GIÁ TRONG DẠY HỌC</a:t>
            </a:r>
            <a:endParaRPr lang="x-none"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xmlns="" id="{423D30E3-2D75-0844-B8B4-EE159E5E0F4C}"/>
              </a:ext>
            </a:extLst>
          </p:cNvPr>
          <p:cNvSpPr txBox="1"/>
          <p:nvPr/>
        </p:nvSpPr>
        <p:spPr>
          <a:xfrm>
            <a:off x="2216696" y="2636912"/>
            <a:ext cx="4968552" cy="707886"/>
          </a:xfrm>
          <a:prstGeom prst="rect">
            <a:avLst/>
          </a:prstGeom>
          <a:noFill/>
        </p:spPr>
        <p:txBody>
          <a:bodyPr wrap="square" rtlCol="0">
            <a:spAutoFit/>
          </a:bodyPr>
          <a:lstStyle/>
          <a:p>
            <a:pPr algn="ctr"/>
            <a:r>
              <a:rPr lang="x-none" sz="4000" b="1" dirty="0">
                <a:solidFill>
                  <a:schemeClr val="bg1"/>
                </a:solidFill>
                <a:latin typeface="Tahoma" panose="020B0604030504040204" pitchFamily="34" charset="0"/>
                <a:ea typeface="Tahoma" panose="020B0604030504040204" pitchFamily="34" charset="0"/>
                <a:cs typeface="Tahoma" panose="020B0604030504040204" pitchFamily="34" charset="0"/>
              </a:rPr>
              <a:t>BÀI GIẢNG</a:t>
            </a:r>
          </a:p>
        </p:txBody>
      </p:sp>
      <p:sp>
        <p:nvSpPr>
          <p:cNvPr id="4" name="TextBox 3">
            <a:extLst>
              <a:ext uri="{FF2B5EF4-FFF2-40B4-BE49-F238E27FC236}">
                <a16:creationId xmlns:a16="http://schemas.microsoft.com/office/drawing/2014/main" xmlns="" id="{3746B124-B1B4-924A-9997-FED38A0D4FF5}"/>
              </a:ext>
            </a:extLst>
          </p:cNvPr>
          <p:cNvSpPr txBox="1"/>
          <p:nvPr/>
        </p:nvSpPr>
        <p:spPr>
          <a:xfrm>
            <a:off x="5385048" y="5445228"/>
            <a:ext cx="4320480" cy="1015663"/>
          </a:xfrm>
          <a:prstGeom prst="rect">
            <a:avLst/>
          </a:prstGeom>
          <a:noFill/>
        </p:spPr>
        <p:txBody>
          <a:bodyPr wrap="square" rtlCol="0">
            <a:spAutoFit/>
          </a:bodyPr>
          <a:lstStyle/>
          <a:p>
            <a:pPr>
              <a:lnSpc>
                <a:spcPct val="150000"/>
              </a:lnSpc>
            </a:pPr>
            <a:r>
              <a:rPr lang="x-none" sz="2000" dirty="0"/>
              <a:t>Giảng viên</a:t>
            </a:r>
            <a:r>
              <a:rPr lang="x-none" sz="2000"/>
              <a:t>: </a:t>
            </a:r>
            <a:endParaRPr lang="x-none" sz="2000" dirty="0">
              <a:solidFill>
                <a:srgbClr val="0070C0"/>
              </a:solidFill>
            </a:endParaRPr>
          </a:p>
          <a:p>
            <a:pPr>
              <a:lnSpc>
                <a:spcPct val="150000"/>
              </a:lnSpc>
            </a:pPr>
            <a:r>
              <a:rPr lang="x-none" sz="2000" dirty="0"/>
              <a:t>Khoa</a:t>
            </a:r>
            <a:r>
              <a:rPr lang="x-none" sz="2000"/>
              <a:t>: </a:t>
            </a:r>
            <a:r>
              <a:rPr lang="en-US" sz="2000" dirty="0" err="1" smtClean="0">
                <a:solidFill>
                  <a:srgbClr val="0070C0"/>
                </a:solidFill>
              </a:rPr>
              <a:t>Sư</a:t>
            </a:r>
            <a:r>
              <a:rPr lang="en-US" sz="2000" dirty="0" smtClean="0">
                <a:solidFill>
                  <a:srgbClr val="0070C0"/>
                </a:solidFill>
              </a:rPr>
              <a:t> </a:t>
            </a:r>
            <a:r>
              <a:rPr lang="en-US" sz="2000" dirty="0" err="1" smtClean="0">
                <a:solidFill>
                  <a:srgbClr val="0070C0"/>
                </a:solidFill>
              </a:rPr>
              <a:t>phạm</a:t>
            </a:r>
            <a:r>
              <a:rPr lang="en-US" sz="2000" dirty="0" smtClean="0">
                <a:solidFill>
                  <a:srgbClr val="0070C0"/>
                </a:solidFill>
              </a:rPr>
              <a:t> </a:t>
            </a:r>
            <a:r>
              <a:rPr lang="en-US" sz="2000" dirty="0" err="1" smtClean="0">
                <a:solidFill>
                  <a:srgbClr val="0070C0"/>
                </a:solidFill>
              </a:rPr>
              <a:t>Giáo</a:t>
            </a:r>
            <a:r>
              <a:rPr lang="en-US" sz="2000" dirty="0" smtClean="0">
                <a:solidFill>
                  <a:srgbClr val="0070C0"/>
                </a:solidFill>
              </a:rPr>
              <a:t> </a:t>
            </a:r>
            <a:r>
              <a:rPr lang="en-US" sz="2000" dirty="0" err="1" smtClean="0">
                <a:solidFill>
                  <a:srgbClr val="0070C0"/>
                </a:solidFill>
              </a:rPr>
              <a:t>dục</a:t>
            </a:r>
            <a:r>
              <a:rPr lang="en-US" sz="2000" dirty="0" smtClean="0">
                <a:solidFill>
                  <a:srgbClr val="0070C0"/>
                </a:solidFill>
              </a:rPr>
              <a:t> </a:t>
            </a:r>
            <a:r>
              <a:rPr lang="en-US" sz="2000" dirty="0" err="1" smtClean="0">
                <a:solidFill>
                  <a:srgbClr val="0070C0"/>
                </a:solidFill>
              </a:rPr>
              <a:t>nghề</a:t>
            </a:r>
            <a:r>
              <a:rPr lang="en-US" sz="2000" dirty="0" smtClean="0">
                <a:solidFill>
                  <a:srgbClr val="0070C0"/>
                </a:solidFill>
              </a:rPr>
              <a:t> </a:t>
            </a:r>
            <a:r>
              <a:rPr lang="en-US" sz="2000" dirty="0" err="1" smtClean="0">
                <a:solidFill>
                  <a:srgbClr val="0070C0"/>
                </a:solidFill>
              </a:rPr>
              <a:t>nghiệp</a:t>
            </a:r>
            <a:endParaRPr lang="x-none" sz="2000"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4568" y="2276876"/>
            <a:ext cx="8543925" cy="3684067"/>
          </a:xfrm>
        </p:spPr>
        <p:txBody>
          <a:bodyPr>
            <a:noAutofit/>
          </a:bodyPr>
          <a:lstStyle/>
          <a:p>
            <a:pPr marL="0" indent="0" algn="just">
              <a:buNone/>
            </a:pP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Câu</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hỏi</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bài</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tập</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vấn</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đáp</a:t>
            </a:r>
            <a:r>
              <a:rPr lang="en-US" sz="2400" b="0" dirty="0" smtClean="0">
                <a:latin typeface="Arial" pitchFamily="34" charset="0"/>
                <a:cs typeface="Arial" pitchFamily="34" charset="0"/>
              </a:rPr>
              <a:t> </a:t>
            </a:r>
          </a:p>
          <a:p>
            <a:pPr marL="0" indent="0" algn="just">
              <a:buNone/>
            </a:pP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Câu</a:t>
            </a:r>
            <a:r>
              <a:rPr lang="en-US" sz="2400" b="0" dirty="0" smtClean="0">
                <a:latin typeface="Arial" pitchFamily="34" charset="0"/>
                <a:cs typeface="Arial" pitchFamily="34" charset="0"/>
              </a:rPr>
              <a:t> </a:t>
            </a:r>
            <a:r>
              <a:rPr lang="en-US" sz="2400" b="0" dirty="0" err="1">
                <a:latin typeface="Arial" pitchFamily="34" charset="0"/>
                <a:cs typeface="Arial" pitchFamily="34" charset="0"/>
              </a:rPr>
              <a:t>hỏi</a:t>
            </a:r>
            <a:r>
              <a:rPr lang="en-US" sz="2400" b="0" dirty="0">
                <a:latin typeface="Arial" pitchFamily="34" charset="0"/>
                <a:cs typeface="Arial" pitchFamily="34" charset="0"/>
              </a:rPr>
              <a:t>, </a:t>
            </a:r>
            <a:r>
              <a:rPr lang="en-US" sz="2400" b="0" dirty="0" err="1">
                <a:latin typeface="Arial" pitchFamily="34" charset="0"/>
                <a:cs typeface="Arial" pitchFamily="34" charset="0"/>
              </a:rPr>
              <a:t>bài</a:t>
            </a:r>
            <a:r>
              <a:rPr lang="en-US" sz="2400" b="0" dirty="0">
                <a:latin typeface="Arial" pitchFamily="34" charset="0"/>
                <a:cs typeface="Arial" pitchFamily="34" charset="0"/>
              </a:rPr>
              <a:t> </a:t>
            </a:r>
            <a:r>
              <a:rPr lang="en-US" sz="2400" b="0" dirty="0" err="1">
                <a:latin typeface="Arial" pitchFamily="34" charset="0"/>
                <a:cs typeface="Arial" pitchFamily="34" charset="0"/>
              </a:rPr>
              <a:t>tập</a:t>
            </a:r>
            <a:r>
              <a:rPr lang="en-US" sz="2400" b="0" dirty="0">
                <a:latin typeface="Arial" pitchFamily="34" charset="0"/>
                <a:cs typeface="Arial" pitchFamily="34" charset="0"/>
              </a:rPr>
              <a:t> </a:t>
            </a:r>
            <a:r>
              <a:rPr lang="en-US" sz="2400" b="0" dirty="0" err="1">
                <a:latin typeface="Arial" pitchFamily="34" charset="0"/>
                <a:cs typeface="Arial" pitchFamily="34" charset="0"/>
              </a:rPr>
              <a:t>trắc</a:t>
            </a:r>
            <a:r>
              <a:rPr lang="en-US" sz="2400" b="0" dirty="0">
                <a:latin typeface="Arial" pitchFamily="34" charset="0"/>
                <a:cs typeface="Arial" pitchFamily="34" charset="0"/>
              </a:rPr>
              <a:t> </a:t>
            </a:r>
            <a:r>
              <a:rPr lang="en-US" sz="2400" b="0" dirty="0" err="1">
                <a:latin typeface="Arial" pitchFamily="34" charset="0"/>
                <a:cs typeface="Arial" pitchFamily="34" charset="0"/>
              </a:rPr>
              <a:t>nghiệm</a:t>
            </a:r>
            <a:r>
              <a:rPr lang="en-US" sz="2400" b="0" dirty="0">
                <a:latin typeface="Arial" pitchFamily="34" charset="0"/>
                <a:cs typeface="Arial" pitchFamily="34" charset="0"/>
              </a:rPr>
              <a:t> </a:t>
            </a:r>
            <a:r>
              <a:rPr lang="en-US" sz="2400" b="0" dirty="0" err="1">
                <a:latin typeface="Arial" pitchFamily="34" charset="0"/>
                <a:cs typeface="Arial" pitchFamily="34" charset="0"/>
              </a:rPr>
              <a:t>khách</a:t>
            </a:r>
            <a:r>
              <a:rPr lang="en-US" sz="2400" b="0" dirty="0">
                <a:latin typeface="Arial" pitchFamily="34" charset="0"/>
                <a:cs typeface="Arial" pitchFamily="34" charset="0"/>
              </a:rPr>
              <a:t> </a:t>
            </a:r>
            <a:r>
              <a:rPr lang="en-US" sz="2400" b="0" dirty="0" err="1">
                <a:latin typeface="Arial" pitchFamily="34" charset="0"/>
                <a:cs typeface="Arial" pitchFamily="34" charset="0"/>
              </a:rPr>
              <a:t>quan</a:t>
            </a:r>
            <a:r>
              <a:rPr lang="en-US" sz="2400" b="0" dirty="0">
                <a:latin typeface="Arial" pitchFamily="34" charset="0"/>
                <a:cs typeface="Arial" pitchFamily="34" charset="0"/>
              </a:rPr>
              <a:t> </a:t>
            </a:r>
          </a:p>
          <a:p>
            <a:pPr algn="just">
              <a:buFontTx/>
              <a:buChar char="-"/>
            </a:pPr>
            <a:r>
              <a:rPr lang="en-US" sz="2400" b="0" dirty="0" err="1" smtClean="0">
                <a:latin typeface="Arial" pitchFamily="34" charset="0"/>
                <a:cs typeface="Arial" pitchFamily="34" charset="0"/>
              </a:rPr>
              <a:t>Câu</a:t>
            </a:r>
            <a:r>
              <a:rPr lang="en-US" sz="2400" b="0" dirty="0" smtClean="0">
                <a:latin typeface="Arial" pitchFamily="34" charset="0"/>
                <a:cs typeface="Arial" pitchFamily="34" charset="0"/>
              </a:rPr>
              <a:t> </a:t>
            </a:r>
            <a:r>
              <a:rPr lang="en-US" sz="2400" b="0" dirty="0" err="1">
                <a:latin typeface="Arial" pitchFamily="34" charset="0"/>
                <a:cs typeface="Arial" pitchFamily="34" charset="0"/>
              </a:rPr>
              <a:t>hỏi</a:t>
            </a:r>
            <a:r>
              <a:rPr lang="en-US" sz="2400" b="0" dirty="0">
                <a:latin typeface="Arial" pitchFamily="34" charset="0"/>
                <a:cs typeface="Arial" pitchFamily="34" charset="0"/>
              </a:rPr>
              <a:t>, </a:t>
            </a:r>
            <a:r>
              <a:rPr lang="en-US" sz="2400" b="0" dirty="0" err="1">
                <a:latin typeface="Arial" pitchFamily="34" charset="0"/>
                <a:cs typeface="Arial" pitchFamily="34" charset="0"/>
              </a:rPr>
              <a:t>bài</a:t>
            </a:r>
            <a:r>
              <a:rPr lang="en-US" sz="2400" b="0" dirty="0">
                <a:latin typeface="Arial" pitchFamily="34" charset="0"/>
                <a:cs typeface="Arial" pitchFamily="34" charset="0"/>
              </a:rPr>
              <a:t> </a:t>
            </a:r>
            <a:r>
              <a:rPr lang="en-US" sz="2400" b="0" dirty="0" err="1">
                <a:latin typeface="Arial" pitchFamily="34" charset="0"/>
                <a:cs typeface="Arial" pitchFamily="34" charset="0"/>
              </a:rPr>
              <a:t>tập</a:t>
            </a:r>
            <a:r>
              <a:rPr lang="en-US" sz="2400" b="0" dirty="0">
                <a:latin typeface="Arial" pitchFamily="34" charset="0"/>
                <a:cs typeface="Arial" pitchFamily="34" charset="0"/>
              </a:rPr>
              <a:t> </a:t>
            </a:r>
            <a:r>
              <a:rPr lang="en-US" sz="2400" b="0" dirty="0" err="1">
                <a:latin typeface="Arial" pitchFamily="34" charset="0"/>
                <a:cs typeface="Arial" pitchFamily="34" charset="0"/>
              </a:rPr>
              <a:t>tự</a:t>
            </a:r>
            <a:r>
              <a:rPr lang="en-US" sz="2400" b="0" dirty="0">
                <a:latin typeface="Arial" pitchFamily="34" charset="0"/>
                <a:cs typeface="Arial" pitchFamily="34" charset="0"/>
              </a:rPr>
              <a:t> </a:t>
            </a:r>
            <a:r>
              <a:rPr lang="en-US" sz="2400" b="0" dirty="0" err="1">
                <a:latin typeface="Arial" pitchFamily="34" charset="0"/>
                <a:cs typeface="Arial" pitchFamily="34" charset="0"/>
              </a:rPr>
              <a:t>luận</a:t>
            </a:r>
            <a:r>
              <a:rPr lang="en-US" sz="2400" b="0" dirty="0">
                <a:latin typeface="Arial" pitchFamily="34" charset="0"/>
                <a:cs typeface="Arial" pitchFamily="34" charset="0"/>
              </a:rPr>
              <a:t> </a:t>
            </a:r>
            <a:endParaRPr lang="en-US" sz="2400" dirty="0" smtClean="0">
              <a:latin typeface="Arial" pitchFamily="34" charset="0"/>
              <a:cs typeface="Arial" pitchFamily="34" charset="0"/>
            </a:endParaRPr>
          </a:p>
          <a:p>
            <a:pPr algn="just">
              <a:buFontTx/>
              <a:buChar char="-"/>
            </a:pPr>
            <a:r>
              <a:rPr lang="en-US" sz="2400" b="0" dirty="0" err="1" smtClean="0">
                <a:latin typeface="Arial" pitchFamily="34" charset="0"/>
                <a:cs typeface="Arial" pitchFamily="34" charset="0"/>
              </a:rPr>
              <a:t>Câu</a:t>
            </a:r>
            <a:r>
              <a:rPr lang="en-US" sz="2400" b="0" dirty="0" smtClean="0">
                <a:latin typeface="Arial" pitchFamily="34" charset="0"/>
                <a:cs typeface="Arial" pitchFamily="34" charset="0"/>
              </a:rPr>
              <a:t> </a:t>
            </a:r>
            <a:r>
              <a:rPr lang="en-US" sz="2400" b="0" dirty="0" err="1">
                <a:latin typeface="Arial" pitchFamily="34" charset="0"/>
                <a:cs typeface="Arial" pitchFamily="34" charset="0"/>
              </a:rPr>
              <a:t>hỏi</a:t>
            </a:r>
            <a:r>
              <a:rPr lang="en-US" sz="2400" b="0" dirty="0">
                <a:latin typeface="Arial" pitchFamily="34" charset="0"/>
                <a:cs typeface="Arial" pitchFamily="34" charset="0"/>
              </a:rPr>
              <a:t>, </a:t>
            </a:r>
            <a:r>
              <a:rPr lang="en-US" sz="2400" b="0" dirty="0" err="1">
                <a:latin typeface="Arial" pitchFamily="34" charset="0"/>
                <a:cs typeface="Arial" pitchFamily="34" charset="0"/>
              </a:rPr>
              <a:t>bài</a:t>
            </a:r>
            <a:r>
              <a:rPr lang="en-US" sz="2400" b="0" dirty="0">
                <a:latin typeface="Arial" pitchFamily="34" charset="0"/>
                <a:cs typeface="Arial" pitchFamily="34" charset="0"/>
              </a:rPr>
              <a:t> </a:t>
            </a:r>
            <a:r>
              <a:rPr lang="en-US" sz="2400" b="0" dirty="0" err="1">
                <a:latin typeface="Arial" pitchFamily="34" charset="0"/>
                <a:cs typeface="Arial" pitchFamily="34" charset="0"/>
              </a:rPr>
              <a:t>tập</a:t>
            </a:r>
            <a:r>
              <a:rPr lang="en-US" sz="2400" b="0" dirty="0">
                <a:latin typeface="Arial" pitchFamily="34" charset="0"/>
                <a:cs typeface="Arial" pitchFamily="34" charset="0"/>
              </a:rPr>
              <a:t> </a:t>
            </a:r>
            <a:r>
              <a:rPr lang="en-US" sz="2400" b="0" dirty="0" err="1">
                <a:latin typeface="Arial" pitchFamily="34" charset="0"/>
                <a:cs typeface="Arial" pitchFamily="34" charset="0"/>
              </a:rPr>
              <a:t>thực</a:t>
            </a:r>
            <a:r>
              <a:rPr lang="en-US" sz="2400" b="0" dirty="0">
                <a:latin typeface="Arial" pitchFamily="34" charset="0"/>
                <a:cs typeface="Arial" pitchFamily="34" charset="0"/>
              </a:rPr>
              <a:t> </a:t>
            </a:r>
            <a:r>
              <a:rPr lang="en-US" sz="2400" b="0" dirty="0" err="1">
                <a:latin typeface="Arial" pitchFamily="34" charset="0"/>
                <a:cs typeface="Arial" pitchFamily="34" charset="0"/>
              </a:rPr>
              <a:t>hành</a:t>
            </a:r>
            <a:r>
              <a:rPr lang="en-US" sz="2400" b="0" dirty="0">
                <a:latin typeface="Arial" pitchFamily="34" charset="0"/>
                <a:cs typeface="Arial" pitchFamily="34" charset="0"/>
              </a:rPr>
              <a:t> </a:t>
            </a:r>
            <a:r>
              <a:rPr lang="en-US" sz="2400" b="0" dirty="0" err="1">
                <a:latin typeface="Arial" pitchFamily="34" charset="0"/>
                <a:cs typeface="Arial" pitchFamily="34" charset="0"/>
              </a:rPr>
              <a:t>liên</a:t>
            </a:r>
            <a:r>
              <a:rPr lang="en-US" sz="2400" b="0" dirty="0">
                <a:latin typeface="Arial" pitchFamily="34" charset="0"/>
                <a:cs typeface="Arial" pitchFamily="34" charset="0"/>
              </a:rPr>
              <a:t> </a:t>
            </a:r>
            <a:r>
              <a:rPr lang="en-US" sz="2400" b="0" dirty="0" err="1">
                <a:latin typeface="Arial" pitchFamily="34" charset="0"/>
                <a:cs typeface="Arial" pitchFamily="34" charset="0"/>
              </a:rPr>
              <a:t>quan</a:t>
            </a:r>
            <a:r>
              <a:rPr lang="en-US" sz="2400" b="0" dirty="0">
                <a:latin typeface="Arial" pitchFamily="34" charset="0"/>
                <a:cs typeface="Arial" pitchFamily="34" charset="0"/>
              </a:rPr>
              <a:t> </a:t>
            </a:r>
            <a:r>
              <a:rPr lang="en-US" sz="2400" b="0" dirty="0" err="1">
                <a:latin typeface="Arial" pitchFamily="34" charset="0"/>
                <a:cs typeface="Arial" pitchFamily="34" charset="0"/>
              </a:rPr>
              <a:t>đến</a:t>
            </a:r>
            <a:r>
              <a:rPr lang="en-US" sz="2400" b="0" dirty="0">
                <a:latin typeface="Arial" pitchFamily="34" charset="0"/>
                <a:cs typeface="Arial" pitchFamily="34" charset="0"/>
              </a:rPr>
              <a:t> </a:t>
            </a:r>
            <a:r>
              <a:rPr lang="en-US" sz="2400" b="0" dirty="0" err="1">
                <a:latin typeface="Arial" pitchFamily="34" charset="0"/>
                <a:cs typeface="Arial" pitchFamily="34" charset="0"/>
              </a:rPr>
              <a:t>các</a:t>
            </a:r>
            <a:r>
              <a:rPr lang="en-US" sz="2400" b="0" dirty="0">
                <a:latin typeface="Arial" pitchFamily="34" charset="0"/>
                <a:cs typeface="Arial" pitchFamily="34" charset="0"/>
              </a:rPr>
              <a:t> </a:t>
            </a:r>
            <a:r>
              <a:rPr lang="en-US" sz="2400" b="0" dirty="0" err="1">
                <a:latin typeface="Arial" pitchFamily="34" charset="0"/>
                <a:cs typeface="Arial" pitchFamily="34" charset="0"/>
              </a:rPr>
              <a:t>dạng</a:t>
            </a:r>
            <a:r>
              <a:rPr lang="en-US" sz="2400" b="0" dirty="0">
                <a:latin typeface="Arial" pitchFamily="34" charset="0"/>
                <a:cs typeface="Arial" pitchFamily="34" charset="0"/>
              </a:rPr>
              <a:t> </a:t>
            </a:r>
            <a:r>
              <a:rPr lang="en-US" sz="2400" b="0" dirty="0" err="1">
                <a:latin typeface="Arial" pitchFamily="34" charset="0"/>
                <a:cs typeface="Arial" pitchFamily="34" charset="0"/>
              </a:rPr>
              <a:t>thể</a:t>
            </a:r>
            <a:r>
              <a:rPr lang="en-US" sz="2400" b="0" dirty="0">
                <a:latin typeface="Arial" pitchFamily="34" charset="0"/>
                <a:cs typeface="Arial" pitchFamily="34" charset="0"/>
              </a:rPr>
              <a:t> </a:t>
            </a:r>
            <a:r>
              <a:rPr lang="en-US" sz="2400" b="0" dirty="0" err="1">
                <a:latin typeface="Arial" pitchFamily="34" charset="0"/>
                <a:cs typeface="Arial" pitchFamily="34" charset="0"/>
              </a:rPr>
              <a:t>hiện</a:t>
            </a:r>
            <a:r>
              <a:rPr lang="en-US" sz="2400" b="0" dirty="0">
                <a:latin typeface="Arial" pitchFamily="34" charset="0"/>
                <a:cs typeface="Arial" pitchFamily="34" charset="0"/>
              </a:rPr>
              <a:t> </a:t>
            </a:r>
            <a:r>
              <a:rPr lang="en-US" sz="2400" b="0" dirty="0" err="1">
                <a:latin typeface="Arial" pitchFamily="34" charset="0"/>
                <a:cs typeface="Arial" pitchFamily="34" charset="0"/>
              </a:rPr>
              <a:t>nói</a:t>
            </a:r>
            <a:r>
              <a:rPr lang="en-US" sz="2400" b="0" dirty="0">
                <a:latin typeface="Arial" pitchFamily="34" charset="0"/>
                <a:cs typeface="Arial" pitchFamily="34" charset="0"/>
              </a:rPr>
              <a:t>, </a:t>
            </a:r>
            <a:r>
              <a:rPr lang="en-US" sz="2400" b="0" dirty="0" err="1">
                <a:latin typeface="Arial" pitchFamily="34" charset="0"/>
                <a:cs typeface="Arial" pitchFamily="34" charset="0"/>
              </a:rPr>
              <a:t>viết</a:t>
            </a:r>
            <a:r>
              <a:rPr lang="en-US" sz="2400" b="0" dirty="0">
                <a:latin typeface="Arial" pitchFamily="34" charset="0"/>
                <a:cs typeface="Arial" pitchFamily="34" charset="0"/>
              </a:rPr>
              <a:t>, </a:t>
            </a:r>
            <a:r>
              <a:rPr lang="en-US" sz="2400" b="0" dirty="0" err="1">
                <a:latin typeface="Arial" pitchFamily="34" charset="0"/>
                <a:cs typeface="Arial" pitchFamily="34" charset="0"/>
              </a:rPr>
              <a:t>vận</a:t>
            </a:r>
            <a:r>
              <a:rPr lang="en-US" sz="2400" b="0" dirty="0">
                <a:latin typeface="Arial" pitchFamily="34" charset="0"/>
                <a:cs typeface="Arial" pitchFamily="34" charset="0"/>
              </a:rPr>
              <a:t> </a:t>
            </a:r>
            <a:r>
              <a:rPr lang="en-US" sz="2400" b="0" dirty="0" err="1">
                <a:latin typeface="Arial" pitchFamily="34" charset="0"/>
                <a:cs typeface="Arial" pitchFamily="34" charset="0"/>
              </a:rPr>
              <a:t>động</a:t>
            </a:r>
            <a:r>
              <a:rPr lang="en-US" sz="2400" b="0" dirty="0">
                <a:latin typeface="Arial" pitchFamily="34" charset="0"/>
                <a:cs typeface="Arial" pitchFamily="34" charset="0"/>
              </a:rPr>
              <a:t> </a:t>
            </a:r>
          </a:p>
          <a:p>
            <a:pPr marL="0" indent="0" algn="just">
              <a:buNone/>
            </a:pP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Phiếu</a:t>
            </a:r>
            <a:r>
              <a:rPr lang="en-US" sz="2400" b="0" dirty="0" smtClean="0">
                <a:latin typeface="Arial" pitchFamily="34" charset="0"/>
                <a:cs typeface="Arial" pitchFamily="34" charset="0"/>
              </a:rPr>
              <a:t> </a:t>
            </a:r>
            <a:r>
              <a:rPr lang="en-US" sz="2400" b="0" dirty="0" err="1">
                <a:latin typeface="Arial" pitchFamily="34" charset="0"/>
                <a:cs typeface="Arial" pitchFamily="34" charset="0"/>
              </a:rPr>
              <a:t>quan</a:t>
            </a:r>
            <a:r>
              <a:rPr lang="en-US" sz="2400" b="0" dirty="0">
                <a:latin typeface="Arial" pitchFamily="34" charset="0"/>
                <a:cs typeface="Arial" pitchFamily="34" charset="0"/>
              </a:rPr>
              <a:t> </a:t>
            </a:r>
            <a:r>
              <a:rPr lang="en-US" sz="2400" b="0" dirty="0" err="1">
                <a:latin typeface="Arial" pitchFamily="34" charset="0"/>
                <a:cs typeface="Arial" pitchFamily="34" charset="0"/>
              </a:rPr>
              <a:t>sát</a:t>
            </a:r>
            <a:r>
              <a:rPr lang="en-US" sz="2400" b="0" dirty="0">
                <a:latin typeface="Arial" pitchFamily="34" charset="0"/>
                <a:cs typeface="Arial" pitchFamily="34" charset="0"/>
              </a:rPr>
              <a:t>, </a:t>
            </a:r>
            <a:r>
              <a:rPr lang="en-US" sz="2400" b="0" dirty="0" err="1">
                <a:latin typeface="Arial" pitchFamily="34" charset="0"/>
                <a:cs typeface="Arial" pitchFamily="34" charset="0"/>
              </a:rPr>
              <a:t>biên</a:t>
            </a:r>
            <a:r>
              <a:rPr lang="en-US" sz="2400" b="0" dirty="0">
                <a:latin typeface="Arial" pitchFamily="34" charset="0"/>
                <a:cs typeface="Arial" pitchFamily="34" charset="0"/>
              </a:rPr>
              <a:t> </a:t>
            </a:r>
            <a:r>
              <a:rPr lang="en-US" sz="2400" b="0" dirty="0" err="1">
                <a:latin typeface="Arial" pitchFamily="34" charset="0"/>
                <a:cs typeface="Arial" pitchFamily="34" charset="0"/>
              </a:rPr>
              <a:t>bản</a:t>
            </a:r>
            <a:r>
              <a:rPr lang="en-US" sz="2400" b="0" dirty="0">
                <a:latin typeface="Arial" pitchFamily="34" charset="0"/>
                <a:cs typeface="Arial" pitchFamily="34" charset="0"/>
              </a:rPr>
              <a:t> </a:t>
            </a:r>
            <a:r>
              <a:rPr lang="en-US" sz="2400" b="0" dirty="0" err="1">
                <a:latin typeface="Arial" pitchFamily="34" charset="0"/>
                <a:cs typeface="Arial" pitchFamily="34" charset="0"/>
              </a:rPr>
              <a:t>ghi</a:t>
            </a:r>
            <a:r>
              <a:rPr lang="en-US" sz="2400" b="0" dirty="0">
                <a:latin typeface="Arial" pitchFamily="34" charset="0"/>
                <a:cs typeface="Arial" pitchFamily="34" charset="0"/>
              </a:rPr>
              <a:t> </a:t>
            </a:r>
            <a:r>
              <a:rPr lang="en-US" sz="2400" b="0" dirty="0" err="1">
                <a:latin typeface="Arial" pitchFamily="34" charset="0"/>
                <a:cs typeface="Arial" pitchFamily="34" charset="0"/>
              </a:rPr>
              <a:t>chép</a:t>
            </a:r>
            <a:r>
              <a:rPr lang="en-US" sz="2400" b="0" dirty="0">
                <a:latin typeface="Arial" pitchFamily="34" charset="0"/>
                <a:cs typeface="Arial" pitchFamily="34" charset="0"/>
              </a:rPr>
              <a:t> v.v... </a:t>
            </a:r>
            <a:endParaRPr lang="en-US" sz="2400" b="0" dirty="0" smtClean="0">
              <a:latin typeface="Arial" pitchFamily="34" charset="0"/>
              <a:cs typeface="Arial" pitchFamily="34" charset="0"/>
            </a:endParaRPr>
          </a:p>
          <a:p>
            <a:pPr algn="just">
              <a:buFontTx/>
              <a:buChar char="-"/>
            </a:pPr>
            <a:r>
              <a:rPr lang="vi-VN" sz="2400" b="0" dirty="0" smtClean="0">
                <a:latin typeface="Arial" pitchFamily="34" charset="0"/>
                <a:cs typeface="Arial" pitchFamily="34" charset="0"/>
              </a:rPr>
              <a:t>Biên </a:t>
            </a:r>
            <a:r>
              <a:rPr lang="vi-VN" sz="2400" b="0" dirty="0">
                <a:latin typeface="Arial" pitchFamily="34" charset="0"/>
                <a:cs typeface="Arial" pitchFamily="34" charset="0"/>
              </a:rPr>
              <a:t>bản thảo luận nhóm, bài tiểu luận, bài thuyết trình, </a:t>
            </a:r>
            <a:endParaRPr lang="en-US" sz="2400" b="0" dirty="0" smtClean="0">
              <a:latin typeface="Arial" pitchFamily="34" charset="0"/>
              <a:cs typeface="Arial" pitchFamily="34" charset="0"/>
            </a:endParaRPr>
          </a:p>
          <a:p>
            <a:pPr marL="0" indent="0" algn="just">
              <a:buNone/>
            </a:pPr>
            <a:r>
              <a:rPr lang="en-US" sz="2400" dirty="0">
                <a:latin typeface="Arial" pitchFamily="34" charset="0"/>
                <a:cs typeface="Arial" pitchFamily="34" charset="0"/>
              </a:rPr>
              <a:t> </a:t>
            </a:r>
            <a:r>
              <a:rPr lang="en-US" sz="2400" dirty="0" smtClean="0">
                <a:latin typeface="Arial" pitchFamily="34" charset="0"/>
                <a:cs typeface="Arial" pitchFamily="34" charset="0"/>
              </a:rPr>
              <a:t>  </a:t>
            </a:r>
            <a:r>
              <a:rPr lang="vi-VN" sz="2400" b="0" dirty="0" smtClean="0">
                <a:latin typeface="Arial" pitchFamily="34" charset="0"/>
                <a:cs typeface="Arial" pitchFamily="34" charset="0"/>
              </a:rPr>
              <a:t>bài báo </a:t>
            </a:r>
            <a:r>
              <a:rPr lang="vi-VN" sz="2400" b="0" dirty="0">
                <a:latin typeface="Arial" pitchFamily="34" charset="0"/>
                <a:cs typeface="Arial" pitchFamily="34" charset="0"/>
              </a:rPr>
              <a:t>cáo, bài thu hoạch, chủ đề xêmina, dự án học tập</a:t>
            </a:r>
            <a:r>
              <a:rPr lang="vi-VN" sz="2400" b="0" dirty="0" smtClean="0">
                <a:latin typeface="Arial" pitchFamily="34" charset="0"/>
                <a:cs typeface="Arial" pitchFamily="34" charset="0"/>
              </a:rPr>
              <a:t>,</a:t>
            </a:r>
            <a:endParaRPr lang="en-US" sz="2400" b="0" dirty="0" smtClean="0">
              <a:latin typeface="Arial" pitchFamily="34" charset="0"/>
              <a:cs typeface="Arial" pitchFamily="34" charset="0"/>
            </a:endParaRPr>
          </a:p>
          <a:p>
            <a:pPr marL="0" indent="0" algn="just">
              <a:buNone/>
            </a:pPr>
            <a:r>
              <a:rPr lang="en-US" sz="2400" dirty="0">
                <a:latin typeface="Arial" pitchFamily="34" charset="0"/>
                <a:cs typeface="Arial" pitchFamily="34" charset="0"/>
              </a:rPr>
              <a:t> </a:t>
            </a:r>
            <a:r>
              <a:rPr lang="en-US" sz="2400" dirty="0" smtClean="0">
                <a:latin typeface="Arial" pitchFamily="34" charset="0"/>
                <a:cs typeface="Arial" pitchFamily="34" charset="0"/>
              </a:rPr>
              <a:t> </a:t>
            </a:r>
            <a:r>
              <a:rPr lang="vi-VN" sz="2400" b="0" dirty="0" smtClean="0">
                <a:latin typeface="Arial" pitchFamily="34" charset="0"/>
                <a:cs typeface="Arial" pitchFamily="34" charset="0"/>
              </a:rPr>
              <a:t> </a:t>
            </a:r>
            <a:r>
              <a:rPr lang="vi-VN" sz="2400" b="0" dirty="0">
                <a:latin typeface="Arial" pitchFamily="34" charset="0"/>
                <a:cs typeface="Arial" pitchFamily="34" charset="0"/>
              </a:rPr>
              <a:t>hồ sơ học tập... </a:t>
            </a:r>
            <a:r>
              <a:rPr lang="en-US" sz="2400" b="0" i="1" dirty="0" smtClean="0">
                <a:latin typeface="Arial" pitchFamily="34" charset="0"/>
                <a:cs typeface="Arial" pitchFamily="34" charset="0"/>
              </a:rPr>
              <a:t> </a:t>
            </a:r>
            <a:endParaRPr lang="en-US" sz="2400" dirty="0">
              <a:latin typeface="Arial" pitchFamily="34" charset="0"/>
              <a:cs typeface="Arial" pitchFamily="34" charset="0"/>
            </a:endParaRPr>
          </a:p>
        </p:txBody>
      </p:sp>
      <p:sp>
        <p:nvSpPr>
          <p:cNvPr id="5" name="Slide Number Placeholder 4"/>
          <p:cNvSpPr>
            <a:spLocks noGrp="1"/>
          </p:cNvSpPr>
          <p:nvPr>
            <p:ph type="sldNum" sz="quarter" idx="4294967295"/>
          </p:nvPr>
        </p:nvSpPr>
        <p:spPr>
          <a:xfrm>
            <a:off x="3977879" y="6537330"/>
            <a:ext cx="2311400" cy="320675"/>
          </a:xfrm>
          <a:prstGeom prst="rect">
            <a:avLst/>
          </a:prstGeom>
        </p:spPr>
        <p:txBody>
          <a:bodyPr/>
          <a:lstStyle/>
          <a:p>
            <a:fld id="{9EB161A8-6E5C-4A80-B0C0-EF2D6932EDF4}" type="slidenum">
              <a:rPr lang="en-US" smtClean="0"/>
              <a:pPr/>
              <a:t>10</a:t>
            </a:fld>
            <a:endParaRPr lang="en-US"/>
          </a:p>
        </p:txBody>
      </p:sp>
      <p:sp>
        <p:nvSpPr>
          <p:cNvPr id="6" name="Rectangle 5"/>
          <p:cNvSpPr/>
          <p:nvPr/>
        </p:nvSpPr>
        <p:spPr>
          <a:xfrm>
            <a:off x="848544" y="1124748"/>
            <a:ext cx="4487126" cy="461665"/>
          </a:xfrm>
          <a:prstGeom prst="rect">
            <a:avLst/>
          </a:prstGeom>
        </p:spPr>
        <p:txBody>
          <a:bodyPr wrap="none">
            <a:spAutoFit/>
          </a:bodyPr>
          <a:lstStyle/>
          <a:p>
            <a:r>
              <a:rPr lang="en-US" sz="2400" b="1" dirty="0">
                <a:latin typeface="Arial" pitchFamily="34" charset="0"/>
                <a:cs typeface="Arial" pitchFamily="34" charset="0"/>
              </a:rPr>
              <a:t>2. </a:t>
            </a:r>
            <a:r>
              <a:rPr lang="x-none" sz="2400" b="1">
                <a:latin typeface="Arial" pitchFamily="34" charset="0"/>
                <a:cs typeface="Arial" pitchFamily="34" charset="0"/>
              </a:rPr>
              <a:t>Công cụ đánh giá năng lực</a:t>
            </a:r>
            <a:endParaRPr lang="en-US" sz="2400" b="1" dirty="0">
              <a:latin typeface="Arial" pitchFamily="34" charset="0"/>
              <a:cs typeface="Arial" pitchFamily="34" charset="0"/>
            </a:endParaRPr>
          </a:p>
        </p:txBody>
      </p:sp>
      <p:sp>
        <p:nvSpPr>
          <p:cNvPr id="7" name="Rectangle 6"/>
          <p:cNvSpPr/>
          <p:nvPr/>
        </p:nvSpPr>
        <p:spPr>
          <a:xfrm>
            <a:off x="920552" y="116636"/>
            <a:ext cx="7632848" cy="830997"/>
          </a:xfrm>
          <a:prstGeom prst="rect">
            <a:avLst/>
          </a:prstGeom>
        </p:spPr>
        <p:txBody>
          <a:bodyPr wrap="square">
            <a:spAutoFit/>
          </a:bodyPr>
          <a:lstStyle/>
          <a:p>
            <a:r>
              <a:rPr lang="en-US" sz="2400" b="1" dirty="0" smtClean="0">
                <a:latin typeface="Arial" pitchFamily="34" charset="0"/>
                <a:ea typeface="Times New Roman"/>
                <a:cs typeface="Arial" pitchFamily="34" charset="0"/>
              </a:rPr>
              <a:t>BÀI 2: XÂY </a:t>
            </a:r>
            <a:r>
              <a:rPr lang="en-US" sz="2400" b="1" dirty="0">
                <a:latin typeface="Arial" pitchFamily="34" charset="0"/>
                <a:ea typeface="Times New Roman"/>
                <a:cs typeface="Arial" pitchFamily="34" charset="0"/>
              </a:rPr>
              <a:t>DỰNG TIÊU CHUẨN, TIÊU CHÍ </a:t>
            </a:r>
            <a:r>
              <a:rPr lang="en-US" sz="2400" b="1" dirty="0" smtClean="0">
                <a:latin typeface="Arial" pitchFamily="34" charset="0"/>
                <a:ea typeface="Times New Roman"/>
                <a:cs typeface="Arial" pitchFamily="34" charset="0"/>
              </a:rPr>
              <a:t>VÀ</a:t>
            </a:r>
          </a:p>
          <a:p>
            <a:r>
              <a:rPr lang="en-US" sz="2400" b="1" dirty="0">
                <a:latin typeface="Arial" pitchFamily="34" charset="0"/>
                <a:ea typeface="Times New Roman"/>
                <a:cs typeface="Arial" pitchFamily="34" charset="0"/>
              </a:rPr>
              <a:t> </a:t>
            </a:r>
            <a:r>
              <a:rPr lang="en-US" sz="2400" b="1" dirty="0" smtClean="0">
                <a:latin typeface="Arial" pitchFamily="34" charset="0"/>
                <a:ea typeface="Times New Roman"/>
                <a:cs typeface="Arial" pitchFamily="34" charset="0"/>
              </a:rPr>
              <a:t>           CÔNG </a:t>
            </a:r>
            <a:r>
              <a:rPr lang="en-US" sz="2400" b="1" dirty="0">
                <a:latin typeface="Arial" pitchFamily="34" charset="0"/>
                <a:ea typeface="Times New Roman"/>
                <a:cs typeface="Arial" pitchFamily="34" charset="0"/>
              </a:rPr>
              <a:t>CỤ </a:t>
            </a:r>
            <a:r>
              <a:rPr lang="en-US" sz="2400" b="1" dirty="0" smtClean="0">
                <a:latin typeface="Arial" pitchFamily="34" charset="0"/>
                <a:ea typeface="Times New Roman"/>
                <a:cs typeface="Arial" pitchFamily="34" charset="0"/>
              </a:rPr>
              <a:t>ĐÁNH GIÁ </a:t>
            </a:r>
            <a:r>
              <a:rPr lang="en-US" sz="2400" b="1" dirty="0">
                <a:latin typeface="Arial" pitchFamily="34" charset="0"/>
                <a:ea typeface="Times New Roman"/>
                <a:cs typeface="Arial" pitchFamily="34" charset="0"/>
              </a:rPr>
              <a:t>NĂNG LỰC</a:t>
            </a:r>
            <a:endParaRPr lang="en-US" sz="2400" b="1" dirty="0">
              <a:latin typeface="Arial" pitchFamily="34" charset="0"/>
              <a:cs typeface="Arial" pitchFamily="34" charset="0"/>
            </a:endParaRPr>
          </a:p>
        </p:txBody>
      </p:sp>
      <p:sp>
        <p:nvSpPr>
          <p:cNvPr id="8" name="Rectangle 7"/>
          <p:cNvSpPr/>
          <p:nvPr/>
        </p:nvSpPr>
        <p:spPr>
          <a:xfrm>
            <a:off x="920554" y="1603430"/>
            <a:ext cx="6691255" cy="461665"/>
          </a:xfrm>
          <a:prstGeom prst="rect">
            <a:avLst/>
          </a:prstGeom>
        </p:spPr>
        <p:txBody>
          <a:bodyPr wrap="none">
            <a:spAutoFit/>
          </a:bodyPr>
          <a:lstStyle/>
          <a:p>
            <a:r>
              <a:rPr lang="en-US" sz="2400" b="1" dirty="0">
                <a:latin typeface="Arial" pitchFamily="34" charset="0"/>
                <a:cs typeface="Arial" pitchFamily="34" charset="0"/>
              </a:rPr>
              <a:t>2.1. </a:t>
            </a:r>
            <a:r>
              <a:rPr lang="en-US" sz="2400" b="1" dirty="0" err="1">
                <a:latin typeface="Arial" pitchFamily="34" charset="0"/>
                <a:cs typeface="Arial" pitchFamily="34" charset="0"/>
              </a:rPr>
              <a:t>Các</a:t>
            </a:r>
            <a:r>
              <a:rPr lang="en-US" sz="2400" b="1" dirty="0">
                <a:latin typeface="Arial" pitchFamily="34" charset="0"/>
                <a:cs typeface="Arial" pitchFamily="34" charset="0"/>
              </a:rPr>
              <a:t> </a:t>
            </a:r>
            <a:r>
              <a:rPr lang="en-US" sz="2400" b="1" dirty="0" err="1">
                <a:latin typeface="Arial" pitchFamily="34" charset="0"/>
                <a:cs typeface="Arial" pitchFamily="34" charset="0"/>
              </a:rPr>
              <a:t>công</a:t>
            </a:r>
            <a:r>
              <a:rPr lang="en-US" sz="2400" b="1" dirty="0">
                <a:latin typeface="Arial" pitchFamily="34" charset="0"/>
                <a:cs typeface="Arial" pitchFamily="34" charset="0"/>
              </a:rPr>
              <a:t> </a:t>
            </a:r>
            <a:r>
              <a:rPr lang="en-US" sz="2400" b="1" dirty="0" err="1">
                <a:latin typeface="Arial" pitchFamily="34" charset="0"/>
                <a:cs typeface="Arial" pitchFamily="34" charset="0"/>
              </a:rPr>
              <a:t>cụ</a:t>
            </a:r>
            <a:r>
              <a:rPr lang="en-US" sz="2400" b="1" dirty="0">
                <a:latin typeface="Arial" pitchFamily="34" charset="0"/>
                <a:cs typeface="Arial" pitchFamily="34" charset="0"/>
              </a:rPr>
              <a:t> </a:t>
            </a:r>
            <a:r>
              <a:rPr lang="en-US" sz="2400" b="1" dirty="0" err="1">
                <a:latin typeface="Arial" pitchFamily="34" charset="0"/>
                <a:cs typeface="Arial" pitchFamily="34" charset="0"/>
              </a:rPr>
              <a:t>thu</a:t>
            </a:r>
            <a:r>
              <a:rPr lang="en-US" sz="2400" b="1" dirty="0">
                <a:latin typeface="Arial" pitchFamily="34" charset="0"/>
                <a:cs typeface="Arial" pitchFamily="34" charset="0"/>
              </a:rPr>
              <a:t> </a:t>
            </a:r>
            <a:r>
              <a:rPr lang="en-US" sz="2400" b="1" dirty="0" err="1">
                <a:latin typeface="Arial" pitchFamily="34" charset="0"/>
                <a:cs typeface="Arial" pitchFamily="34" charset="0"/>
              </a:rPr>
              <a:t>thập</a:t>
            </a:r>
            <a:r>
              <a:rPr lang="en-US" sz="2400" b="1" dirty="0">
                <a:latin typeface="Arial" pitchFamily="34" charset="0"/>
                <a:cs typeface="Arial" pitchFamily="34" charset="0"/>
              </a:rPr>
              <a:t> </a:t>
            </a:r>
            <a:r>
              <a:rPr lang="en-US" sz="2400" b="1" dirty="0" err="1">
                <a:latin typeface="Arial" pitchFamily="34" charset="0"/>
                <a:cs typeface="Arial" pitchFamily="34" charset="0"/>
              </a:rPr>
              <a:t>thông</a:t>
            </a:r>
            <a:r>
              <a:rPr lang="en-US" sz="2400" b="1" dirty="0">
                <a:latin typeface="Arial" pitchFamily="34" charset="0"/>
                <a:cs typeface="Arial" pitchFamily="34" charset="0"/>
              </a:rPr>
              <a:t> tin </a:t>
            </a:r>
            <a:r>
              <a:rPr lang="en-US" sz="2400" b="1" dirty="0" err="1">
                <a:latin typeface="Arial" pitchFamily="34" charset="0"/>
                <a:cs typeface="Arial" pitchFamily="34" charset="0"/>
              </a:rPr>
              <a:t>về</a:t>
            </a:r>
            <a:r>
              <a:rPr lang="en-US" sz="2400" b="1" dirty="0">
                <a:latin typeface="Arial" pitchFamily="34" charset="0"/>
                <a:cs typeface="Arial" pitchFamily="34" charset="0"/>
              </a:rPr>
              <a:t> KQHT</a:t>
            </a:r>
          </a:p>
        </p:txBody>
      </p:sp>
      <p:sp>
        <p:nvSpPr>
          <p:cNvPr id="2" name="Left Arrow 1">
            <a:hlinkClick r:id="rId2" action="ppaction://hlinksldjump"/>
          </p:cNvPr>
          <p:cNvSpPr/>
          <p:nvPr/>
        </p:nvSpPr>
        <p:spPr>
          <a:xfrm>
            <a:off x="9489504" y="6309320"/>
            <a:ext cx="288032"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4446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3977879" y="6537330"/>
            <a:ext cx="2311400" cy="320675"/>
          </a:xfrm>
          <a:prstGeom prst="rect">
            <a:avLst/>
          </a:prstGeom>
        </p:spPr>
        <p:txBody>
          <a:bodyPr/>
          <a:lstStyle/>
          <a:p>
            <a:fld id="{9EB161A8-6E5C-4A80-B0C0-EF2D6932EDF4}" type="slidenum">
              <a:rPr lang="en-US" smtClean="0"/>
              <a:pPr/>
              <a:t>11</a:t>
            </a:fld>
            <a:endParaRPr lang="en-US"/>
          </a:p>
        </p:txBody>
      </p:sp>
      <p:sp>
        <p:nvSpPr>
          <p:cNvPr id="7" name="Rectangle 6"/>
          <p:cNvSpPr/>
          <p:nvPr/>
        </p:nvSpPr>
        <p:spPr>
          <a:xfrm>
            <a:off x="920552" y="116636"/>
            <a:ext cx="7632848" cy="830997"/>
          </a:xfrm>
          <a:prstGeom prst="rect">
            <a:avLst/>
          </a:prstGeom>
        </p:spPr>
        <p:txBody>
          <a:bodyPr wrap="square">
            <a:spAutoFit/>
          </a:bodyPr>
          <a:lstStyle/>
          <a:p>
            <a:r>
              <a:rPr lang="en-US" sz="2400" b="1" dirty="0" smtClean="0">
                <a:latin typeface="Arial" pitchFamily="34" charset="0"/>
                <a:ea typeface="Times New Roman"/>
                <a:cs typeface="Arial" pitchFamily="34" charset="0"/>
              </a:rPr>
              <a:t>BÀI 2: XÂY </a:t>
            </a:r>
            <a:r>
              <a:rPr lang="en-US" sz="2400" b="1" dirty="0">
                <a:latin typeface="Arial" pitchFamily="34" charset="0"/>
                <a:ea typeface="Times New Roman"/>
                <a:cs typeface="Arial" pitchFamily="34" charset="0"/>
              </a:rPr>
              <a:t>DỰNG TIÊU CHUẨN, TIÊU CHÍ </a:t>
            </a:r>
            <a:r>
              <a:rPr lang="en-US" sz="2400" b="1" dirty="0" smtClean="0">
                <a:latin typeface="Arial" pitchFamily="34" charset="0"/>
                <a:ea typeface="Times New Roman"/>
                <a:cs typeface="Arial" pitchFamily="34" charset="0"/>
              </a:rPr>
              <a:t>VÀ</a:t>
            </a:r>
          </a:p>
          <a:p>
            <a:r>
              <a:rPr lang="en-US" sz="2400" b="1" dirty="0">
                <a:latin typeface="Arial" pitchFamily="34" charset="0"/>
                <a:ea typeface="Times New Roman"/>
                <a:cs typeface="Arial" pitchFamily="34" charset="0"/>
              </a:rPr>
              <a:t> </a:t>
            </a:r>
            <a:r>
              <a:rPr lang="en-US" sz="2400" b="1" dirty="0" smtClean="0">
                <a:latin typeface="Arial" pitchFamily="34" charset="0"/>
                <a:ea typeface="Times New Roman"/>
                <a:cs typeface="Arial" pitchFamily="34" charset="0"/>
              </a:rPr>
              <a:t>           CÔNG </a:t>
            </a:r>
            <a:r>
              <a:rPr lang="en-US" sz="2400" b="1" dirty="0">
                <a:latin typeface="Arial" pitchFamily="34" charset="0"/>
                <a:ea typeface="Times New Roman"/>
                <a:cs typeface="Arial" pitchFamily="34" charset="0"/>
              </a:rPr>
              <a:t>CỤ </a:t>
            </a:r>
            <a:r>
              <a:rPr lang="en-US" sz="2400" b="1" dirty="0" smtClean="0">
                <a:latin typeface="Arial" pitchFamily="34" charset="0"/>
                <a:ea typeface="Times New Roman"/>
                <a:cs typeface="Arial" pitchFamily="34" charset="0"/>
              </a:rPr>
              <a:t>ĐÁNH GIÁ </a:t>
            </a:r>
            <a:r>
              <a:rPr lang="en-US" sz="2400" b="1" dirty="0">
                <a:latin typeface="Arial" pitchFamily="34" charset="0"/>
                <a:ea typeface="Times New Roman"/>
                <a:cs typeface="Arial" pitchFamily="34" charset="0"/>
              </a:rPr>
              <a:t>NĂNG LỰC</a:t>
            </a:r>
            <a:endParaRPr lang="en-US" sz="2400" b="1" dirty="0">
              <a:latin typeface="Arial" pitchFamily="34" charset="0"/>
              <a:cs typeface="Arial" pitchFamily="34" charset="0"/>
            </a:endParaRPr>
          </a:p>
        </p:txBody>
      </p:sp>
      <p:sp>
        <p:nvSpPr>
          <p:cNvPr id="8" name="Rectangle 7"/>
          <p:cNvSpPr/>
          <p:nvPr/>
        </p:nvSpPr>
        <p:spPr>
          <a:xfrm>
            <a:off x="776538" y="1527179"/>
            <a:ext cx="4304383" cy="461665"/>
          </a:xfrm>
          <a:prstGeom prst="rect">
            <a:avLst/>
          </a:prstGeom>
        </p:spPr>
        <p:txBody>
          <a:bodyPr wrap="none">
            <a:spAutoFit/>
          </a:bodyPr>
          <a:lstStyle/>
          <a:p>
            <a:r>
              <a:rPr lang="en-US" sz="2400" b="1" dirty="0" smtClean="0">
                <a:latin typeface="Arial" pitchFamily="34" charset="0"/>
                <a:cs typeface="Arial" pitchFamily="34" charset="0"/>
              </a:rPr>
              <a:t>2.2. </a:t>
            </a:r>
            <a:r>
              <a:rPr lang="en-US" sz="2400" b="1" dirty="0" err="1" smtClean="0">
                <a:latin typeface="Arial" pitchFamily="34" charset="0"/>
                <a:cs typeface="Arial" pitchFamily="34" charset="0"/>
              </a:rPr>
              <a:t>Các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công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cụ</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chấm</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điểm</a:t>
            </a:r>
            <a:endParaRPr lang="en-US" sz="2400" b="1" dirty="0">
              <a:latin typeface="Arial" pitchFamily="34" charset="0"/>
              <a:cs typeface="Arial" pitchFamily="34" charset="0"/>
            </a:endParaRPr>
          </a:p>
        </p:txBody>
      </p:sp>
      <p:sp>
        <p:nvSpPr>
          <p:cNvPr id="10" name="Rectangle 9">
            <a:hlinkClick r:id="rId3" action="ppaction://hlinksldjump"/>
          </p:cNvPr>
          <p:cNvSpPr/>
          <p:nvPr/>
        </p:nvSpPr>
        <p:spPr>
          <a:xfrm>
            <a:off x="2842746" y="3188512"/>
            <a:ext cx="2084225" cy="461665"/>
          </a:xfrm>
          <a:prstGeom prst="rect">
            <a:avLst/>
          </a:prstGeom>
        </p:spPr>
        <p:txBody>
          <a:bodyPr wrap="none">
            <a:spAutoFit/>
          </a:bodyPr>
          <a:lstStyle/>
          <a:p>
            <a:r>
              <a:rPr lang="en-US" sz="2400" i="1" dirty="0" err="1" smtClean="0">
                <a:latin typeface="Arial" pitchFamily="34" charset="0"/>
                <a:cs typeface="Arial" pitchFamily="34" charset="0"/>
                <a:hlinkClick r:id="rId3" action="ppaction://hlinksldjump"/>
              </a:rPr>
              <a:t>Bảng</a:t>
            </a:r>
            <a:r>
              <a:rPr lang="en-US" sz="2400" i="1" dirty="0" smtClean="0">
                <a:latin typeface="Arial" pitchFamily="34" charset="0"/>
                <a:cs typeface="Arial" pitchFamily="34" charset="0"/>
                <a:hlinkClick r:id="rId3" action="ppaction://hlinksldjump"/>
              </a:rPr>
              <a:t> </a:t>
            </a:r>
            <a:r>
              <a:rPr lang="en-US" sz="2400" i="1" dirty="0" err="1">
                <a:latin typeface="Arial" pitchFamily="34" charset="0"/>
                <a:cs typeface="Arial" pitchFamily="34" charset="0"/>
                <a:hlinkClick r:id="rId3" action="ppaction://hlinksldjump"/>
              </a:rPr>
              <a:t>kiểm</a:t>
            </a:r>
            <a:r>
              <a:rPr lang="en-US" sz="2400" i="1" dirty="0">
                <a:latin typeface="Arial" pitchFamily="34" charset="0"/>
                <a:cs typeface="Arial" pitchFamily="34" charset="0"/>
                <a:hlinkClick r:id="rId3" action="ppaction://hlinksldjump"/>
              </a:rPr>
              <a:t> </a:t>
            </a:r>
            <a:r>
              <a:rPr lang="en-US" sz="2400" i="1" dirty="0" err="1">
                <a:latin typeface="Arial" pitchFamily="34" charset="0"/>
                <a:cs typeface="Arial" pitchFamily="34" charset="0"/>
                <a:hlinkClick r:id="rId3" action="ppaction://hlinksldjump"/>
              </a:rPr>
              <a:t>tra</a:t>
            </a:r>
            <a:endParaRPr lang="en-US" sz="2400" dirty="0">
              <a:latin typeface="Arial" pitchFamily="34" charset="0"/>
              <a:cs typeface="Arial" pitchFamily="34" charset="0"/>
            </a:endParaRPr>
          </a:p>
        </p:txBody>
      </p:sp>
      <p:sp>
        <p:nvSpPr>
          <p:cNvPr id="11" name="Rectangle 10">
            <a:hlinkClick r:id="rId4" action="ppaction://hlinksldjump"/>
          </p:cNvPr>
          <p:cNvSpPr/>
          <p:nvPr/>
        </p:nvSpPr>
        <p:spPr>
          <a:xfrm>
            <a:off x="2842746" y="4191471"/>
            <a:ext cx="2411238" cy="461665"/>
          </a:xfrm>
          <a:prstGeom prst="rect">
            <a:avLst/>
          </a:prstGeom>
        </p:spPr>
        <p:txBody>
          <a:bodyPr wrap="none">
            <a:spAutoFit/>
          </a:bodyPr>
          <a:lstStyle/>
          <a:p>
            <a:r>
              <a:rPr lang="en-US" sz="2400" i="1" dirty="0" err="1" smtClean="0">
                <a:latin typeface="Arial" pitchFamily="34" charset="0"/>
                <a:cs typeface="Arial" pitchFamily="34" charset="0"/>
                <a:hlinkClick r:id="rId4" action="ppaction://hlinksldjump"/>
              </a:rPr>
              <a:t>Thang</a:t>
            </a:r>
            <a:r>
              <a:rPr lang="en-US" sz="2400" i="1" dirty="0" smtClean="0">
                <a:latin typeface="Arial" pitchFamily="34" charset="0"/>
                <a:cs typeface="Arial" pitchFamily="34" charset="0"/>
                <a:hlinkClick r:id="rId4" action="ppaction://hlinksldjump"/>
              </a:rPr>
              <a:t> </a:t>
            </a:r>
            <a:r>
              <a:rPr lang="en-US" sz="2400" i="1" dirty="0" err="1">
                <a:latin typeface="Arial" pitchFamily="34" charset="0"/>
                <a:cs typeface="Arial" pitchFamily="34" charset="0"/>
                <a:hlinkClick r:id="rId4" action="ppaction://hlinksldjump"/>
              </a:rPr>
              <a:t>đánh</a:t>
            </a:r>
            <a:r>
              <a:rPr lang="en-US" sz="2400" i="1" dirty="0">
                <a:latin typeface="Arial" pitchFamily="34" charset="0"/>
                <a:cs typeface="Arial" pitchFamily="34" charset="0"/>
                <a:hlinkClick r:id="rId4" action="ppaction://hlinksldjump"/>
              </a:rPr>
              <a:t> </a:t>
            </a:r>
            <a:r>
              <a:rPr lang="en-US" sz="2400" i="1" dirty="0" err="1">
                <a:latin typeface="Arial" pitchFamily="34" charset="0"/>
                <a:cs typeface="Arial" pitchFamily="34" charset="0"/>
                <a:hlinkClick r:id="rId4" action="ppaction://hlinksldjump"/>
              </a:rPr>
              <a:t>giá</a:t>
            </a:r>
            <a:endParaRPr lang="en-US" sz="2400" dirty="0">
              <a:latin typeface="Arial" pitchFamily="34" charset="0"/>
              <a:cs typeface="Arial" pitchFamily="34" charset="0"/>
            </a:endParaRPr>
          </a:p>
        </p:txBody>
      </p:sp>
      <p:sp>
        <p:nvSpPr>
          <p:cNvPr id="12" name="Rectangle 11">
            <a:hlinkClick r:id="rId5" action="ppaction://hlinksldjump"/>
          </p:cNvPr>
          <p:cNvSpPr/>
          <p:nvPr/>
        </p:nvSpPr>
        <p:spPr>
          <a:xfrm>
            <a:off x="2842746" y="2319263"/>
            <a:ext cx="1075936" cy="461665"/>
          </a:xfrm>
          <a:prstGeom prst="rect">
            <a:avLst/>
          </a:prstGeom>
        </p:spPr>
        <p:txBody>
          <a:bodyPr wrap="none">
            <a:spAutoFit/>
          </a:bodyPr>
          <a:lstStyle/>
          <a:p>
            <a:r>
              <a:rPr lang="en-US" sz="2400" dirty="0">
                <a:latin typeface="Arial" pitchFamily="34" charset="0"/>
                <a:cs typeface="Arial" pitchFamily="34" charset="0"/>
                <a:hlinkClick r:id="rId5" action="ppaction://hlinksldjump"/>
              </a:rPr>
              <a:t>Rubric</a:t>
            </a:r>
            <a:endParaRPr lang="en-US" sz="2400" dirty="0">
              <a:latin typeface="Arial" pitchFamily="34" charset="0"/>
              <a:cs typeface="Arial" pitchFamily="34" charset="0"/>
            </a:endParaRPr>
          </a:p>
        </p:txBody>
      </p:sp>
      <p:cxnSp>
        <p:nvCxnSpPr>
          <p:cNvPr id="14" name="Straight Arrow Connector 13"/>
          <p:cNvCxnSpPr/>
          <p:nvPr/>
        </p:nvCxnSpPr>
        <p:spPr>
          <a:xfrm flipV="1">
            <a:off x="1762626" y="2550095"/>
            <a:ext cx="1080120" cy="6384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1"/>
          </p:cNvCxnSpPr>
          <p:nvPr/>
        </p:nvCxnSpPr>
        <p:spPr>
          <a:xfrm>
            <a:off x="1762626" y="3188512"/>
            <a:ext cx="1080120" cy="2308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1" idx="1"/>
          </p:cNvCxnSpPr>
          <p:nvPr/>
        </p:nvCxnSpPr>
        <p:spPr>
          <a:xfrm>
            <a:off x="1762626" y="3188512"/>
            <a:ext cx="1080120" cy="1233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ight Arrow 1">
            <a:hlinkClick r:id="rId6" action="ppaction://hlinksldjump"/>
          </p:cNvPr>
          <p:cNvSpPr/>
          <p:nvPr/>
        </p:nvSpPr>
        <p:spPr>
          <a:xfrm>
            <a:off x="7977336" y="5877272"/>
            <a:ext cx="192866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Mẫu</a:t>
            </a:r>
            <a:r>
              <a:rPr lang="en-US" dirty="0" smtClean="0"/>
              <a:t> </a:t>
            </a:r>
            <a:r>
              <a:rPr lang="en-US" dirty="0" err="1" smtClean="0"/>
              <a:t>phiếu</a:t>
            </a:r>
            <a:r>
              <a:rPr lang="en-US" dirty="0" smtClean="0"/>
              <a:t> ĐG</a:t>
            </a:r>
            <a:endParaRPr lang="en-US" dirty="0"/>
          </a:p>
        </p:txBody>
      </p:sp>
    </p:spTree>
    <p:extLst>
      <p:ext uri="{BB962C8B-B14F-4D97-AF65-F5344CB8AC3E}">
        <p14:creationId xmlns:p14="http://schemas.microsoft.com/office/powerpoint/2010/main" val="44133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072682" y="1239664"/>
            <a:ext cx="5014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sz="2400" b="1" dirty="0">
                <a:solidFill>
                  <a:srgbClr val="FF0000"/>
                </a:solidFill>
                <a:latin typeface="Arial" panose="020B0604020202020204" pitchFamily="34" charset="0"/>
              </a:rPr>
              <a:t>RUBIC CHẤM BÀI KIỂM TRA</a:t>
            </a:r>
          </a:p>
        </p:txBody>
      </p:sp>
      <p:sp>
        <p:nvSpPr>
          <p:cNvPr id="53251" name="Text Box 3"/>
          <p:cNvSpPr txBox="1">
            <a:spLocks noChangeArrowheads="1"/>
          </p:cNvSpPr>
          <p:nvPr/>
        </p:nvSpPr>
        <p:spPr bwMode="auto">
          <a:xfrm>
            <a:off x="704528" y="1862709"/>
            <a:ext cx="8712968" cy="376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lnSpc>
                <a:spcPct val="135000"/>
              </a:lnSpc>
              <a:spcBef>
                <a:spcPct val="25000"/>
              </a:spcBef>
              <a:spcAft>
                <a:spcPct val="25000"/>
              </a:spcAft>
            </a:pPr>
            <a:r>
              <a:rPr lang="en-US" sz="2400" b="1" dirty="0">
                <a:solidFill>
                  <a:srgbClr val="000000"/>
                </a:solidFill>
                <a:latin typeface="Arial" panose="020B0604020202020204" pitchFamily="34" charset="0"/>
              </a:rPr>
              <a:t> 	</a:t>
            </a:r>
            <a:r>
              <a:rPr lang="en-US" sz="2400" dirty="0">
                <a:solidFill>
                  <a:srgbClr val="000000"/>
                </a:solidFill>
                <a:latin typeface="Arial" panose="020B0604020202020204" pitchFamily="34" charset="0"/>
              </a:rPr>
              <a:t>Rubric là bảng mô tả chi tiết có tính hệ thống (theo chuẩn, tiêu chí và mức) những kết quả (kiến thức, kĩ năng, thái độ) mà người học cần phải làm để đạt được mục tiêu khi thực hiện một nhiệm vụ cụ thể. 	 </a:t>
            </a:r>
            <a:endParaRPr lang="en-US" sz="2400" dirty="0" smtClean="0">
              <a:solidFill>
                <a:srgbClr val="000000"/>
              </a:solidFill>
              <a:latin typeface="Arial" panose="020B0604020202020204" pitchFamily="34" charset="0"/>
            </a:endParaRPr>
          </a:p>
          <a:p>
            <a:pPr eaLnBrk="1" hangingPunct="1">
              <a:lnSpc>
                <a:spcPct val="135000"/>
              </a:lnSpc>
              <a:spcBef>
                <a:spcPct val="25000"/>
              </a:spcBef>
              <a:spcAft>
                <a:spcPct val="25000"/>
              </a:spcAft>
            </a:pPr>
            <a:r>
              <a:rPr lang="en-US" sz="2400" dirty="0">
                <a:solidFill>
                  <a:srgbClr val="000000"/>
                </a:solidFill>
                <a:latin typeface="Arial" panose="020B0604020202020204" pitchFamily="34" charset="0"/>
              </a:rPr>
              <a:t>	</a:t>
            </a:r>
            <a:r>
              <a:rPr lang="en-US" sz="2400" dirty="0" err="1" smtClean="0">
                <a:solidFill>
                  <a:srgbClr val="000000"/>
                </a:solidFill>
                <a:latin typeface="Arial" panose="020B0604020202020204" pitchFamily="34" charset="0"/>
              </a:rPr>
              <a:t>Nguyên</a:t>
            </a:r>
            <a:r>
              <a:rPr lang="en-US" sz="2400" dirty="0" smtClean="0">
                <a:solidFill>
                  <a:srgbClr val="000000"/>
                </a:solidFill>
                <a:latin typeface="Arial" panose="020B0604020202020204" pitchFamily="34" charset="0"/>
              </a:rPr>
              <a:t> </a:t>
            </a:r>
            <a:r>
              <a:rPr lang="en-US" sz="2400" dirty="0">
                <a:solidFill>
                  <a:srgbClr val="000000"/>
                </a:solidFill>
                <a:latin typeface="Arial" panose="020B0604020202020204" pitchFamily="34" charset="0"/>
              </a:rPr>
              <a:t>tắc chung: </a:t>
            </a:r>
            <a:r>
              <a:rPr lang="en-US" sz="2400" i="1" dirty="0">
                <a:solidFill>
                  <a:srgbClr val="000000"/>
                </a:solidFill>
                <a:latin typeface="Arial" panose="020B0604020202020204" pitchFamily="34" charset="0"/>
              </a:rPr>
              <a:t>so sánh, đối chiếu và kiểm chứng kết quả đạt được với các chuẩn và tiêu chí</a:t>
            </a:r>
            <a:r>
              <a:rPr lang="en-US" sz="2400" dirty="0">
                <a:solidFill>
                  <a:srgbClr val="000000"/>
                </a:solidFill>
                <a:latin typeface="Arial" panose="020B0604020202020204" pitchFamily="34" charset="0"/>
              </a:rPr>
              <a:t> đã được thống nhất xây dựng trước khi thực hiện nhiệm vụ.</a:t>
            </a:r>
          </a:p>
        </p:txBody>
      </p:sp>
      <p:sp>
        <p:nvSpPr>
          <p:cNvPr id="4" name="Rectangle 3"/>
          <p:cNvSpPr/>
          <p:nvPr/>
        </p:nvSpPr>
        <p:spPr>
          <a:xfrm>
            <a:off x="920552" y="149735"/>
            <a:ext cx="7632848" cy="830997"/>
          </a:xfrm>
          <a:prstGeom prst="rect">
            <a:avLst/>
          </a:prstGeom>
        </p:spPr>
        <p:txBody>
          <a:bodyPr wrap="square">
            <a:spAutoFit/>
          </a:bodyPr>
          <a:lstStyle/>
          <a:p>
            <a:r>
              <a:rPr lang="en-US" sz="2400" b="1" dirty="0" smtClean="0">
                <a:latin typeface="Arial" pitchFamily="34" charset="0"/>
                <a:ea typeface="Times New Roman"/>
                <a:cs typeface="Arial" pitchFamily="34" charset="0"/>
              </a:rPr>
              <a:t>BÀI 2: XÂY </a:t>
            </a:r>
            <a:r>
              <a:rPr lang="en-US" sz="2400" b="1" dirty="0">
                <a:latin typeface="Arial" pitchFamily="34" charset="0"/>
                <a:ea typeface="Times New Roman"/>
                <a:cs typeface="Arial" pitchFamily="34" charset="0"/>
              </a:rPr>
              <a:t>DỰNG TIÊU CHUẨN, TIÊU CHÍ </a:t>
            </a:r>
            <a:r>
              <a:rPr lang="en-US" sz="2400" b="1" dirty="0" smtClean="0">
                <a:latin typeface="Arial" pitchFamily="34" charset="0"/>
                <a:ea typeface="Times New Roman"/>
                <a:cs typeface="Arial" pitchFamily="34" charset="0"/>
              </a:rPr>
              <a:t>VÀ</a:t>
            </a:r>
          </a:p>
          <a:p>
            <a:r>
              <a:rPr lang="en-US" sz="2400" b="1" dirty="0">
                <a:latin typeface="Arial" pitchFamily="34" charset="0"/>
                <a:ea typeface="Times New Roman"/>
                <a:cs typeface="Arial" pitchFamily="34" charset="0"/>
              </a:rPr>
              <a:t> </a:t>
            </a:r>
            <a:r>
              <a:rPr lang="en-US" sz="2400" b="1" dirty="0" smtClean="0">
                <a:latin typeface="Arial" pitchFamily="34" charset="0"/>
                <a:ea typeface="Times New Roman"/>
                <a:cs typeface="Arial" pitchFamily="34" charset="0"/>
              </a:rPr>
              <a:t>           CÔNG </a:t>
            </a:r>
            <a:r>
              <a:rPr lang="en-US" sz="2400" b="1" dirty="0">
                <a:latin typeface="Arial" pitchFamily="34" charset="0"/>
                <a:ea typeface="Times New Roman"/>
                <a:cs typeface="Arial" pitchFamily="34" charset="0"/>
              </a:rPr>
              <a:t>CỤ </a:t>
            </a:r>
            <a:r>
              <a:rPr lang="en-US" sz="2400" b="1" dirty="0" smtClean="0">
                <a:latin typeface="Arial" pitchFamily="34" charset="0"/>
                <a:ea typeface="Times New Roman"/>
                <a:cs typeface="Arial" pitchFamily="34" charset="0"/>
              </a:rPr>
              <a:t>ĐÁNH GIÁ </a:t>
            </a:r>
            <a:r>
              <a:rPr lang="en-US" sz="2400" b="1" dirty="0">
                <a:latin typeface="Arial" pitchFamily="34" charset="0"/>
                <a:ea typeface="Times New Roman"/>
                <a:cs typeface="Arial" pitchFamily="34" charset="0"/>
              </a:rPr>
              <a:t>NĂNG LỰC</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91433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checkerboard(across)">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checkerboard(across)">
                                      <p:cBhvr>
                                        <p:cTn id="12" dur="500"/>
                                        <p:tgtEl>
                                          <p:spTgt spid="532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628324" y="436099"/>
            <a:ext cx="50149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sz="2800" b="1" dirty="0">
                <a:solidFill>
                  <a:srgbClr val="FF0000"/>
                </a:solidFill>
                <a:latin typeface="Arial" panose="020B0604020202020204" pitchFamily="34" charset="0"/>
              </a:rPr>
              <a:t>RUBIC CHẤM BÀI KIỂM TRA</a:t>
            </a:r>
          </a:p>
        </p:txBody>
      </p:sp>
      <p:graphicFrame>
        <p:nvGraphicFramePr>
          <p:cNvPr id="54275" name="Group 3"/>
          <p:cNvGraphicFramePr>
            <a:graphicFrameLocks noGrp="1"/>
          </p:cNvGraphicFramePr>
          <p:nvPr>
            <p:ph/>
            <p:extLst>
              <p:ext uri="{D42A27DB-BD31-4B8C-83A1-F6EECF244321}">
                <p14:modId xmlns:p14="http://schemas.microsoft.com/office/powerpoint/2010/main" val="1808160835"/>
              </p:ext>
            </p:extLst>
          </p:nvPr>
        </p:nvGraphicFramePr>
        <p:xfrm>
          <a:off x="931305" y="1350498"/>
          <a:ext cx="8496836" cy="4388168"/>
        </p:xfrm>
        <a:graphic>
          <a:graphicData uri="http://schemas.openxmlformats.org/drawingml/2006/table">
            <a:tbl>
              <a:tblPr/>
              <a:tblGrid>
                <a:gridCol w="1700068"/>
                <a:gridCol w="1698317"/>
                <a:gridCol w="1700068"/>
                <a:gridCol w="1698315"/>
                <a:gridCol w="1700068"/>
              </a:tblGrid>
              <a:tr h="51660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err="1" smtClean="0">
                          <a:ln>
                            <a:noFill/>
                          </a:ln>
                          <a:solidFill>
                            <a:srgbClr val="000000"/>
                          </a:solidFill>
                          <a:effectLst/>
                          <a:latin typeface="Times New Roman" pitchFamily="18" charset="0"/>
                          <a:ea typeface="+mn-ea"/>
                          <a:cs typeface="Times New Roman" pitchFamily="18" charset="0"/>
                        </a:rPr>
                        <a:t>Nội</a:t>
                      </a:r>
                      <a:r>
                        <a:rPr kumimoji="0" lang="en-US" sz="1800" b="1" i="0" u="none" strike="noStrike" kern="1200" cap="none" normalizeH="0" baseline="0" dirty="0" smtClean="0">
                          <a:ln>
                            <a:noFill/>
                          </a:ln>
                          <a:solidFill>
                            <a:srgbClr val="000000"/>
                          </a:solidFill>
                          <a:effectLst/>
                          <a:latin typeface="Times New Roman" pitchFamily="18" charset="0"/>
                          <a:ea typeface="+mn-ea"/>
                          <a:cs typeface="Times New Roman" pitchFamily="18" charset="0"/>
                        </a:rPr>
                        <a:t> dung</a:t>
                      </a: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Yếu</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Trung bình</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Khá</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a:t>
                      </a: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Giỏi</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a:t>
                      </a: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6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cap="none" normalizeH="0" baseline="0" dirty="0" smtClean="0">
                          <a:ln>
                            <a:noFill/>
                          </a:ln>
                          <a:solidFill>
                            <a:srgbClr val="0070C0"/>
                          </a:solidFill>
                          <a:effectLst/>
                          <a:latin typeface="Times New Roman" pitchFamily="18" charset="0"/>
                          <a:cs typeface="Times New Roman" pitchFamily="18" charset="0"/>
                        </a:rPr>
                        <a:t>Nội dung 1</a:t>
                      </a:r>
                    </a:p>
                  </a:txBody>
                  <a:tcPr marL="92869" marR="92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1" i="0" u="none" strike="noStrike" cap="none" normalizeH="0" baseline="0" dirty="0" smtClean="0">
                        <a:ln>
                          <a:noFill/>
                        </a:ln>
                        <a:solidFill>
                          <a:srgbClr val="000000"/>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1" i="0" u="none" strike="noStrike" cap="none" normalizeH="0" baseline="0" dirty="0" smtClean="0">
                        <a:ln>
                          <a:noFill/>
                        </a:ln>
                        <a:solidFill>
                          <a:srgbClr val="000000"/>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1" i="0" u="none" strike="noStrike" cap="none" normalizeH="0" baseline="0" dirty="0" smtClean="0">
                        <a:ln>
                          <a:noFill/>
                        </a:ln>
                        <a:solidFill>
                          <a:srgbClr val="000000"/>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1" i="0" u="none" strike="noStrike" cap="none" normalizeH="0" baseline="0" dirty="0" smtClean="0">
                        <a:ln>
                          <a:noFill/>
                        </a:ln>
                        <a:solidFill>
                          <a:srgbClr val="000000"/>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6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70C0"/>
                          </a:solidFill>
                          <a:effectLst/>
                          <a:latin typeface="Times New Roman" pitchFamily="18" charset="0"/>
                          <a:cs typeface="Times New Roman" pitchFamily="18" charset="0"/>
                        </a:rPr>
                        <a:t>Nội dung 2</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000000"/>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82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70C0"/>
                          </a:solidFill>
                          <a:effectLst/>
                          <a:uLnTx/>
                          <a:uFillTx/>
                          <a:latin typeface="Times New Roman" pitchFamily="18" charset="0"/>
                          <a:cs typeface="Times New Roman" pitchFamily="18" charset="0"/>
                        </a:rPr>
                        <a:t>Nội dung 3</a:t>
                      </a: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1" i="0" u="none" strike="noStrike" cap="none" normalizeH="0" baseline="0" smtClean="0">
                        <a:ln>
                          <a:noFill/>
                        </a:ln>
                        <a:solidFill>
                          <a:srgbClr val="000000"/>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1" i="0" u="none" strike="noStrike" cap="none" normalizeH="0" baseline="0" smtClean="0">
                        <a:ln>
                          <a:noFill/>
                        </a:ln>
                        <a:solidFill>
                          <a:srgbClr val="000000"/>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1" i="0" u="none" strike="noStrike" cap="none" normalizeH="0" baseline="0" smtClean="0">
                        <a:ln>
                          <a:noFill/>
                        </a:ln>
                        <a:solidFill>
                          <a:srgbClr val="000000"/>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1" i="0" u="none" strike="noStrike" cap="none" normalizeH="0" baseline="0" smtClean="0">
                        <a:ln>
                          <a:noFill/>
                        </a:ln>
                        <a:solidFill>
                          <a:srgbClr val="000000"/>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6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70C0"/>
                          </a:solidFill>
                          <a:effectLst/>
                          <a:uLnTx/>
                          <a:uFillTx/>
                          <a:latin typeface="Times New Roman" pitchFamily="18" charset="0"/>
                          <a:cs typeface="Times New Roman" pitchFamily="18" charset="0"/>
                        </a:rPr>
                        <a:t>Nội dung 4</a:t>
                      </a: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1" i="0" u="none" strike="noStrike" cap="none" normalizeH="0" baseline="0" smtClean="0">
                        <a:ln>
                          <a:noFill/>
                        </a:ln>
                        <a:solidFill>
                          <a:srgbClr val="000000"/>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1" i="0" u="none" strike="noStrike" cap="none" normalizeH="0" baseline="0" smtClean="0">
                        <a:ln>
                          <a:noFill/>
                        </a:ln>
                        <a:solidFill>
                          <a:srgbClr val="000000"/>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1" i="0" u="none" strike="noStrike" cap="none" normalizeH="0" baseline="0" smtClean="0">
                        <a:ln>
                          <a:noFill/>
                        </a:ln>
                        <a:solidFill>
                          <a:srgbClr val="000000"/>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1" i="0" u="none" strike="noStrike" cap="none" normalizeH="0" baseline="0" dirty="0" smtClean="0">
                        <a:ln>
                          <a:noFill/>
                        </a:ln>
                        <a:solidFill>
                          <a:srgbClr val="000000"/>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2181766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628325" y="436099"/>
            <a:ext cx="5014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sz="2000" b="1" dirty="0">
                <a:solidFill>
                  <a:srgbClr val="FF0000"/>
                </a:solidFill>
                <a:latin typeface="Arial" panose="020B0604020202020204" pitchFamily="34" charset="0"/>
              </a:rPr>
              <a:t>RUBIC CHẤM BÀI KIỂM TRA</a:t>
            </a:r>
          </a:p>
        </p:txBody>
      </p:sp>
      <p:graphicFrame>
        <p:nvGraphicFramePr>
          <p:cNvPr id="54275" name="Group 3"/>
          <p:cNvGraphicFramePr>
            <a:graphicFrameLocks noGrp="1"/>
          </p:cNvGraphicFramePr>
          <p:nvPr>
            <p:ph/>
            <p:extLst>
              <p:ext uri="{D42A27DB-BD31-4B8C-83A1-F6EECF244321}">
                <p14:modId xmlns:p14="http://schemas.microsoft.com/office/powerpoint/2010/main" val="2601619697"/>
              </p:ext>
            </p:extLst>
          </p:nvPr>
        </p:nvGraphicFramePr>
        <p:xfrm>
          <a:off x="272480" y="1052736"/>
          <a:ext cx="9083654" cy="4972974"/>
        </p:xfrm>
        <a:graphic>
          <a:graphicData uri="http://schemas.openxmlformats.org/drawingml/2006/table">
            <a:tbl>
              <a:tblPr/>
              <a:tblGrid>
                <a:gridCol w="2160241"/>
                <a:gridCol w="1824962"/>
                <a:gridCol w="1847446"/>
                <a:gridCol w="1550937"/>
                <a:gridCol w="1700068"/>
              </a:tblGrid>
              <a:tr h="11888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defRPr/>
                      </a:pPr>
                      <a:r>
                        <a:rPr kumimoji="0" lang="en-US" sz="2000" b="1" i="0" u="none" strike="noStrike" kern="1200" cap="none" normalizeH="0" baseline="0" dirty="0" err="1" smtClean="0">
                          <a:ln>
                            <a:noFill/>
                          </a:ln>
                          <a:solidFill>
                            <a:srgbClr val="000000"/>
                          </a:solidFill>
                          <a:effectLst/>
                          <a:latin typeface="Arial" pitchFamily="34" charset="0"/>
                          <a:ea typeface="+mn-ea"/>
                          <a:cs typeface="Arial" pitchFamily="34" charset="0"/>
                        </a:rPr>
                        <a:t>Nội</a:t>
                      </a:r>
                      <a:r>
                        <a:rPr kumimoji="0" lang="en-US" sz="2000" b="1" i="0" u="none" strike="noStrike" kern="1200" cap="none" normalizeH="0" baseline="0" dirty="0" smtClean="0">
                          <a:ln>
                            <a:noFill/>
                          </a:ln>
                          <a:solidFill>
                            <a:srgbClr val="000000"/>
                          </a:solidFill>
                          <a:effectLst/>
                          <a:latin typeface="Arial" pitchFamily="34" charset="0"/>
                          <a:ea typeface="+mn-ea"/>
                          <a:cs typeface="Arial" pitchFamily="34" charset="0"/>
                        </a:rPr>
                        <a:t> dung</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dirty="0" smtClean="0">
                        <a:ln>
                          <a:noFill/>
                        </a:ln>
                        <a:solidFill>
                          <a:srgbClr val="000000"/>
                        </a:solidFill>
                        <a:effectLst/>
                        <a:latin typeface="Arial" pitchFamily="34" charset="0"/>
                        <a:cs typeface="Arial" pitchFamily="34"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Yếu</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Arial" pitchFamily="34" charset="0"/>
                        <a:cs typeface="Arial" pitchFamily="34"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Trung bình</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Arial" pitchFamily="34" charset="0"/>
                        <a:cs typeface="Arial" pitchFamily="34"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Khá</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 </a:t>
                      </a: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Giỏi</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 </a:t>
                      </a: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58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cap="none" normalizeH="0" baseline="0" dirty="0" smtClean="0">
                        <a:ln>
                          <a:noFill/>
                        </a:ln>
                        <a:solidFill>
                          <a:srgbClr val="0070C0"/>
                        </a:solidFill>
                        <a:effectLst/>
                        <a:latin typeface="Arial" pitchFamily="34" charset="0"/>
                        <a:cs typeface="Arial" pitchFamily="34" charset="0"/>
                      </a:endParaRPr>
                    </a:p>
                  </a:txBody>
                  <a:tcPr marL="92869" marR="92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2000" kern="1200" dirty="0" smtClean="0">
                          <a:solidFill>
                            <a:schemeClr val="tx1"/>
                          </a:solidFill>
                          <a:effectLst/>
                          <a:latin typeface="Arial" pitchFamily="34" charset="0"/>
                          <a:ea typeface="+mn-ea"/>
                          <a:cs typeface="Arial" pitchFamily="34" charset="0"/>
                        </a:rPr>
                        <a:t>Vẽ được sơ đồ nhưng chưa đẹp, còn nhiều sai sót</a:t>
                      </a:r>
                      <a:endParaRPr kumimoji="0" lang="en-US" sz="2000" b="1" i="0" u="none" strike="noStrike" cap="none" normalizeH="0" baseline="0" dirty="0" smtClean="0">
                        <a:ln>
                          <a:noFill/>
                        </a:ln>
                        <a:solidFill>
                          <a:srgbClr val="000000"/>
                        </a:solidFill>
                        <a:effectLst/>
                        <a:latin typeface="Arial" pitchFamily="34" charset="0"/>
                        <a:cs typeface="Arial" pitchFamily="34"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2000" kern="1200" dirty="0" smtClean="0">
                          <a:solidFill>
                            <a:schemeClr val="tx1"/>
                          </a:solidFill>
                          <a:effectLst/>
                          <a:latin typeface="Arial" pitchFamily="34" charset="0"/>
                          <a:ea typeface="+mn-ea"/>
                          <a:cs typeface="Arial" pitchFamily="34" charset="0"/>
                        </a:rPr>
                        <a:t>Vẽ được sơ đồ nhưng chưa đẹp, còn một vài sai sót nhỏ</a:t>
                      </a:r>
                      <a:endParaRPr kumimoji="0" lang="en-US" sz="2000" b="1" i="0" u="none" strike="noStrike" cap="none" normalizeH="0" baseline="0" dirty="0" smtClean="0">
                        <a:ln>
                          <a:noFill/>
                        </a:ln>
                        <a:solidFill>
                          <a:srgbClr val="000000"/>
                        </a:solidFill>
                        <a:effectLst/>
                        <a:latin typeface="Arial" pitchFamily="34" charset="0"/>
                        <a:cs typeface="Arial" pitchFamily="34"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2000" kern="1200" dirty="0" smtClean="0">
                          <a:solidFill>
                            <a:schemeClr val="tx1"/>
                          </a:solidFill>
                          <a:effectLst/>
                          <a:latin typeface="Arial" pitchFamily="34" charset="0"/>
                          <a:ea typeface="+mn-ea"/>
                          <a:cs typeface="Arial" pitchFamily="34" charset="0"/>
                        </a:rPr>
                        <a:t>Vẽ đúng, nét vẽ còn chưa đẹp</a:t>
                      </a:r>
                      <a:endParaRPr kumimoji="0" lang="en-US" sz="2000" b="1" i="0" u="none" strike="noStrike" cap="none" normalizeH="0" baseline="0" dirty="0" smtClean="0">
                        <a:ln>
                          <a:noFill/>
                        </a:ln>
                        <a:solidFill>
                          <a:srgbClr val="000000"/>
                        </a:solidFill>
                        <a:effectLst/>
                        <a:latin typeface="Arial" pitchFamily="34" charset="0"/>
                        <a:cs typeface="Arial" pitchFamily="34"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2000" kern="1200" dirty="0" smtClean="0">
                          <a:solidFill>
                            <a:schemeClr val="tx1"/>
                          </a:solidFill>
                          <a:effectLst/>
                          <a:latin typeface="Arial" pitchFamily="34" charset="0"/>
                          <a:ea typeface="+mn-ea"/>
                          <a:cs typeface="Arial" pitchFamily="34" charset="0"/>
                        </a:rPr>
                        <a:t>Vẽ đúng, đẹp</a:t>
                      </a:r>
                      <a:endParaRPr kumimoji="0" lang="en-US" sz="2000" b="1" i="0" u="none" strike="noStrike" cap="none" normalizeH="0" baseline="0" dirty="0" smtClean="0">
                        <a:ln>
                          <a:noFill/>
                        </a:ln>
                        <a:solidFill>
                          <a:srgbClr val="000000"/>
                        </a:solidFill>
                        <a:effectLst/>
                        <a:latin typeface="Arial" pitchFamily="34" charset="0"/>
                        <a:cs typeface="Arial" pitchFamily="34"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526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lang="en-US" sz="2000" kern="1200" dirty="0" smtClean="0">
                          <a:solidFill>
                            <a:schemeClr val="tx1"/>
                          </a:solidFill>
                          <a:effectLst/>
                          <a:latin typeface="Arial" pitchFamily="34" charset="0"/>
                          <a:ea typeface="+mn-ea"/>
                          <a:cs typeface="Arial" pitchFamily="34" charset="0"/>
                        </a:rPr>
                        <a:t>2. </a:t>
                      </a:r>
                      <a:r>
                        <a:rPr lang="en-US" sz="2000" kern="1200" dirty="0" err="1" smtClean="0">
                          <a:solidFill>
                            <a:schemeClr val="tx1"/>
                          </a:solidFill>
                          <a:effectLst/>
                          <a:latin typeface="Arial" pitchFamily="34" charset="0"/>
                          <a:ea typeface="+mn-ea"/>
                          <a:cs typeface="Arial" pitchFamily="34" charset="0"/>
                        </a:rPr>
                        <a:t>Trình</a:t>
                      </a:r>
                      <a:r>
                        <a:rPr lang="en-US" sz="2000" kern="1200" dirty="0" smtClean="0">
                          <a:solidFill>
                            <a:schemeClr val="tx1"/>
                          </a:solidFill>
                          <a:effectLst/>
                          <a:latin typeface="Arial" pitchFamily="34" charset="0"/>
                          <a:ea typeface="+mn-ea"/>
                          <a:cs typeface="Arial" pitchFamily="34" charset="0"/>
                        </a:rPr>
                        <a:t> bày nguyên lí làm việc của động cơ xăng 4 </a:t>
                      </a:r>
                      <a:r>
                        <a:rPr lang="en-US" sz="2000" kern="1200" dirty="0" err="1" smtClean="0">
                          <a:solidFill>
                            <a:schemeClr val="tx1"/>
                          </a:solidFill>
                          <a:effectLst/>
                          <a:latin typeface="Arial" pitchFamily="34" charset="0"/>
                          <a:ea typeface="+mn-ea"/>
                          <a:cs typeface="Arial" pitchFamily="34" charset="0"/>
                        </a:rPr>
                        <a:t>kì</a:t>
                      </a:r>
                      <a:endParaRPr kumimoji="0" lang="en-US" sz="2000" b="1" i="0" u="none" strike="noStrike" cap="none" normalizeH="0" baseline="0" dirty="0" smtClean="0">
                        <a:ln>
                          <a:noFill/>
                        </a:ln>
                        <a:solidFill>
                          <a:srgbClr val="000000"/>
                        </a:solidFill>
                        <a:effectLst/>
                        <a:latin typeface="Arial" pitchFamily="34" charset="0"/>
                        <a:cs typeface="Arial" pitchFamily="34"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000" kern="1200" dirty="0" smtClean="0">
                          <a:solidFill>
                            <a:schemeClr val="tx1"/>
                          </a:solidFill>
                          <a:effectLst/>
                          <a:latin typeface="Arial" pitchFamily="34" charset="0"/>
                          <a:ea typeface="+mn-ea"/>
                          <a:cs typeface="Arial" pitchFamily="34" charset="0"/>
                        </a:rPr>
                        <a:t>Trình bày nguyên lí làm việc không đủ và có nhiều sai sót</a:t>
                      </a:r>
                      <a:endParaRPr lang="en-US" sz="2000" dirty="0">
                        <a:effectLst/>
                        <a:latin typeface="Arial" pitchFamily="34" charset="0"/>
                        <a:ea typeface="Times New Roman" panose="02020603050405020304" pitchFamily="18" charset="0"/>
                        <a:cs typeface="Arial" pitchFamily="34"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000" kern="1200" dirty="0" smtClean="0">
                          <a:solidFill>
                            <a:schemeClr val="tx1"/>
                          </a:solidFill>
                          <a:effectLst/>
                          <a:latin typeface="Arial" pitchFamily="34" charset="0"/>
                          <a:ea typeface="+mn-ea"/>
                          <a:cs typeface="Arial" pitchFamily="34" charset="0"/>
                        </a:rPr>
                        <a:t>Trình bày nguyên lí làm việc gần đủ và có một vài sai sót nhỏ</a:t>
                      </a:r>
                      <a:endParaRPr lang="en-US" sz="2000" dirty="0">
                        <a:effectLst/>
                        <a:latin typeface="Arial" pitchFamily="34" charset="0"/>
                        <a:ea typeface="Times New Roman" panose="02020603050405020304" pitchFamily="18" charset="0"/>
                        <a:cs typeface="Arial" pitchFamily="34"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000" kern="1200" dirty="0" smtClean="0">
                          <a:solidFill>
                            <a:schemeClr val="tx1"/>
                          </a:solidFill>
                          <a:effectLst/>
                          <a:latin typeface="Arial" pitchFamily="34" charset="0"/>
                          <a:ea typeface="+mn-ea"/>
                          <a:cs typeface="Arial" pitchFamily="34" charset="0"/>
                        </a:rPr>
                        <a:t>Trình bày nguyên lí làm việc gần đủ và đúng</a:t>
                      </a:r>
                      <a:endParaRPr lang="en-US" sz="2000" dirty="0">
                        <a:effectLst/>
                        <a:latin typeface="Arial" pitchFamily="34" charset="0"/>
                        <a:ea typeface="Times New Roman" panose="02020603050405020304" pitchFamily="18" charset="0"/>
                        <a:cs typeface="Arial" pitchFamily="34"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000" kern="1200" dirty="0" smtClean="0">
                          <a:solidFill>
                            <a:schemeClr val="tx1"/>
                          </a:solidFill>
                          <a:effectLst/>
                          <a:latin typeface="Arial" pitchFamily="34" charset="0"/>
                          <a:ea typeface="+mn-ea"/>
                          <a:cs typeface="Arial" pitchFamily="34" charset="0"/>
                        </a:rPr>
                        <a:t>Trình bày nguyên lí làm việc đầy đủ và đúng</a:t>
                      </a:r>
                      <a:endParaRPr lang="en-US" sz="2000" dirty="0">
                        <a:effectLst/>
                        <a:latin typeface="Arial" pitchFamily="34" charset="0"/>
                        <a:ea typeface="Times New Roman" panose="02020603050405020304" pitchFamily="18" charset="0"/>
                        <a:cs typeface="Arial" pitchFamily="34"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TextBox 2"/>
          <p:cNvSpPr txBox="1"/>
          <p:nvPr/>
        </p:nvSpPr>
        <p:spPr>
          <a:xfrm>
            <a:off x="272482" y="1844826"/>
            <a:ext cx="2159507" cy="1323439"/>
          </a:xfrm>
          <a:prstGeom prst="rect">
            <a:avLst/>
          </a:prstGeom>
          <a:noFill/>
        </p:spPr>
        <p:txBody>
          <a:bodyPr wrap="square" rtlCol="0">
            <a:spAutoFit/>
          </a:bodyPr>
          <a:lstStyle/>
          <a:p>
            <a:pPr fontAlgn="base">
              <a:spcBef>
                <a:spcPct val="20000"/>
              </a:spcBef>
              <a:spcAft>
                <a:spcPct val="0"/>
              </a:spcAft>
              <a:buClr>
                <a:schemeClr val="tx1"/>
              </a:buClr>
              <a:buSzPct val="75000"/>
            </a:pPr>
            <a:r>
              <a:rPr lang="en-US" sz="2000" dirty="0" smtClean="0">
                <a:latin typeface="Arial" pitchFamily="34" charset="0"/>
                <a:cs typeface="Arial" pitchFamily="34" charset="0"/>
              </a:rPr>
              <a:t>1. </a:t>
            </a:r>
            <a:r>
              <a:rPr lang="en-US" sz="2000" dirty="0" err="1" smtClean="0">
                <a:latin typeface="Arial" pitchFamily="34" charset="0"/>
                <a:cs typeface="Arial" pitchFamily="34" charset="0"/>
              </a:rPr>
              <a:t>Vẽ</a:t>
            </a:r>
            <a:r>
              <a:rPr lang="en-US" sz="2000" dirty="0" smtClean="0">
                <a:latin typeface="Arial" pitchFamily="34" charset="0"/>
                <a:cs typeface="Arial" pitchFamily="34" charset="0"/>
              </a:rPr>
              <a:t> </a:t>
            </a:r>
            <a:r>
              <a:rPr lang="en-US" sz="2000" dirty="0" err="1">
                <a:latin typeface="Arial" pitchFamily="34" charset="0"/>
                <a:cs typeface="Arial" pitchFamily="34" charset="0"/>
              </a:rPr>
              <a:t>sơ</a:t>
            </a:r>
            <a:r>
              <a:rPr lang="en-US" sz="2000" dirty="0">
                <a:latin typeface="Arial" pitchFamily="34" charset="0"/>
                <a:cs typeface="Arial" pitchFamily="34" charset="0"/>
              </a:rPr>
              <a:t> </a:t>
            </a:r>
            <a:r>
              <a:rPr lang="en-US" sz="2000" dirty="0" err="1">
                <a:latin typeface="Arial" pitchFamily="34" charset="0"/>
                <a:cs typeface="Arial" pitchFamily="34" charset="0"/>
              </a:rPr>
              <a:t>đồ</a:t>
            </a:r>
            <a:r>
              <a:rPr lang="en-US" sz="2000" dirty="0">
                <a:latin typeface="Arial" pitchFamily="34" charset="0"/>
                <a:cs typeface="Arial" pitchFamily="34" charset="0"/>
              </a:rPr>
              <a:t> </a:t>
            </a:r>
            <a:r>
              <a:rPr lang="en-US" sz="2000" dirty="0" err="1">
                <a:latin typeface="Arial" pitchFamily="34" charset="0"/>
                <a:cs typeface="Arial" pitchFamily="34" charset="0"/>
              </a:rPr>
              <a:t>hệ</a:t>
            </a:r>
            <a:r>
              <a:rPr lang="en-US" sz="2000" dirty="0">
                <a:latin typeface="Arial" pitchFamily="34" charset="0"/>
                <a:cs typeface="Arial" pitchFamily="34" charset="0"/>
              </a:rPr>
              <a:t> </a:t>
            </a:r>
            <a:r>
              <a:rPr lang="en-US" sz="2000" dirty="0" err="1">
                <a:latin typeface="Arial" pitchFamily="34" charset="0"/>
                <a:cs typeface="Arial" pitchFamily="34" charset="0"/>
              </a:rPr>
              <a:t>thống</a:t>
            </a:r>
            <a:r>
              <a:rPr lang="en-US" sz="2000" dirty="0">
                <a:latin typeface="Arial" pitchFamily="34" charset="0"/>
                <a:cs typeface="Arial" pitchFamily="34" charset="0"/>
              </a:rPr>
              <a:t> </a:t>
            </a:r>
            <a:r>
              <a:rPr lang="en-US" sz="2000" dirty="0" err="1">
                <a:latin typeface="Arial" pitchFamily="34" charset="0"/>
                <a:cs typeface="Arial" pitchFamily="34" charset="0"/>
              </a:rPr>
              <a:t>làm</a:t>
            </a:r>
            <a:r>
              <a:rPr lang="en-US" sz="2000" dirty="0">
                <a:latin typeface="Arial" pitchFamily="34" charset="0"/>
                <a:cs typeface="Arial" pitchFamily="34" charset="0"/>
              </a:rPr>
              <a:t> </a:t>
            </a:r>
            <a:r>
              <a:rPr lang="en-US" sz="2000" dirty="0" err="1">
                <a:latin typeface="Arial" pitchFamily="34" charset="0"/>
                <a:cs typeface="Arial" pitchFamily="34" charset="0"/>
              </a:rPr>
              <a:t>mát</a:t>
            </a:r>
            <a:r>
              <a:rPr lang="en-US" sz="2000" dirty="0">
                <a:latin typeface="Arial" pitchFamily="34" charset="0"/>
                <a:cs typeface="Arial" pitchFamily="34" charset="0"/>
              </a:rPr>
              <a:t> </a:t>
            </a:r>
            <a:r>
              <a:rPr lang="en-US" sz="2000" dirty="0" err="1">
                <a:latin typeface="Arial" pitchFamily="34" charset="0"/>
                <a:cs typeface="Arial" pitchFamily="34" charset="0"/>
              </a:rPr>
              <a:t>bằng</a:t>
            </a:r>
            <a:r>
              <a:rPr lang="en-US" sz="2000" dirty="0">
                <a:latin typeface="Arial" pitchFamily="34" charset="0"/>
                <a:cs typeface="Arial" pitchFamily="34" charset="0"/>
              </a:rPr>
              <a:t> </a:t>
            </a:r>
            <a:r>
              <a:rPr lang="en-US" sz="2000" dirty="0" err="1" smtClean="0">
                <a:latin typeface="Arial" pitchFamily="34" charset="0"/>
                <a:cs typeface="Arial" pitchFamily="34" charset="0"/>
              </a:rPr>
              <a:t>nước</a:t>
            </a:r>
            <a:endParaRPr lang="en-US" sz="2000" dirty="0">
              <a:latin typeface="Arial" pitchFamily="34" charset="0"/>
              <a:cs typeface="Arial" pitchFamily="34" charset="0"/>
            </a:endParaRPr>
          </a:p>
          <a:p>
            <a:endParaRPr lang="en-US" sz="2000" dirty="0">
              <a:latin typeface="Arial" pitchFamily="34" charset="0"/>
              <a:cs typeface="Arial" pitchFamily="34" charset="0"/>
            </a:endParaRPr>
          </a:p>
        </p:txBody>
      </p:sp>
    </p:spTree>
    <p:extLst>
      <p:ext uri="{BB962C8B-B14F-4D97-AF65-F5344CB8AC3E}">
        <p14:creationId xmlns:p14="http://schemas.microsoft.com/office/powerpoint/2010/main" val="403979840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616894" y="337625"/>
            <a:ext cx="5014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sz="2400" b="1" dirty="0">
                <a:solidFill>
                  <a:srgbClr val="FF0000"/>
                </a:solidFill>
                <a:latin typeface="Arial" panose="020B0604020202020204" pitchFamily="34" charset="0"/>
              </a:rPr>
              <a:t>RUBIC CHẤM BÀI KIỂM TRA</a:t>
            </a:r>
          </a:p>
        </p:txBody>
      </p:sp>
      <p:graphicFrame>
        <p:nvGraphicFramePr>
          <p:cNvPr id="54275" name="Group 3"/>
          <p:cNvGraphicFramePr>
            <a:graphicFrameLocks noGrp="1"/>
          </p:cNvGraphicFramePr>
          <p:nvPr>
            <p:ph/>
            <p:extLst>
              <p:ext uri="{D42A27DB-BD31-4B8C-83A1-F6EECF244321}">
                <p14:modId xmlns:p14="http://schemas.microsoft.com/office/powerpoint/2010/main" val="1964336702"/>
              </p:ext>
            </p:extLst>
          </p:nvPr>
        </p:nvGraphicFramePr>
        <p:xfrm>
          <a:off x="344489" y="1068018"/>
          <a:ext cx="9073009" cy="5622290"/>
        </p:xfrm>
        <a:graphic>
          <a:graphicData uri="http://schemas.openxmlformats.org/drawingml/2006/table">
            <a:tbl>
              <a:tblPr/>
              <a:tblGrid>
                <a:gridCol w="1815350"/>
                <a:gridCol w="1813481"/>
                <a:gridCol w="1815350"/>
                <a:gridCol w="1813478"/>
                <a:gridCol w="1815350"/>
              </a:tblGrid>
              <a:tr h="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1" i="0" u="none" strike="noStrike" cap="none" normalizeH="0" baseline="0" dirty="0" smtClean="0">
                          <a:ln>
                            <a:noFill/>
                          </a:ln>
                          <a:solidFill>
                            <a:srgbClr val="000000"/>
                          </a:solidFill>
                          <a:effectLst/>
                          <a:latin typeface="Arial" charset="0"/>
                          <a:cs typeface="Arial" charset="0"/>
                        </a:rPr>
                        <a:t>Nội dung</a:t>
                      </a: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1.0</a:t>
                      </a: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2.0</a:t>
                      </a: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3.0 </a:t>
                      </a: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4.0 </a:t>
                      </a: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6625">
                <a:tc>
                  <a:txBody>
                    <a:bodyPr/>
                    <a:lstStyle/>
                    <a:p>
                      <a:endParaRPr lang="pt-BR" sz="2400" b="0" kern="1200" dirty="0" smtClean="0">
                        <a:solidFill>
                          <a:schemeClr val="tx1"/>
                        </a:solidFill>
                        <a:effectLst/>
                        <a:latin typeface="+mn-lt"/>
                        <a:ea typeface="+mn-ea"/>
                        <a:cs typeface="+mn-cs"/>
                      </a:endParaRPr>
                    </a:p>
                    <a:p>
                      <a:r>
                        <a:rPr lang="pt-BR" sz="2400" b="1" kern="1200" dirty="0" smtClean="0">
                          <a:solidFill>
                            <a:srgbClr val="0070C0"/>
                          </a:solidFill>
                          <a:effectLst/>
                          <a:latin typeface="+mn-lt"/>
                          <a:ea typeface="+mn-ea"/>
                          <a:cs typeface="+mn-cs"/>
                        </a:rPr>
                        <a:t>Tiếp xúc mắt </a:t>
                      </a:r>
                      <a:endParaRPr lang="en-US" sz="2400" b="1" kern="1200" dirty="0">
                        <a:solidFill>
                          <a:srgbClr val="0070C0"/>
                        </a:solidFill>
                        <a:effectLst/>
                        <a:latin typeface="+mn-lt"/>
                        <a:ea typeface="+mn-ea"/>
                        <a:cs typeface="+mn-cs"/>
                      </a:endParaRPr>
                    </a:p>
                  </a:txBody>
                  <a:tcPr marL="92869" marR="92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lang="pt-BR" sz="2400" b="0" kern="1200" dirty="0" smtClean="0">
                          <a:solidFill>
                            <a:schemeClr val="tx1"/>
                          </a:solidFill>
                          <a:effectLst/>
                          <a:latin typeface="+mn-lt"/>
                          <a:ea typeface="+mn-ea"/>
                          <a:cs typeface="+mn-cs"/>
                        </a:rPr>
                        <a:t>Người thuyết trình đọc</a:t>
                      </a:r>
                      <a:r>
                        <a:rPr lang="pt-BR" sz="2400" b="0" kern="1200" baseline="0" dirty="0" smtClean="0">
                          <a:solidFill>
                            <a:schemeClr val="tx1"/>
                          </a:solidFill>
                          <a:effectLst/>
                          <a:latin typeface="+mn-lt"/>
                          <a:ea typeface="+mn-ea"/>
                          <a:cs typeface="+mn-cs"/>
                        </a:rPr>
                        <a:t> </a:t>
                      </a:r>
                      <a:r>
                        <a:rPr lang="pt-BR" sz="2400" b="0" kern="1200" dirty="0" smtClean="0">
                          <a:solidFill>
                            <a:schemeClr val="tx1"/>
                          </a:solidFill>
                          <a:effectLst/>
                          <a:latin typeface="+mn-lt"/>
                          <a:ea typeface="+mn-ea"/>
                          <a:cs typeface="+mn-cs"/>
                        </a:rPr>
                        <a:t>cả bài nói, không nhìn vào khán giả</a:t>
                      </a:r>
                      <a:endParaRPr kumimoji="0" lang="en-US" sz="2400" b="0" i="0" u="none" strike="noStrike" cap="none" normalizeH="0" baseline="0" dirty="0" smtClean="0">
                        <a:ln>
                          <a:noFill/>
                        </a:ln>
                        <a:solidFill>
                          <a:srgbClr val="000000"/>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pt-BR" sz="2400" b="0" kern="1200" dirty="0" smtClean="0">
                          <a:solidFill>
                            <a:schemeClr val="tx1"/>
                          </a:solidFill>
                          <a:effectLst/>
                          <a:latin typeface="+mn-lt"/>
                          <a:ea typeface="+mn-ea"/>
                          <a:cs typeface="+mn-cs"/>
                        </a:rPr>
                        <a:t>Người thuyết trình thỉnh thoảng nhìn khán giả, nhưng vẫn đọc hầu hết trong lúc thuyết trình.</a:t>
                      </a:r>
                      <a:endParaRPr lang="en-US" sz="2400" b="0" kern="1200" dirty="0">
                        <a:solidFill>
                          <a:schemeClr val="tx1"/>
                        </a:solidFill>
                        <a:effectLst/>
                        <a:latin typeface="+mn-lt"/>
                        <a:ea typeface="+mn-ea"/>
                        <a:cs typeface="+mn-cs"/>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pt-BR" sz="2400" b="0" kern="1200" dirty="0" smtClean="0">
                          <a:solidFill>
                            <a:schemeClr val="tx1"/>
                          </a:solidFill>
                          <a:effectLst/>
                          <a:latin typeface="+mn-lt"/>
                          <a:ea typeface="+mn-ea"/>
                          <a:cs typeface="+mn-cs"/>
                        </a:rPr>
                        <a:t>Người thuyết trình duy trì tiếp xúc mắt với khán giả nhưng thường xuyên nhìn vào sổ ghi chú.</a:t>
                      </a:r>
                      <a:endParaRPr lang="en-US" sz="2400" b="0" kern="1200" dirty="0">
                        <a:solidFill>
                          <a:schemeClr val="tx1"/>
                        </a:solidFill>
                        <a:effectLst/>
                        <a:latin typeface="+mn-lt"/>
                        <a:ea typeface="+mn-ea"/>
                        <a:cs typeface="+mn-cs"/>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pt-BR" sz="2400" b="0" kern="1200" dirty="0" smtClean="0">
                          <a:solidFill>
                            <a:schemeClr val="tx1"/>
                          </a:solidFill>
                          <a:effectLst/>
                          <a:latin typeface="+mn-lt"/>
                          <a:ea typeface="+mn-ea"/>
                          <a:cs typeface="+mn-cs"/>
                        </a:rPr>
                        <a:t>Người thuyết trình duy trì tiếp xúc mắt với khán giả rất ít khi nhìn vào sổ ghi</a:t>
                      </a:r>
                      <a:endParaRPr lang="en-US" sz="2400" b="0" kern="1200" dirty="0" smtClean="0">
                        <a:solidFill>
                          <a:schemeClr val="tx1"/>
                        </a:solidFill>
                        <a:effectLst/>
                        <a:latin typeface="+mn-lt"/>
                        <a:ea typeface="+mn-ea"/>
                        <a:cs typeface="+mn-cs"/>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6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70C0"/>
                          </a:solidFill>
                          <a:effectLst/>
                          <a:latin typeface="Arial" charset="0"/>
                          <a:cs typeface="Arial" charset="0"/>
                        </a:rPr>
                        <a:t>Giọng nói</a:t>
                      </a: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lang="en-US" sz="2400" dirty="0">
                        <a:effectLst/>
                        <a:latin typeface="Times New Roman" panose="02020603050405020304" pitchFamily="18" charset="0"/>
                        <a:ea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6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1" i="0" u="none" strike="noStrike" cap="none" normalizeH="0" baseline="0" smtClean="0">
                        <a:ln>
                          <a:noFill/>
                        </a:ln>
                        <a:solidFill>
                          <a:srgbClr val="000000"/>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1" i="0" u="none" strike="noStrike" cap="none" normalizeH="0" baseline="0" smtClean="0">
                        <a:ln>
                          <a:noFill/>
                        </a:ln>
                        <a:solidFill>
                          <a:srgbClr val="000000"/>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1" i="0" u="none" strike="noStrike" cap="none" normalizeH="0" baseline="0" smtClean="0">
                        <a:ln>
                          <a:noFill/>
                        </a:ln>
                        <a:solidFill>
                          <a:srgbClr val="000000"/>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1" i="0" u="none" strike="noStrike" cap="none" normalizeH="0" baseline="0" dirty="0" smtClean="0">
                        <a:ln>
                          <a:noFill/>
                        </a:ln>
                        <a:solidFill>
                          <a:srgbClr val="000000"/>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6107081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144690" y="219519"/>
            <a:ext cx="5014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sz="2400" b="1" dirty="0">
                <a:solidFill>
                  <a:srgbClr val="FF0000"/>
                </a:solidFill>
                <a:latin typeface="Arial" panose="020B0604020202020204" pitchFamily="34" charset="0"/>
              </a:rPr>
              <a:t>RUBIC CHẤM BÀI KIỂM TRA</a:t>
            </a:r>
          </a:p>
        </p:txBody>
      </p:sp>
      <p:graphicFrame>
        <p:nvGraphicFramePr>
          <p:cNvPr id="72855" name="Group 151"/>
          <p:cNvGraphicFramePr>
            <a:graphicFrameLocks noGrp="1"/>
          </p:cNvGraphicFramePr>
          <p:nvPr>
            <p:ph/>
            <p:extLst>
              <p:ext uri="{D42A27DB-BD31-4B8C-83A1-F6EECF244321}">
                <p14:modId xmlns:p14="http://schemas.microsoft.com/office/powerpoint/2010/main" val="2326314278"/>
              </p:ext>
            </p:extLst>
          </p:nvPr>
        </p:nvGraphicFramePr>
        <p:xfrm>
          <a:off x="920552" y="1196753"/>
          <a:ext cx="7695382" cy="4741984"/>
        </p:xfrm>
        <a:graphic>
          <a:graphicData uri="http://schemas.openxmlformats.org/drawingml/2006/table">
            <a:tbl>
              <a:tblPr/>
              <a:tblGrid>
                <a:gridCol w="1960145"/>
                <a:gridCol w="1742350"/>
                <a:gridCol w="3992887"/>
              </a:tblGrid>
              <a:tr h="7033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NỘI DUNG</a:t>
                      </a:r>
                      <a:endParaRPr kumimoji="0" lang="en-US" sz="3600" b="1" i="0" u="none" strike="noStrike" cap="none" normalizeH="0" baseline="0" dirty="0" smtClean="0">
                        <a:ln>
                          <a:noFill/>
                        </a:ln>
                        <a:solidFill>
                          <a:schemeClr val="tx1"/>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MỨC ĐỘ</a:t>
                      </a:r>
                      <a:endParaRPr kumimoji="0" lang="en-US" sz="3600" b="1" i="0" u="none" strike="noStrike" cap="none" normalizeH="0" baseline="0" smtClean="0">
                        <a:ln>
                          <a:noFill/>
                        </a:ln>
                        <a:solidFill>
                          <a:schemeClr val="tx1"/>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CÁC TIÊU CHÍ ĐÁNH GIÁ</a:t>
                      </a:r>
                      <a:endParaRPr kumimoji="0" lang="en-US" sz="3600" b="1" i="0" u="none" strike="noStrike" cap="none" normalizeH="0" baseline="0" smtClean="0">
                        <a:ln>
                          <a:noFill/>
                        </a:ln>
                        <a:solidFill>
                          <a:schemeClr val="tx1"/>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8037">
                <a:tc rowSpan="5">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800" b="1" i="0" u="none" strike="noStrike" cap="none" normalizeH="0" baseline="0" smtClean="0">
                          <a:ln>
                            <a:noFill/>
                          </a:ln>
                          <a:solidFill>
                            <a:schemeClr val="tx1"/>
                          </a:solidFill>
                          <a:effectLst/>
                          <a:latin typeface="Arial" charset="0"/>
                          <a:cs typeface="Arial" charset="0"/>
                        </a:rPr>
                        <a:t>1.....</a:t>
                      </a:r>
                      <a:endParaRPr kumimoji="0" lang="en-US" sz="4400" b="1" i="0" u="none" strike="noStrike" cap="none" normalizeH="0" baseline="0" smtClean="0">
                        <a:ln>
                          <a:noFill/>
                        </a:ln>
                        <a:solidFill>
                          <a:schemeClr val="tx1"/>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Kém</a:t>
                      </a:r>
                      <a:endParaRPr kumimoji="0" lang="en-US" sz="3600" b="1" i="0" u="none" strike="noStrike" cap="none" normalizeH="0" baseline="0" smtClean="0">
                        <a:ln>
                          <a:noFill/>
                        </a:ln>
                        <a:solidFill>
                          <a:schemeClr val="tx1"/>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4400" b="1" i="0" u="none" strike="noStrike" cap="none" normalizeH="0" baseline="0" smtClean="0">
                        <a:ln>
                          <a:noFill/>
                        </a:ln>
                        <a:solidFill>
                          <a:schemeClr val="tx1"/>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6449">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Yếu</a:t>
                      </a:r>
                      <a:endParaRPr kumimoji="0" lang="en-US" sz="3600" b="1" i="0" u="none" strike="noStrike" cap="none" normalizeH="0" baseline="0" smtClean="0">
                        <a:ln>
                          <a:noFill/>
                        </a:ln>
                        <a:solidFill>
                          <a:schemeClr val="tx1"/>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4400" b="1" i="0" u="none" strike="noStrike" cap="none" normalizeH="0" baseline="0" dirty="0" smtClean="0">
                        <a:ln>
                          <a:noFill/>
                        </a:ln>
                        <a:solidFill>
                          <a:schemeClr val="tx1"/>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803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Trung bình</a:t>
                      </a:r>
                      <a:endParaRPr kumimoji="0" lang="en-US" sz="3600" b="1" i="0" u="none" strike="noStrike" cap="none" normalizeH="0" baseline="0" smtClean="0">
                        <a:ln>
                          <a:noFill/>
                        </a:ln>
                        <a:solidFill>
                          <a:schemeClr val="tx1"/>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4400" b="1" i="0" u="none" strike="noStrike" cap="none" normalizeH="0" baseline="0" smtClean="0">
                        <a:ln>
                          <a:noFill/>
                        </a:ln>
                        <a:solidFill>
                          <a:schemeClr val="tx1"/>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803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Khá</a:t>
                      </a:r>
                      <a:endParaRPr kumimoji="0" lang="en-US" sz="3600" b="1" i="0" u="none" strike="noStrike" cap="none" normalizeH="0" baseline="0" smtClean="0">
                        <a:ln>
                          <a:noFill/>
                        </a:ln>
                        <a:solidFill>
                          <a:schemeClr val="tx1"/>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4400" b="1" i="0" u="none" strike="noStrike" cap="none" normalizeH="0" baseline="0" smtClean="0">
                        <a:ln>
                          <a:noFill/>
                        </a:ln>
                        <a:solidFill>
                          <a:schemeClr val="tx1"/>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803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Giỏi</a:t>
                      </a:r>
                      <a:endParaRPr kumimoji="0" lang="en-US" sz="3600" b="1" i="0" u="none" strike="noStrike" cap="none" normalizeH="0" baseline="0" smtClean="0">
                        <a:ln>
                          <a:noFill/>
                        </a:ln>
                        <a:solidFill>
                          <a:schemeClr val="tx1"/>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4400" b="1" i="0" u="none" strike="noStrike" cap="none" normalizeH="0" baseline="0" dirty="0" smtClean="0">
                        <a:ln>
                          <a:noFill/>
                        </a:ln>
                        <a:solidFill>
                          <a:schemeClr val="tx1"/>
                        </a:solidFill>
                        <a:effectLst/>
                        <a:latin typeface="Arial" charset="0"/>
                        <a:cs typeface="Arial" charset="0"/>
                      </a:endParaRPr>
                    </a:p>
                  </a:txBody>
                  <a:tcPr marL="74295" marR="7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Left Arrow 1">
            <a:hlinkClick r:id="rId2" action="ppaction://hlinksldjump"/>
          </p:cNvPr>
          <p:cNvSpPr/>
          <p:nvPr/>
        </p:nvSpPr>
        <p:spPr>
          <a:xfrm>
            <a:off x="9273480" y="6597352"/>
            <a:ext cx="504056"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39688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520" y="2348880"/>
            <a:ext cx="8543925" cy="4351338"/>
          </a:xfrm>
        </p:spPr>
        <p:txBody>
          <a:bodyPr>
            <a:normAutofit/>
          </a:bodyPr>
          <a:lstStyle/>
          <a:p>
            <a:pPr marL="0" indent="0" algn="just">
              <a:lnSpc>
                <a:spcPct val="150000"/>
              </a:lnSpc>
              <a:spcAft>
                <a:spcPts val="600"/>
              </a:spcAft>
              <a:buNone/>
            </a:pPr>
            <a:r>
              <a:rPr lang="vi-VN" sz="2400" b="0" i="1" dirty="0" smtClean="0">
                <a:latin typeface="+mn-lt"/>
              </a:rPr>
              <a:t>Bảng </a:t>
            </a:r>
            <a:r>
              <a:rPr lang="vi-VN" sz="2400" b="0" i="1" dirty="0">
                <a:latin typeface="+mn-lt"/>
              </a:rPr>
              <a:t>kiểm tra </a:t>
            </a:r>
            <a:r>
              <a:rPr lang="vi-VN" sz="2400" b="0" dirty="0">
                <a:latin typeface="+mn-lt"/>
              </a:rPr>
              <a:t>là một danh sách ghi lại xem các tiêu </a:t>
            </a:r>
            <a:r>
              <a:rPr lang="vi-VN" sz="2400" b="0" dirty="0" smtClean="0">
                <a:latin typeface="+mn-lt"/>
              </a:rPr>
              <a:t>chí</a:t>
            </a:r>
            <a:r>
              <a:rPr lang="en-US" sz="2400" b="0" dirty="0" smtClean="0">
                <a:latin typeface="+mn-lt"/>
              </a:rPr>
              <a:t> </a:t>
            </a:r>
            <a:r>
              <a:rPr lang="vi-VN" sz="2400" b="0" dirty="0" smtClean="0">
                <a:latin typeface="+mn-lt"/>
              </a:rPr>
              <a:t>cần </a:t>
            </a:r>
            <a:r>
              <a:rPr lang="vi-VN" sz="2400" b="0" dirty="0">
                <a:latin typeface="+mn-lt"/>
              </a:rPr>
              <a:t>đánh giá có được biểu hiện hay </a:t>
            </a:r>
            <a:r>
              <a:rPr lang="vi-VN" sz="2400" b="0" dirty="0" smtClean="0">
                <a:latin typeface="+mn-lt"/>
              </a:rPr>
              <a:t>không.</a:t>
            </a:r>
            <a:endParaRPr lang="en-US" sz="2400" b="0" dirty="0" smtClean="0">
              <a:latin typeface="+mn-lt"/>
            </a:endParaRPr>
          </a:p>
        </p:txBody>
      </p:sp>
      <p:sp>
        <p:nvSpPr>
          <p:cNvPr id="5" name="Slide Number Placeholder 4"/>
          <p:cNvSpPr>
            <a:spLocks noGrp="1"/>
          </p:cNvSpPr>
          <p:nvPr>
            <p:ph type="sldNum" sz="quarter" idx="4294967295"/>
          </p:nvPr>
        </p:nvSpPr>
        <p:spPr>
          <a:xfrm>
            <a:off x="3977879" y="6537330"/>
            <a:ext cx="2311400" cy="320675"/>
          </a:xfrm>
          <a:prstGeom prst="rect">
            <a:avLst/>
          </a:prstGeom>
        </p:spPr>
        <p:txBody>
          <a:bodyPr/>
          <a:lstStyle/>
          <a:p>
            <a:fld id="{9EB161A8-6E5C-4A80-B0C0-EF2D6932EDF4}" type="slidenum">
              <a:rPr lang="en-US" smtClean="0"/>
              <a:pPr/>
              <a:t>17</a:t>
            </a:fld>
            <a:endParaRPr lang="en-US"/>
          </a:p>
        </p:txBody>
      </p:sp>
      <p:sp>
        <p:nvSpPr>
          <p:cNvPr id="7" name="Rectangle 6"/>
          <p:cNvSpPr/>
          <p:nvPr/>
        </p:nvSpPr>
        <p:spPr>
          <a:xfrm>
            <a:off x="920552" y="116636"/>
            <a:ext cx="7632848" cy="830997"/>
          </a:xfrm>
          <a:prstGeom prst="rect">
            <a:avLst/>
          </a:prstGeom>
        </p:spPr>
        <p:txBody>
          <a:bodyPr wrap="square">
            <a:spAutoFit/>
          </a:bodyPr>
          <a:lstStyle/>
          <a:p>
            <a:r>
              <a:rPr lang="en-US" sz="2400" b="1" dirty="0" smtClean="0">
                <a:latin typeface="Arial" pitchFamily="34" charset="0"/>
                <a:ea typeface="Times New Roman"/>
                <a:cs typeface="Arial" pitchFamily="34" charset="0"/>
              </a:rPr>
              <a:t>BÀI 2: XÂY </a:t>
            </a:r>
            <a:r>
              <a:rPr lang="en-US" sz="2400" b="1" dirty="0">
                <a:latin typeface="Arial" pitchFamily="34" charset="0"/>
                <a:ea typeface="Times New Roman"/>
                <a:cs typeface="Arial" pitchFamily="34" charset="0"/>
              </a:rPr>
              <a:t>DỰNG TIÊU CHUẨN, TIÊU CHÍ </a:t>
            </a:r>
            <a:r>
              <a:rPr lang="en-US" sz="2400" b="1" dirty="0" smtClean="0">
                <a:latin typeface="Arial" pitchFamily="34" charset="0"/>
                <a:ea typeface="Times New Roman"/>
                <a:cs typeface="Arial" pitchFamily="34" charset="0"/>
              </a:rPr>
              <a:t>VÀ</a:t>
            </a:r>
          </a:p>
          <a:p>
            <a:r>
              <a:rPr lang="en-US" sz="2400" b="1" dirty="0">
                <a:latin typeface="Arial" pitchFamily="34" charset="0"/>
                <a:ea typeface="Times New Roman"/>
                <a:cs typeface="Arial" pitchFamily="34" charset="0"/>
              </a:rPr>
              <a:t> </a:t>
            </a:r>
            <a:r>
              <a:rPr lang="en-US" sz="2400" b="1" dirty="0" smtClean="0">
                <a:latin typeface="Arial" pitchFamily="34" charset="0"/>
                <a:ea typeface="Times New Roman"/>
                <a:cs typeface="Arial" pitchFamily="34" charset="0"/>
              </a:rPr>
              <a:t>           CÔNG </a:t>
            </a:r>
            <a:r>
              <a:rPr lang="en-US" sz="2400" b="1" dirty="0">
                <a:latin typeface="Arial" pitchFamily="34" charset="0"/>
                <a:ea typeface="Times New Roman"/>
                <a:cs typeface="Arial" pitchFamily="34" charset="0"/>
              </a:rPr>
              <a:t>CỤ </a:t>
            </a:r>
            <a:r>
              <a:rPr lang="en-US" sz="2400" b="1" dirty="0" smtClean="0">
                <a:latin typeface="Arial" pitchFamily="34" charset="0"/>
                <a:ea typeface="Times New Roman"/>
                <a:cs typeface="Arial" pitchFamily="34" charset="0"/>
              </a:rPr>
              <a:t>ĐÁNH GIÁ </a:t>
            </a:r>
            <a:r>
              <a:rPr lang="en-US" sz="2400" b="1" dirty="0">
                <a:latin typeface="Arial" pitchFamily="34" charset="0"/>
                <a:ea typeface="Times New Roman"/>
                <a:cs typeface="Arial" pitchFamily="34" charset="0"/>
              </a:rPr>
              <a:t>NĂNG LỰC</a:t>
            </a:r>
            <a:endParaRPr lang="en-US" sz="2400" b="1" dirty="0">
              <a:latin typeface="Arial" pitchFamily="34" charset="0"/>
              <a:cs typeface="Arial" pitchFamily="34" charset="0"/>
            </a:endParaRPr>
          </a:p>
        </p:txBody>
      </p:sp>
      <p:sp>
        <p:nvSpPr>
          <p:cNvPr id="2" name="Rectangle 1"/>
          <p:cNvSpPr/>
          <p:nvPr/>
        </p:nvSpPr>
        <p:spPr>
          <a:xfrm>
            <a:off x="3382915" y="1872441"/>
            <a:ext cx="2457724" cy="430887"/>
          </a:xfrm>
          <a:prstGeom prst="rect">
            <a:avLst/>
          </a:prstGeom>
        </p:spPr>
        <p:txBody>
          <a:bodyPr wrap="none">
            <a:spAutoFit/>
          </a:bodyPr>
          <a:lstStyle/>
          <a:p>
            <a:r>
              <a:rPr lang="en-US" sz="2200" b="1" dirty="0" smtClean="0">
                <a:solidFill>
                  <a:srgbClr val="FF0000"/>
                </a:solidFill>
                <a:latin typeface="Arial" pitchFamily="34" charset="0"/>
                <a:cs typeface="Arial" pitchFamily="34" charset="0"/>
              </a:rPr>
              <a:t>BẢNG KIỂM TRA</a:t>
            </a:r>
            <a:endParaRPr lang="en-US" sz="2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521674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p:extLst>
              <p:ext uri="{D42A27DB-BD31-4B8C-83A1-F6EECF244321}">
                <p14:modId xmlns:p14="http://schemas.microsoft.com/office/powerpoint/2010/main" val="4211178858"/>
              </p:ext>
            </p:extLst>
          </p:nvPr>
        </p:nvGraphicFramePr>
        <p:xfrm>
          <a:off x="560514" y="2204864"/>
          <a:ext cx="8928991" cy="3291840"/>
        </p:xfrm>
        <a:graphic>
          <a:graphicData uri="http://schemas.openxmlformats.org/drawingml/2006/table">
            <a:tbl>
              <a:tblPr firstRow="1" bandRow="1">
                <a:tableStyleId>{5940675A-B579-460E-94D1-54222C63F5DA}</a:tableStyleId>
              </a:tblPr>
              <a:tblGrid>
                <a:gridCol w="4968552"/>
                <a:gridCol w="720080"/>
                <a:gridCol w="792088"/>
                <a:gridCol w="733251"/>
                <a:gridCol w="898624"/>
                <a:gridCol w="816396"/>
              </a:tblGrid>
              <a:tr h="534572">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lang="pt-PT" sz="2400" b="1" kern="1200" dirty="0" smtClean="0">
                          <a:solidFill>
                            <a:schemeClr val="tx1"/>
                          </a:solidFill>
                          <a:effectLst/>
                          <a:latin typeface="Arial" pitchFamily="34" charset="0"/>
                          <a:ea typeface="+mn-ea"/>
                          <a:cs typeface="Arial" pitchFamily="34" charset="0"/>
                        </a:rPr>
                        <a:t>Mảnh vải được cắt ra:</a:t>
                      </a:r>
                      <a:endParaRPr kumimoji="0" lang="en-US" sz="2400" b="1" i="0" u="none" strike="noStrike" cap="none" normalizeH="0" baseline="0" dirty="0" smtClean="0">
                        <a:ln>
                          <a:noFill/>
                        </a:ln>
                        <a:solidFill>
                          <a:srgbClr val="000000"/>
                        </a:solidFill>
                        <a:effectLst/>
                        <a:latin typeface="Arial" pitchFamily="34" charset="0"/>
                        <a:cs typeface="Arial" pitchFamily="34" charset="0"/>
                      </a:endParaRPr>
                    </a:p>
                  </a:txBody>
                  <a:tcPr marL="74295" marR="74295" horzOverflow="overflow"/>
                </a:tc>
                <a:tc>
                  <a:txBody>
                    <a:bodyPr/>
                    <a:lstStyle/>
                    <a:p>
                      <a:pPr marL="0" marR="0" algn="ctr">
                        <a:lnSpc>
                          <a:spcPct val="150000"/>
                        </a:lnSpc>
                        <a:spcBef>
                          <a:spcPts val="0"/>
                        </a:spcBef>
                        <a:spcAft>
                          <a:spcPts val="0"/>
                        </a:spcAft>
                      </a:pPr>
                      <a:r>
                        <a:rPr lang="en-US" sz="2400" b="1">
                          <a:effectLst/>
                          <a:latin typeface="Arial" pitchFamily="34" charset="0"/>
                          <a:ea typeface="Times New Roman" panose="02020603050405020304" pitchFamily="18" charset="0"/>
                          <a:cs typeface="Arial" pitchFamily="34" charset="0"/>
                        </a:rPr>
                        <a:t>5</a:t>
                      </a:r>
                      <a:endParaRPr lang="en-US" sz="2400">
                        <a:effectLst/>
                        <a:latin typeface="Arial" pitchFamily="34" charset="0"/>
                        <a:ea typeface="Times New Roman" panose="02020603050405020304" pitchFamily="18" charset="0"/>
                        <a:cs typeface="Arial" pitchFamily="34" charset="0"/>
                      </a:endParaRPr>
                    </a:p>
                  </a:txBody>
                  <a:tcPr marL="55721" marR="55721" marT="0" marB="0"/>
                </a:tc>
                <a:tc>
                  <a:txBody>
                    <a:bodyPr/>
                    <a:lstStyle/>
                    <a:p>
                      <a:pPr marL="0" marR="0" algn="ctr">
                        <a:lnSpc>
                          <a:spcPct val="150000"/>
                        </a:lnSpc>
                        <a:spcBef>
                          <a:spcPts val="0"/>
                        </a:spcBef>
                        <a:spcAft>
                          <a:spcPts val="0"/>
                        </a:spcAft>
                      </a:pPr>
                      <a:r>
                        <a:rPr lang="en-US" sz="2400" b="1">
                          <a:effectLst/>
                          <a:latin typeface="Arial" pitchFamily="34" charset="0"/>
                          <a:ea typeface="Times New Roman" panose="02020603050405020304" pitchFamily="18" charset="0"/>
                          <a:cs typeface="Arial" pitchFamily="34" charset="0"/>
                        </a:rPr>
                        <a:t>4</a:t>
                      </a:r>
                      <a:endParaRPr lang="en-US" sz="2400">
                        <a:effectLst/>
                        <a:latin typeface="Arial" pitchFamily="34" charset="0"/>
                        <a:ea typeface="Times New Roman" panose="02020603050405020304" pitchFamily="18" charset="0"/>
                        <a:cs typeface="Arial" pitchFamily="34" charset="0"/>
                      </a:endParaRPr>
                    </a:p>
                  </a:txBody>
                  <a:tcPr marL="55721" marR="55721" marT="0" marB="0"/>
                </a:tc>
                <a:tc>
                  <a:txBody>
                    <a:bodyPr/>
                    <a:lstStyle/>
                    <a:p>
                      <a:pPr marL="0" marR="0" algn="ctr">
                        <a:lnSpc>
                          <a:spcPct val="150000"/>
                        </a:lnSpc>
                        <a:spcBef>
                          <a:spcPts val="0"/>
                        </a:spcBef>
                        <a:spcAft>
                          <a:spcPts val="0"/>
                        </a:spcAft>
                      </a:pPr>
                      <a:r>
                        <a:rPr lang="en-US" sz="2400" b="1">
                          <a:effectLst/>
                          <a:latin typeface="Arial" pitchFamily="34" charset="0"/>
                          <a:ea typeface="Times New Roman" panose="02020603050405020304" pitchFamily="18" charset="0"/>
                          <a:cs typeface="Arial" pitchFamily="34" charset="0"/>
                        </a:rPr>
                        <a:t>3</a:t>
                      </a:r>
                      <a:endParaRPr lang="en-US" sz="2400">
                        <a:effectLst/>
                        <a:latin typeface="Arial" pitchFamily="34" charset="0"/>
                        <a:ea typeface="Times New Roman" panose="02020603050405020304" pitchFamily="18" charset="0"/>
                        <a:cs typeface="Arial" pitchFamily="34" charset="0"/>
                      </a:endParaRPr>
                    </a:p>
                  </a:txBody>
                  <a:tcPr marL="55721" marR="55721" marT="0" marB="0"/>
                </a:tc>
                <a:tc>
                  <a:txBody>
                    <a:bodyPr/>
                    <a:lstStyle/>
                    <a:p>
                      <a:pPr marL="0" marR="0" algn="ctr">
                        <a:lnSpc>
                          <a:spcPct val="150000"/>
                        </a:lnSpc>
                        <a:spcBef>
                          <a:spcPts val="0"/>
                        </a:spcBef>
                        <a:spcAft>
                          <a:spcPts val="0"/>
                        </a:spcAft>
                      </a:pPr>
                      <a:r>
                        <a:rPr lang="en-US" sz="2400" b="1">
                          <a:effectLst/>
                          <a:latin typeface="Arial" pitchFamily="34" charset="0"/>
                          <a:ea typeface="Times New Roman" panose="02020603050405020304" pitchFamily="18" charset="0"/>
                          <a:cs typeface="Arial" pitchFamily="34" charset="0"/>
                        </a:rPr>
                        <a:t>2</a:t>
                      </a:r>
                      <a:endParaRPr lang="en-US" sz="2400">
                        <a:effectLst/>
                        <a:latin typeface="Arial" pitchFamily="34" charset="0"/>
                        <a:ea typeface="Times New Roman" panose="02020603050405020304" pitchFamily="18" charset="0"/>
                        <a:cs typeface="Arial" pitchFamily="34" charset="0"/>
                      </a:endParaRPr>
                    </a:p>
                  </a:txBody>
                  <a:tcPr marL="55721" marR="55721" marT="0" marB="0"/>
                </a:tc>
                <a:tc>
                  <a:txBody>
                    <a:bodyPr/>
                    <a:lstStyle/>
                    <a:p>
                      <a:pPr marL="0" marR="0" algn="ctr">
                        <a:lnSpc>
                          <a:spcPct val="150000"/>
                        </a:lnSpc>
                        <a:spcBef>
                          <a:spcPts val="0"/>
                        </a:spcBef>
                        <a:spcAft>
                          <a:spcPts val="0"/>
                        </a:spcAft>
                      </a:pPr>
                      <a:r>
                        <a:rPr lang="en-US" sz="2400" b="1" dirty="0">
                          <a:effectLst/>
                          <a:latin typeface="Arial" pitchFamily="34" charset="0"/>
                          <a:ea typeface="Times New Roman" panose="02020603050405020304" pitchFamily="18" charset="0"/>
                          <a:cs typeface="Arial" pitchFamily="34" charset="0"/>
                        </a:rPr>
                        <a:t>1</a:t>
                      </a:r>
                      <a:endParaRPr lang="en-US" sz="2400" dirty="0">
                        <a:effectLst/>
                        <a:latin typeface="Arial" pitchFamily="34" charset="0"/>
                        <a:ea typeface="Times New Roman" panose="02020603050405020304" pitchFamily="18" charset="0"/>
                        <a:cs typeface="Arial" pitchFamily="34" charset="0"/>
                      </a:endParaRPr>
                    </a:p>
                  </a:txBody>
                  <a:tcPr marL="55721" marR="55721" marT="0" marB="0"/>
                </a:tc>
              </a:tr>
              <a:tr h="370840">
                <a:tc>
                  <a:txBody>
                    <a:bodyPr/>
                    <a:lstStyle/>
                    <a:p>
                      <a:pPr marL="0" marR="0">
                        <a:lnSpc>
                          <a:spcPct val="150000"/>
                        </a:lnSpc>
                        <a:spcBef>
                          <a:spcPts val="0"/>
                        </a:spcBef>
                        <a:spcAft>
                          <a:spcPts val="0"/>
                        </a:spcAft>
                      </a:pPr>
                      <a:r>
                        <a:rPr lang="en-US" sz="2400" dirty="0">
                          <a:effectLst/>
                          <a:latin typeface="Arial" pitchFamily="34" charset="0"/>
                          <a:ea typeface="Times New Roman" panose="02020603050405020304" pitchFamily="18" charset="0"/>
                          <a:cs typeface="Arial" pitchFamily="34" charset="0"/>
                        </a:rPr>
                        <a:t>1. </a:t>
                      </a:r>
                      <a:r>
                        <a:rPr lang="en-US" sz="2400" dirty="0" err="1">
                          <a:effectLst/>
                          <a:latin typeface="Arial" pitchFamily="34" charset="0"/>
                          <a:ea typeface="Times New Roman" panose="02020603050405020304" pitchFamily="18" charset="0"/>
                          <a:cs typeface="Arial" pitchFamily="34" charset="0"/>
                        </a:rPr>
                        <a:t>Không</a:t>
                      </a:r>
                      <a:r>
                        <a:rPr lang="en-US" sz="2400" dirty="0">
                          <a:effectLst/>
                          <a:latin typeface="Arial" pitchFamily="34" charset="0"/>
                          <a:ea typeface="Times New Roman" panose="02020603050405020304" pitchFamily="18" charset="0"/>
                          <a:cs typeface="Arial" pitchFamily="34" charset="0"/>
                        </a:rPr>
                        <a:t> </a:t>
                      </a:r>
                      <a:r>
                        <a:rPr lang="en-US" sz="2400" dirty="0" err="1">
                          <a:effectLst/>
                          <a:latin typeface="Arial" pitchFamily="34" charset="0"/>
                          <a:ea typeface="Times New Roman" panose="02020603050405020304" pitchFamily="18" charset="0"/>
                          <a:cs typeface="Arial" pitchFamily="34" charset="0"/>
                        </a:rPr>
                        <a:t>có</a:t>
                      </a:r>
                      <a:r>
                        <a:rPr lang="en-US" sz="2400" dirty="0">
                          <a:effectLst/>
                          <a:latin typeface="Arial" pitchFamily="34" charset="0"/>
                          <a:ea typeface="Times New Roman" panose="02020603050405020304" pitchFamily="18" charset="0"/>
                          <a:cs typeface="Arial" pitchFamily="34" charset="0"/>
                        </a:rPr>
                        <a:t> </a:t>
                      </a:r>
                      <a:r>
                        <a:rPr lang="en-US" sz="2400" dirty="0" err="1">
                          <a:effectLst/>
                          <a:latin typeface="Arial" pitchFamily="34" charset="0"/>
                          <a:ea typeface="Times New Roman" panose="02020603050405020304" pitchFamily="18" charset="0"/>
                          <a:cs typeface="Arial" pitchFamily="34" charset="0"/>
                        </a:rPr>
                        <a:t>bụi</a:t>
                      </a:r>
                      <a:r>
                        <a:rPr lang="en-US" sz="2400" dirty="0">
                          <a:effectLst/>
                          <a:latin typeface="Arial" pitchFamily="34" charset="0"/>
                          <a:ea typeface="Times New Roman" panose="02020603050405020304" pitchFamily="18" charset="0"/>
                          <a:cs typeface="Arial" pitchFamily="34" charset="0"/>
                        </a:rPr>
                        <a:t> </a:t>
                      </a:r>
                      <a:r>
                        <a:rPr lang="en-US" sz="2400" dirty="0" err="1">
                          <a:effectLst/>
                          <a:latin typeface="Arial" pitchFamily="34" charset="0"/>
                          <a:ea typeface="Times New Roman" panose="02020603050405020304" pitchFamily="18" charset="0"/>
                          <a:cs typeface="Arial" pitchFamily="34" charset="0"/>
                        </a:rPr>
                        <a:t>và</a:t>
                      </a:r>
                      <a:r>
                        <a:rPr lang="en-US" sz="2400" dirty="0">
                          <a:effectLst/>
                          <a:latin typeface="Arial" pitchFamily="34" charset="0"/>
                          <a:ea typeface="Times New Roman" panose="02020603050405020304" pitchFamily="18" charset="0"/>
                          <a:cs typeface="Arial" pitchFamily="34" charset="0"/>
                        </a:rPr>
                        <a:t> </a:t>
                      </a:r>
                      <a:r>
                        <a:rPr lang="en-US" sz="2400" dirty="0" err="1">
                          <a:effectLst/>
                          <a:latin typeface="Arial" pitchFamily="34" charset="0"/>
                          <a:ea typeface="Times New Roman" panose="02020603050405020304" pitchFamily="18" charset="0"/>
                          <a:cs typeface="Arial" pitchFamily="34" charset="0"/>
                        </a:rPr>
                        <a:t>không</a:t>
                      </a:r>
                      <a:r>
                        <a:rPr lang="en-US" sz="2400" dirty="0">
                          <a:effectLst/>
                          <a:latin typeface="Arial" pitchFamily="34" charset="0"/>
                          <a:ea typeface="Times New Roman" panose="02020603050405020304" pitchFamily="18" charset="0"/>
                          <a:cs typeface="Arial" pitchFamily="34" charset="0"/>
                        </a:rPr>
                        <a:t> </a:t>
                      </a:r>
                      <a:r>
                        <a:rPr lang="en-US" sz="2400" dirty="0" err="1">
                          <a:effectLst/>
                          <a:latin typeface="Arial" pitchFamily="34" charset="0"/>
                          <a:ea typeface="Times New Roman" panose="02020603050405020304" pitchFamily="18" charset="0"/>
                          <a:cs typeface="Arial" pitchFamily="34" charset="0"/>
                        </a:rPr>
                        <a:t>gây</a:t>
                      </a:r>
                      <a:r>
                        <a:rPr lang="en-US" sz="2400" dirty="0">
                          <a:effectLst/>
                          <a:latin typeface="Arial" pitchFamily="34" charset="0"/>
                          <a:ea typeface="Times New Roman" panose="02020603050405020304" pitchFamily="18" charset="0"/>
                          <a:cs typeface="Arial" pitchFamily="34" charset="0"/>
                        </a:rPr>
                        <a:t> </a:t>
                      </a:r>
                      <a:r>
                        <a:rPr lang="en-US" sz="2400" dirty="0" err="1">
                          <a:effectLst/>
                          <a:latin typeface="Arial" pitchFamily="34" charset="0"/>
                          <a:ea typeface="Times New Roman" panose="02020603050405020304" pitchFamily="18" charset="0"/>
                          <a:cs typeface="Arial" pitchFamily="34" charset="0"/>
                        </a:rPr>
                        <a:t>hại</a:t>
                      </a:r>
                      <a:r>
                        <a:rPr lang="en-US" sz="2400" dirty="0">
                          <a:effectLst/>
                          <a:latin typeface="Arial" pitchFamily="34" charset="0"/>
                          <a:ea typeface="Times New Roman" panose="02020603050405020304" pitchFamily="18" charset="0"/>
                          <a:cs typeface="Arial" pitchFamily="34" charset="0"/>
                        </a:rPr>
                        <a:t> </a:t>
                      </a:r>
                      <a:r>
                        <a:rPr lang="en-US" sz="2400" dirty="0" err="1">
                          <a:effectLst/>
                          <a:latin typeface="Arial" pitchFamily="34" charset="0"/>
                          <a:ea typeface="Times New Roman" panose="02020603050405020304" pitchFamily="18" charset="0"/>
                          <a:cs typeface="Arial" pitchFamily="34" charset="0"/>
                        </a:rPr>
                        <a:t>vật</a:t>
                      </a:r>
                      <a:r>
                        <a:rPr lang="en-US" sz="2400" dirty="0">
                          <a:effectLst/>
                          <a:latin typeface="Arial" pitchFamily="34" charset="0"/>
                          <a:ea typeface="Times New Roman" panose="02020603050405020304" pitchFamily="18" charset="0"/>
                          <a:cs typeface="Arial" pitchFamily="34" charset="0"/>
                        </a:rPr>
                        <a:t> </a:t>
                      </a:r>
                      <a:r>
                        <a:rPr lang="en-US" sz="2400" dirty="0" err="1">
                          <a:effectLst/>
                          <a:latin typeface="Arial" pitchFamily="34" charset="0"/>
                          <a:ea typeface="Times New Roman" panose="02020603050405020304" pitchFamily="18" charset="0"/>
                          <a:cs typeface="Arial" pitchFamily="34" charset="0"/>
                        </a:rPr>
                        <a:t>khác</a:t>
                      </a:r>
                      <a:endParaRPr lang="en-US" sz="2400" dirty="0">
                        <a:effectLst/>
                        <a:latin typeface="Arial" pitchFamily="34" charset="0"/>
                        <a:ea typeface="Times New Roman" panose="02020603050405020304" pitchFamily="18" charset="0"/>
                        <a:cs typeface="Arial" pitchFamily="34" charset="0"/>
                      </a:endParaRPr>
                    </a:p>
                  </a:txBody>
                  <a:tcPr marL="55721" marR="55721" marT="0" marB="0"/>
                </a:tc>
                <a:tc>
                  <a:txBody>
                    <a:bodyPr/>
                    <a:lstStyle/>
                    <a:p>
                      <a:pPr marL="0" marR="0">
                        <a:lnSpc>
                          <a:spcPct val="150000"/>
                        </a:lnSpc>
                        <a:spcBef>
                          <a:spcPts val="0"/>
                        </a:spcBef>
                        <a:spcAft>
                          <a:spcPts val="0"/>
                        </a:spcAft>
                      </a:pPr>
                      <a:r>
                        <a:rPr lang="en-US" sz="2400">
                          <a:effectLst/>
                          <a:latin typeface="Arial" pitchFamily="34" charset="0"/>
                          <a:ea typeface="Times New Roman" panose="02020603050405020304" pitchFamily="18" charset="0"/>
                          <a:cs typeface="Arial" pitchFamily="34" charset="0"/>
                        </a:rPr>
                        <a:t> </a:t>
                      </a:r>
                    </a:p>
                  </a:txBody>
                  <a:tcPr marL="55721" marR="55721" marT="0" marB="0"/>
                </a:tc>
                <a:tc>
                  <a:txBody>
                    <a:bodyPr/>
                    <a:lstStyle/>
                    <a:p>
                      <a:pPr marL="0" marR="0">
                        <a:lnSpc>
                          <a:spcPct val="150000"/>
                        </a:lnSpc>
                        <a:spcBef>
                          <a:spcPts val="0"/>
                        </a:spcBef>
                        <a:spcAft>
                          <a:spcPts val="0"/>
                        </a:spcAft>
                      </a:pPr>
                      <a:r>
                        <a:rPr lang="en-US" sz="2400">
                          <a:effectLst/>
                          <a:latin typeface="Arial" pitchFamily="34" charset="0"/>
                          <a:ea typeface="Times New Roman" panose="02020603050405020304" pitchFamily="18" charset="0"/>
                          <a:cs typeface="Arial" pitchFamily="34" charset="0"/>
                        </a:rPr>
                        <a:t> </a:t>
                      </a:r>
                    </a:p>
                  </a:txBody>
                  <a:tcPr marL="55721" marR="55721" marT="0" marB="0"/>
                </a:tc>
                <a:tc>
                  <a:txBody>
                    <a:bodyPr/>
                    <a:lstStyle/>
                    <a:p>
                      <a:pPr marL="0" marR="0">
                        <a:lnSpc>
                          <a:spcPct val="150000"/>
                        </a:lnSpc>
                        <a:spcBef>
                          <a:spcPts val="0"/>
                        </a:spcBef>
                        <a:spcAft>
                          <a:spcPts val="0"/>
                        </a:spcAft>
                      </a:pPr>
                      <a:r>
                        <a:rPr lang="en-US" sz="2400">
                          <a:effectLst/>
                          <a:latin typeface="Arial" pitchFamily="34" charset="0"/>
                          <a:ea typeface="Times New Roman" panose="02020603050405020304" pitchFamily="18" charset="0"/>
                          <a:cs typeface="Arial" pitchFamily="34" charset="0"/>
                        </a:rPr>
                        <a:t> </a:t>
                      </a:r>
                    </a:p>
                  </a:txBody>
                  <a:tcPr marL="55721" marR="55721" marT="0" marB="0"/>
                </a:tc>
                <a:tc>
                  <a:txBody>
                    <a:bodyPr/>
                    <a:lstStyle/>
                    <a:p>
                      <a:pPr marL="0" marR="0">
                        <a:lnSpc>
                          <a:spcPct val="150000"/>
                        </a:lnSpc>
                        <a:spcBef>
                          <a:spcPts val="0"/>
                        </a:spcBef>
                        <a:spcAft>
                          <a:spcPts val="0"/>
                        </a:spcAft>
                      </a:pPr>
                      <a:r>
                        <a:rPr lang="en-US" sz="2400">
                          <a:effectLst/>
                          <a:latin typeface="Arial" pitchFamily="34" charset="0"/>
                          <a:ea typeface="Times New Roman" panose="02020603050405020304" pitchFamily="18" charset="0"/>
                          <a:cs typeface="Arial" pitchFamily="34" charset="0"/>
                        </a:rPr>
                        <a:t> </a:t>
                      </a:r>
                    </a:p>
                  </a:txBody>
                  <a:tcPr marL="55721" marR="55721" marT="0" marB="0"/>
                </a:tc>
                <a:tc>
                  <a:txBody>
                    <a:bodyPr/>
                    <a:lstStyle/>
                    <a:p>
                      <a:pPr marL="0" marR="0">
                        <a:lnSpc>
                          <a:spcPct val="150000"/>
                        </a:lnSpc>
                        <a:spcBef>
                          <a:spcPts val="0"/>
                        </a:spcBef>
                        <a:spcAft>
                          <a:spcPts val="0"/>
                        </a:spcAft>
                      </a:pPr>
                      <a:r>
                        <a:rPr lang="en-US" sz="2400">
                          <a:effectLst/>
                          <a:latin typeface="Arial" pitchFamily="34" charset="0"/>
                          <a:ea typeface="Times New Roman" panose="02020603050405020304" pitchFamily="18" charset="0"/>
                          <a:cs typeface="Arial" pitchFamily="34" charset="0"/>
                        </a:rPr>
                        <a:t> </a:t>
                      </a:r>
                    </a:p>
                  </a:txBody>
                  <a:tcPr marL="55721" marR="55721" marT="0" marB="0"/>
                </a:tc>
              </a:tr>
              <a:tr h="370840">
                <a:tc>
                  <a:txBody>
                    <a:bodyPr/>
                    <a:lstStyle/>
                    <a:p>
                      <a:pPr marL="0" marR="0">
                        <a:lnSpc>
                          <a:spcPct val="150000"/>
                        </a:lnSpc>
                        <a:spcBef>
                          <a:spcPts val="0"/>
                        </a:spcBef>
                        <a:spcAft>
                          <a:spcPts val="0"/>
                        </a:spcAft>
                      </a:pPr>
                      <a:r>
                        <a:rPr lang="en-US" sz="2400">
                          <a:effectLst/>
                          <a:latin typeface="Arial" pitchFamily="34" charset="0"/>
                          <a:ea typeface="Times New Roman" panose="02020603050405020304" pitchFamily="18" charset="0"/>
                          <a:cs typeface="Arial" pitchFamily="34" charset="0"/>
                        </a:rPr>
                        <a:t>2. Cắt thẳng nống vải dọc đến cuối</a:t>
                      </a:r>
                    </a:p>
                  </a:txBody>
                  <a:tcPr marL="55721" marR="55721" marT="0" marB="0"/>
                </a:tc>
                <a:tc>
                  <a:txBody>
                    <a:bodyPr/>
                    <a:lstStyle/>
                    <a:p>
                      <a:pPr marL="0" marR="0">
                        <a:lnSpc>
                          <a:spcPct val="150000"/>
                        </a:lnSpc>
                        <a:spcBef>
                          <a:spcPts val="0"/>
                        </a:spcBef>
                        <a:spcAft>
                          <a:spcPts val="0"/>
                        </a:spcAft>
                      </a:pPr>
                      <a:r>
                        <a:rPr lang="en-US" sz="2400">
                          <a:effectLst/>
                          <a:latin typeface="Arial" pitchFamily="34" charset="0"/>
                          <a:ea typeface="Times New Roman" panose="02020603050405020304" pitchFamily="18" charset="0"/>
                          <a:cs typeface="Arial" pitchFamily="34" charset="0"/>
                        </a:rPr>
                        <a:t> </a:t>
                      </a:r>
                    </a:p>
                  </a:txBody>
                  <a:tcPr marL="55721" marR="55721" marT="0" marB="0"/>
                </a:tc>
                <a:tc>
                  <a:txBody>
                    <a:bodyPr/>
                    <a:lstStyle/>
                    <a:p>
                      <a:pPr marL="0" marR="0">
                        <a:lnSpc>
                          <a:spcPct val="150000"/>
                        </a:lnSpc>
                        <a:spcBef>
                          <a:spcPts val="0"/>
                        </a:spcBef>
                        <a:spcAft>
                          <a:spcPts val="0"/>
                        </a:spcAft>
                      </a:pPr>
                      <a:r>
                        <a:rPr lang="en-US" sz="2400" dirty="0">
                          <a:effectLst/>
                          <a:latin typeface="Arial" pitchFamily="34" charset="0"/>
                          <a:ea typeface="Times New Roman" panose="02020603050405020304" pitchFamily="18" charset="0"/>
                          <a:cs typeface="Arial" pitchFamily="34" charset="0"/>
                        </a:rPr>
                        <a:t> </a:t>
                      </a:r>
                    </a:p>
                  </a:txBody>
                  <a:tcPr marL="55721" marR="55721" marT="0" marB="0"/>
                </a:tc>
                <a:tc>
                  <a:txBody>
                    <a:bodyPr/>
                    <a:lstStyle/>
                    <a:p>
                      <a:pPr marL="0" marR="0">
                        <a:lnSpc>
                          <a:spcPct val="150000"/>
                        </a:lnSpc>
                        <a:spcBef>
                          <a:spcPts val="0"/>
                        </a:spcBef>
                        <a:spcAft>
                          <a:spcPts val="0"/>
                        </a:spcAft>
                      </a:pPr>
                      <a:r>
                        <a:rPr lang="en-US" sz="2400" dirty="0">
                          <a:effectLst/>
                          <a:latin typeface="Arial" pitchFamily="34" charset="0"/>
                          <a:ea typeface="Times New Roman" panose="02020603050405020304" pitchFamily="18" charset="0"/>
                          <a:cs typeface="Arial" pitchFamily="34" charset="0"/>
                        </a:rPr>
                        <a:t> </a:t>
                      </a:r>
                    </a:p>
                  </a:txBody>
                  <a:tcPr marL="55721" marR="55721" marT="0" marB="0"/>
                </a:tc>
                <a:tc>
                  <a:txBody>
                    <a:bodyPr/>
                    <a:lstStyle/>
                    <a:p>
                      <a:pPr marL="0" marR="0">
                        <a:lnSpc>
                          <a:spcPct val="150000"/>
                        </a:lnSpc>
                        <a:spcBef>
                          <a:spcPts val="0"/>
                        </a:spcBef>
                        <a:spcAft>
                          <a:spcPts val="0"/>
                        </a:spcAft>
                      </a:pPr>
                      <a:r>
                        <a:rPr lang="en-US" sz="2400">
                          <a:effectLst/>
                          <a:latin typeface="Arial" pitchFamily="34" charset="0"/>
                          <a:ea typeface="Times New Roman" panose="02020603050405020304" pitchFamily="18" charset="0"/>
                          <a:cs typeface="Arial" pitchFamily="34" charset="0"/>
                        </a:rPr>
                        <a:t> </a:t>
                      </a:r>
                    </a:p>
                  </a:txBody>
                  <a:tcPr marL="55721" marR="55721" marT="0" marB="0"/>
                </a:tc>
                <a:tc>
                  <a:txBody>
                    <a:bodyPr/>
                    <a:lstStyle/>
                    <a:p>
                      <a:pPr marL="0" marR="0">
                        <a:lnSpc>
                          <a:spcPct val="150000"/>
                        </a:lnSpc>
                        <a:spcBef>
                          <a:spcPts val="0"/>
                        </a:spcBef>
                        <a:spcAft>
                          <a:spcPts val="0"/>
                        </a:spcAft>
                      </a:pPr>
                      <a:r>
                        <a:rPr lang="en-US" sz="2400">
                          <a:effectLst/>
                          <a:latin typeface="Arial" pitchFamily="34" charset="0"/>
                          <a:ea typeface="Times New Roman" panose="02020603050405020304" pitchFamily="18" charset="0"/>
                          <a:cs typeface="Arial" pitchFamily="34" charset="0"/>
                        </a:rPr>
                        <a:t> </a:t>
                      </a:r>
                    </a:p>
                  </a:txBody>
                  <a:tcPr marL="55721" marR="55721" marT="0" marB="0"/>
                </a:tc>
              </a:tr>
              <a:tr h="370840">
                <a:tc>
                  <a:txBody>
                    <a:bodyPr/>
                    <a:lstStyle/>
                    <a:p>
                      <a:pPr marL="0" marR="0">
                        <a:lnSpc>
                          <a:spcPct val="150000"/>
                        </a:lnSpc>
                        <a:spcBef>
                          <a:spcPts val="0"/>
                        </a:spcBef>
                        <a:spcAft>
                          <a:spcPts val="0"/>
                        </a:spcAft>
                      </a:pPr>
                      <a:r>
                        <a:rPr lang="en-US" sz="2400">
                          <a:effectLst/>
                          <a:latin typeface="Arial" pitchFamily="34" charset="0"/>
                          <a:ea typeface="Times New Roman" panose="02020603050405020304" pitchFamily="18" charset="0"/>
                          <a:cs typeface="Arial" pitchFamily="34" charset="0"/>
                        </a:rPr>
                        <a:t>3. Có cạnh cắt mịn và phẳng</a:t>
                      </a:r>
                    </a:p>
                  </a:txBody>
                  <a:tcPr marL="55721" marR="55721" marT="0" marB="0"/>
                </a:tc>
                <a:tc>
                  <a:txBody>
                    <a:bodyPr/>
                    <a:lstStyle/>
                    <a:p>
                      <a:pPr marL="0" marR="0">
                        <a:lnSpc>
                          <a:spcPct val="150000"/>
                        </a:lnSpc>
                        <a:spcBef>
                          <a:spcPts val="0"/>
                        </a:spcBef>
                        <a:spcAft>
                          <a:spcPts val="0"/>
                        </a:spcAft>
                      </a:pPr>
                      <a:r>
                        <a:rPr lang="de-DE" sz="2400">
                          <a:effectLst/>
                          <a:latin typeface="Arial" pitchFamily="34" charset="0"/>
                          <a:ea typeface="Times New Roman" panose="02020603050405020304" pitchFamily="18" charset="0"/>
                          <a:cs typeface="Arial" pitchFamily="34" charset="0"/>
                        </a:rPr>
                        <a:t> </a:t>
                      </a:r>
                      <a:endParaRPr lang="en-US" sz="2400">
                        <a:effectLst/>
                        <a:latin typeface="Arial" pitchFamily="34" charset="0"/>
                        <a:ea typeface="Times New Roman" panose="02020603050405020304" pitchFamily="18" charset="0"/>
                        <a:cs typeface="Arial" pitchFamily="34" charset="0"/>
                      </a:endParaRPr>
                    </a:p>
                  </a:txBody>
                  <a:tcPr marL="55721" marR="55721" marT="0" marB="0"/>
                </a:tc>
                <a:tc>
                  <a:txBody>
                    <a:bodyPr/>
                    <a:lstStyle/>
                    <a:p>
                      <a:pPr marL="0" marR="0">
                        <a:lnSpc>
                          <a:spcPct val="150000"/>
                        </a:lnSpc>
                        <a:spcBef>
                          <a:spcPts val="0"/>
                        </a:spcBef>
                        <a:spcAft>
                          <a:spcPts val="0"/>
                        </a:spcAft>
                      </a:pPr>
                      <a:r>
                        <a:rPr lang="de-DE" sz="2400">
                          <a:effectLst/>
                          <a:latin typeface="Arial" pitchFamily="34" charset="0"/>
                          <a:ea typeface="Times New Roman" panose="02020603050405020304" pitchFamily="18" charset="0"/>
                          <a:cs typeface="Arial" pitchFamily="34" charset="0"/>
                        </a:rPr>
                        <a:t> </a:t>
                      </a:r>
                      <a:endParaRPr lang="en-US" sz="2400">
                        <a:effectLst/>
                        <a:latin typeface="Arial" pitchFamily="34" charset="0"/>
                        <a:ea typeface="Times New Roman" panose="02020603050405020304" pitchFamily="18" charset="0"/>
                        <a:cs typeface="Arial" pitchFamily="34" charset="0"/>
                      </a:endParaRPr>
                    </a:p>
                  </a:txBody>
                  <a:tcPr marL="55721" marR="55721" marT="0" marB="0"/>
                </a:tc>
                <a:tc>
                  <a:txBody>
                    <a:bodyPr/>
                    <a:lstStyle/>
                    <a:p>
                      <a:pPr marL="0" marR="0">
                        <a:lnSpc>
                          <a:spcPct val="150000"/>
                        </a:lnSpc>
                        <a:spcBef>
                          <a:spcPts val="0"/>
                        </a:spcBef>
                        <a:spcAft>
                          <a:spcPts val="0"/>
                        </a:spcAft>
                      </a:pPr>
                      <a:r>
                        <a:rPr lang="de-DE" sz="2400" dirty="0">
                          <a:effectLst/>
                          <a:latin typeface="Arial" pitchFamily="34" charset="0"/>
                          <a:ea typeface="Times New Roman" panose="02020603050405020304" pitchFamily="18" charset="0"/>
                          <a:cs typeface="Arial" pitchFamily="34" charset="0"/>
                        </a:rPr>
                        <a:t> </a:t>
                      </a:r>
                      <a:endParaRPr lang="en-US" sz="2400" dirty="0">
                        <a:effectLst/>
                        <a:latin typeface="Arial" pitchFamily="34" charset="0"/>
                        <a:ea typeface="Times New Roman" panose="02020603050405020304" pitchFamily="18" charset="0"/>
                        <a:cs typeface="Arial" pitchFamily="34" charset="0"/>
                      </a:endParaRPr>
                    </a:p>
                  </a:txBody>
                  <a:tcPr marL="55721" marR="55721" marT="0" marB="0"/>
                </a:tc>
                <a:tc>
                  <a:txBody>
                    <a:bodyPr/>
                    <a:lstStyle/>
                    <a:p>
                      <a:pPr marL="0" marR="0">
                        <a:lnSpc>
                          <a:spcPct val="150000"/>
                        </a:lnSpc>
                        <a:spcBef>
                          <a:spcPts val="0"/>
                        </a:spcBef>
                        <a:spcAft>
                          <a:spcPts val="0"/>
                        </a:spcAft>
                      </a:pPr>
                      <a:r>
                        <a:rPr lang="de-DE" sz="2400">
                          <a:effectLst/>
                          <a:latin typeface="Arial" pitchFamily="34" charset="0"/>
                          <a:ea typeface="Times New Roman" panose="02020603050405020304" pitchFamily="18" charset="0"/>
                          <a:cs typeface="Arial" pitchFamily="34" charset="0"/>
                        </a:rPr>
                        <a:t> </a:t>
                      </a:r>
                      <a:endParaRPr lang="en-US" sz="2400">
                        <a:effectLst/>
                        <a:latin typeface="Arial" pitchFamily="34" charset="0"/>
                        <a:ea typeface="Times New Roman" panose="02020603050405020304" pitchFamily="18" charset="0"/>
                        <a:cs typeface="Arial" pitchFamily="34" charset="0"/>
                      </a:endParaRPr>
                    </a:p>
                  </a:txBody>
                  <a:tcPr marL="55721" marR="55721" marT="0" marB="0"/>
                </a:tc>
                <a:tc>
                  <a:txBody>
                    <a:bodyPr/>
                    <a:lstStyle/>
                    <a:p>
                      <a:pPr marL="0" marR="0">
                        <a:lnSpc>
                          <a:spcPct val="150000"/>
                        </a:lnSpc>
                        <a:spcBef>
                          <a:spcPts val="0"/>
                        </a:spcBef>
                        <a:spcAft>
                          <a:spcPts val="0"/>
                        </a:spcAft>
                      </a:pPr>
                      <a:r>
                        <a:rPr lang="de-DE" sz="2400">
                          <a:effectLst/>
                          <a:latin typeface="Arial" pitchFamily="34" charset="0"/>
                          <a:ea typeface="Times New Roman" panose="02020603050405020304" pitchFamily="18" charset="0"/>
                          <a:cs typeface="Arial" pitchFamily="34" charset="0"/>
                        </a:rPr>
                        <a:t> </a:t>
                      </a:r>
                      <a:endParaRPr lang="en-US" sz="2400">
                        <a:effectLst/>
                        <a:latin typeface="Arial" pitchFamily="34" charset="0"/>
                        <a:ea typeface="Times New Roman" panose="02020603050405020304" pitchFamily="18" charset="0"/>
                        <a:cs typeface="Arial" pitchFamily="34" charset="0"/>
                      </a:endParaRPr>
                    </a:p>
                  </a:txBody>
                  <a:tcPr marL="55721" marR="55721" marT="0" marB="0"/>
                </a:tc>
              </a:tr>
              <a:tr h="370840">
                <a:tc>
                  <a:txBody>
                    <a:bodyPr/>
                    <a:lstStyle/>
                    <a:p>
                      <a:pPr marL="0" marR="0">
                        <a:lnSpc>
                          <a:spcPct val="150000"/>
                        </a:lnSpc>
                        <a:spcBef>
                          <a:spcPts val="0"/>
                        </a:spcBef>
                        <a:spcAft>
                          <a:spcPts val="0"/>
                        </a:spcAft>
                      </a:pPr>
                      <a:r>
                        <a:rPr lang="en-US" sz="2400">
                          <a:effectLst/>
                          <a:latin typeface="Arial" pitchFamily="34" charset="0"/>
                          <a:ea typeface="Times New Roman" panose="02020603050405020304" pitchFamily="18" charset="0"/>
                          <a:cs typeface="Arial" pitchFamily="34" charset="0"/>
                        </a:rPr>
                        <a:t>4. Đủ độ dài 1m</a:t>
                      </a:r>
                    </a:p>
                  </a:txBody>
                  <a:tcPr marL="55721" marR="55721" marT="0" marB="0"/>
                </a:tc>
                <a:tc>
                  <a:txBody>
                    <a:bodyPr/>
                    <a:lstStyle/>
                    <a:p>
                      <a:pPr marL="0" marR="0">
                        <a:lnSpc>
                          <a:spcPct val="150000"/>
                        </a:lnSpc>
                        <a:spcBef>
                          <a:spcPts val="0"/>
                        </a:spcBef>
                        <a:spcAft>
                          <a:spcPts val="0"/>
                        </a:spcAft>
                      </a:pPr>
                      <a:r>
                        <a:rPr lang="en-US" sz="2400">
                          <a:effectLst/>
                          <a:latin typeface="Arial" pitchFamily="34" charset="0"/>
                          <a:ea typeface="Times New Roman" panose="02020603050405020304" pitchFamily="18" charset="0"/>
                          <a:cs typeface="Arial" pitchFamily="34" charset="0"/>
                        </a:rPr>
                        <a:t> </a:t>
                      </a:r>
                    </a:p>
                  </a:txBody>
                  <a:tcPr marL="55721" marR="55721" marT="0" marB="0"/>
                </a:tc>
                <a:tc>
                  <a:txBody>
                    <a:bodyPr/>
                    <a:lstStyle/>
                    <a:p>
                      <a:pPr marL="0" marR="0">
                        <a:lnSpc>
                          <a:spcPct val="150000"/>
                        </a:lnSpc>
                        <a:spcBef>
                          <a:spcPts val="0"/>
                        </a:spcBef>
                        <a:spcAft>
                          <a:spcPts val="0"/>
                        </a:spcAft>
                      </a:pPr>
                      <a:r>
                        <a:rPr lang="en-US" sz="2400">
                          <a:effectLst/>
                          <a:latin typeface="Arial" pitchFamily="34" charset="0"/>
                          <a:ea typeface="Times New Roman" panose="02020603050405020304" pitchFamily="18" charset="0"/>
                          <a:cs typeface="Arial" pitchFamily="34" charset="0"/>
                        </a:rPr>
                        <a:t> </a:t>
                      </a:r>
                    </a:p>
                  </a:txBody>
                  <a:tcPr marL="55721" marR="55721" marT="0" marB="0"/>
                </a:tc>
                <a:tc>
                  <a:txBody>
                    <a:bodyPr/>
                    <a:lstStyle/>
                    <a:p>
                      <a:pPr marL="0" marR="0">
                        <a:lnSpc>
                          <a:spcPct val="150000"/>
                        </a:lnSpc>
                        <a:spcBef>
                          <a:spcPts val="0"/>
                        </a:spcBef>
                        <a:spcAft>
                          <a:spcPts val="0"/>
                        </a:spcAft>
                      </a:pPr>
                      <a:r>
                        <a:rPr lang="en-US" sz="2400" dirty="0">
                          <a:effectLst/>
                          <a:latin typeface="Arial" pitchFamily="34" charset="0"/>
                          <a:ea typeface="Times New Roman" panose="02020603050405020304" pitchFamily="18" charset="0"/>
                          <a:cs typeface="Arial" pitchFamily="34" charset="0"/>
                        </a:rPr>
                        <a:t> </a:t>
                      </a:r>
                    </a:p>
                  </a:txBody>
                  <a:tcPr marL="55721" marR="55721" marT="0" marB="0"/>
                </a:tc>
                <a:tc>
                  <a:txBody>
                    <a:bodyPr/>
                    <a:lstStyle/>
                    <a:p>
                      <a:pPr marL="0" marR="0">
                        <a:lnSpc>
                          <a:spcPct val="150000"/>
                        </a:lnSpc>
                        <a:spcBef>
                          <a:spcPts val="0"/>
                        </a:spcBef>
                        <a:spcAft>
                          <a:spcPts val="0"/>
                        </a:spcAft>
                      </a:pPr>
                      <a:r>
                        <a:rPr lang="en-US" sz="2400" dirty="0">
                          <a:effectLst/>
                          <a:latin typeface="Arial" pitchFamily="34" charset="0"/>
                          <a:ea typeface="Times New Roman" panose="02020603050405020304" pitchFamily="18" charset="0"/>
                          <a:cs typeface="Arial" pitchFamily="34" charset="0"/>
                        </a:rPr>
                        <a:t> </a:t>
                      </a:r>
                    </a:p>
                  </a:txBody>
                  <a:tcPr marL="55721" marR="55721" marT="0" marB="0"/>
                </a:tc>
                <a:tc>
                  <a:txBody>
                    <a:bodyPr/>
                    <a:lstStyle/>
                    <a:p>
                      <a:pPr marL="0" marR="0">
                        <a:lnSpc>
                          <a:spcPct val="150000"/>
                        </a:lnSpc>
                        <a:spcBef>
                          <a:spcPts val="0"/>
                        </a:spcBef>
                        <a:spcAft>
                          <a:spcPts val="0"/>
                        </a:spcAft>
                      </a:pPr>
                      <a:r>
                        <a:rPr lang="en-US" sz="2400" dirty="0">
                          <a:effectLst/>
                          <a:latin typeface="Arial" pitchFamily="34" charset="0"/>
                          <a:ea typeface="Times New Roman" panose="02020603050405020304" pitchFamily="18" charset="0"/>
                          <a:cs typeface="Arial" pitchFamily="34" charset="0"/>
                        </a:rPr>
                        <a:t> </a:t>
                      </a:r>
                    </a:p>
                  </a:txBody>
                  <a:tcPr marL="55721" marR="55721" marT="0" marB="0"/>
                </a:tc>
              </a:tr>
            </a:tbl>
          </a:graphicData>
        </a:graphic>
      </p:graphicFrame>
      <p:sp>
        <p:nvSpPr>
          <p:cNvPr id="4" name="Rectangle 3"/>
          <p:cNvSpPr/>
          <p:nvPr/>
        </p:nvSpPr>
        <p:spPr>
          <a:xfrm>
            <a:off x="731520" y="253218"/>
            <a:ext cx="8309610" cy="1569660"/>
          </a:xfrm>
          <a:prstGeom prst="rect">
            <a:avLst/>
          </a:prstGeom>
        </p:spPr>
        <p:txBody>
          <a:bodyPr wrap="square">
            <a:spAutoFit/>
          </a:bodyPr>
          <a:lstStyle/>
          <a:p>
            <a:pPr indent="360045" algn="ctr">
              <a:tabLst>
                <a:tab pos="90170" algn="l"/>
              </a:tabLst>
            </a:pPr>
            <a:r>
              <a:rPr lang="pt-PT" sz="2400" b="1" dirty="0" smtClean="0">
                <a:solidFill>
                  <a:srgbClr val="FF0000"/>
                </a:solidFill>
                <a:latin typeface="Arial" pitchFamily="34" charset="0"/>
                <a:ea typeface="Times New Roman" panose="02020603050405020304" pitchFamily="18" charset="0"/>
                <a:cs typeface="Arial" pitchFamily="34" charset="0"/>
              </a:rPr>
              <a:t>Bảng </a:t>
            </a:r>
            <a:r>
              <a:rPr lang="pt-PT" sz="2400" b="1" dirty="0">
                <a:solidFill>
                  <a:srgbClr val="FF0000"/>
                </a:solidFill>
                <a:latin typeface="Arial" pitchFamily="34" charset="0"/>
                <a:ea typeface="Times New Roman" panose="02020603050405020304" pitchFamily="18" charset="0"/>
                <a:cs typeface="Arial" pitchFamily="34" charset="0"/>
              </a:rPr>
              <a:t>kiểm tra để đánh giá </a:t>
            </a:r>
            <a:r>
              <a:rPr lang="pt-PT" sz="2400" b="1" dirty="0" smtClean="0">
                <a:solidFill>
                  <a:srgbClr val="FF0000"/>
                </a:solidFill>
                <a:latin typeface="Arial" pitchFamily="34" charset="0"/>
                <a:ea typeface="Times New Roman" panose="02020603050405020304" pitchFamily="18" charset="0"/>
                <a:cs typeface="Arial" pitchFamily="34" charset="0"/>
              </a:rPr>
              <a:t>sản phẩm</a:t>
            </a:r>
          </a:p>
          <a:p>
            <a:pPr indent="360045" algn="ctr">
              <a:tabLst>
                <a:tab pos="90170" algn="l"/>
              </a:tabLst>
            </a:pPr>
            <a:r>
              <a:rPr lang="en-US" sz="2400" b="1" i="1" dirty="0">
                <a:solidFill>
                  <a:prstClr val="black"/>
                </a:solidFill>
                <a:latin typeface="Arial" pitchFamily="34" charset="0"/>
                <a:ea typeface="Times New Roman" panose="02020603050405020304" pitchFamily="18" charset="0"/>
                <a:cs typeface="Arial" pitchFamily="34" charset="0"/>
              </a:rPr>
              <a:t>Kĩ năng:  Cắt 1m vải </a:t>
            </a:r>
            <a:r>
              <a:rPr lang="en-US" sz="2400" b="1" i="1" dirty="0" smtClean="0">
                <a:solidFill>
                  <a:prstClr val="black"/>
                </a:solidFill>
                <a:latin typeface="Arial" pitchFamily="34" charset="0"/>
                <a:ea typeface="Times New Roman" panose="02020603050405020304" pitchFamily="18" charset="0"/>
                <a:cs typeface="Arial" pitchFamily="34" charset="0"/>
              </a:rPr>
              <a:t>nhung</a:t>
            </a:r>
          </a:p>
          <a:p>
            <a:pPr indent="360045" algn="ctr">
              <a:tabLst>
                <a:tab pos="90170" algn="l"/>
              </a:tabLst>
            </a:pPr>
            <a:endParaRPr lang="pt-PT" sz="2400" b="1" dirty="0" smtClean="0">
              <a:solidFill>
                <a:prstClr val="black"/>
              </a:solidFill>
              <a:latin typeface="Arial" pitchFamily="34" charset="0"/>
              <a:ea typeface="Times New Roman" panose="02020603050405020304" pitchFamily="18" charset="0"/>
              <a:cs typeface="Arial" pitchFamily="34" charset="0"/>
            </a:endParaRPr>
          </a:p>
          <a:p>
            <a:pPr indent="360045">
              <a:tabLst>
                <a:tab pos="90170" algn="l"/>
              </a:tabLst>
            </a:pPr>
            <a:r>
              <a:rPr lang="pt-PT" sz="2400" dirty="0" smtClean="0">
                <a:solidFill>
                  <a:prstClr val="black"/>
                </a:solidFill>
                <a:latin typeface="Arial" pitchFamily="34" charset="0"/>
                <a:ea typeface="Times New Roman" panose="02020603050405020304" pitchFamily="18" charset="0"/>
                <a:cs typeface="Arial" pitchFamily="34" charset="0"/>
              </a:rPr>
              <a:t>Tên học sinh                                                 </a:t>
            </a:r>
            <a:r>
              <a:rPr lang="pt-PT" sz="2400" dirty="0">
                <a:solidFill>
                  <a:prstClr val="black"/>
                </a:solidFill>
                <a:latin typeface="Arial" pitchFamily="34" charset="0"/>
                <a:ea typeface="Times New Roman" panose="02020603050405020304" pitchFamily="18" charset="0"/>
                <a:cs typeface="Arial" pitchFamily="34" charset="0"/>
              </a:rPr>
              <a:t>Ngày kiểm </a:t>
            </a:r>
            <a:r>
              <a:rPr lang="pt-PT" sz="2400" dirty="0" smtClean="0">
                <a:solidFill>
                  <a:prstClr val="black"/>
                </a:solidFill>
                <a:latin typeface="Arial" pitchFamily="34" charset="0"/>
                <a:ea typeface="Times New Roman" panose="02020603050405020304" pitchFamily="18" charset="0"/>
                <a:cs typeface="Arial" pitchFamily="34" charset="0"/>
              </a:rPr>
              <a:t>tra</a:t>
            </a:r>
            <a:endParaRPr lang="en-US" sz="2400" dirty="0">
              <a:solidFill>
                <a:prstClr val="black"/>
              </a:solidFill>
              <a:latin typeface="Arial" pitchFamily="34" charset="0"/>
              <a:ea typeface="Times New Roman" panose="02020603050405020304" pitchFamily="18" charset="0"/>
              <a:cs typeface="Arial" pitchFamily="34" charset="0"/>
            </a:endParaRPr>
          </a:p>
        </p:txBody>
      </p:sp>
      <p:sp>
        <p:nvSpPr>
          <p:cNvPr id="5" name="Rectangle 4"/>
          <p:cNvSpPr/>
          <p:nvPr/>
        </p:nvSpPr>
        <p:spPr>
          <a:xfrm>
            <a:off x="272480" y="5720227"/>
            <a:ext cx="9849544" cy="600164"/>
          </a:xfrm>
          <a:prstGeom prst="rect">
            <a:avLst/>
          </a:prstGeom>
        </p:spPr>
        <p:txBody>
          <a:bodyPr wrap="square">
            <a:spAutoFit/>
          </a:bodyPr>
          <a:lstStyle/>
          <a:p>
            <a:pPr>
              <a:lnSpc>
                <a:spcPct val="150000"/>
              </a:lnSpc>
            </a:pPr>
            <a:r>
              <a:rPr lang="en-US" sz="2200" dirty="0">
                <a:solidFill>
                  <a:prstClr val="black"/>
                </a:solidFill>
                <a:latin typeface="Arial" pitchFamily="34" charset="0"/>
                <a:ea typeface="Times New Roman" panose="02020603050405020304" pitchFamily="18" charset="0"/>
                <a:cs typeface="Arial" pitchFamily="34" charset="0"/>
              </a:rPr>
              <a:t>Tiêu chuẩn hoàn thành kĩ năng: Tất cả các mục phải đạt từ điểm 3 trở lên.</a:t>
            </a:r>
          </a:p>
        </p:txBody>
      </p:sp>
    </p:spTree>
    <p:extLst>
      <p:ext uri="{BB962C8B-B14F-4D97-AF65-F5344CB8AC3E}">
        <p14:creationId xmlns:p14="http://schemas.microsoft.com/office/powerpoint/2010/main" val="206431715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p:extLst>
              <p:ext uri="{D42A27DB-BD31-4B8C-83A1-F6EECF244321}">
                <p14:modId xmlns:p14="http://schemas.microsoft.com/office/powerpoint/2010/main" val="1114507559"/>
              </p:ext>
            </p:extLst>
          </p:nvPr>
        </p:nvGraphicFramePr>
        <p:xfrm>
          <a:off x="632520" y="1701868"/>
          <a:ext cx="8792273" cy="3887372"/>
        </p:xfrm>
        <a:graphic>
          <a:graphicData uri="http://schemas.openxmlformats.org/drawingml/2006/table">
            <a:tbl>
              <a:tblPr firstRow="1" bandRow="1">
                <a:tableStyleId>{5940675A-B579-460E-94D1-54222C63F5DA}</a:tableStyleId>
              </a:tblPr>
              <a:tblGrid>
                <a:gridCol w="5995231"/>
                <a:gridCol w="792088"/>
                <a:gridCol w="1152128"/>
                <a:gridCol w="852826"/>
              </a:tblGrid>
              <a:tr h="534572">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2400" b="1" kern="1200" dirty="0" smtClean="0">
                          <a:solidFill>
                            <a:schemeClr val="tx1"/>
                          </a:solidFill>
                          <a:effectLst/>
                          <a:latin typeface="Arial" pitchFamily="34" charset="0"/>
                          <a:ea typeface="+mn-ea"/>
                          <a:cs typeface="Arial" pitchFamily="34" charset="0"/>
                        </a:rPr>
                        <a:t>Người học đã:</a:t>
                      </a:r>
                      <a:endParaRPr kumimoji="0" lang="en-US" sz="2400" b="1" i="0" u="none" strike="noStrike" cap="none" normalizeH="0" baseline="0" dirty="0" smtClean="0">
                        <a:ln>
                          <a:noFill/>
                        </a:ln>
                        <a:solidFill>
                          <a:srgbClr val="000000"/>
                        </a:solidFill>
                        <a:effectLst/>
                        <a:latin typeface="Arial" pitchFamily="34" charset="0"/>
                        <a:cs typeface="Arial" pitchFamily="34" charset="0"/>
                      </a:endParaRPr>
                    </a:p>
                  </a:txBody>
                  <a:tcPr marL="74295" marR="74295"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cs typeface="Arial" pitchFamily="34" charset="0"/>
                        </a:rPr>
                        <a:t>Có</a:t>
                      </a:r>
                    </a:p>
                  </a:txBody>
                  <a:tcPr marL="74295" marR="74295"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cs typeface="Arial" pitchFamily="34" charset="0"/>
                        </a:rPr>
                        <a:t>Không</a:t>
                      </a:r>
                    </a:p>
                  </a:txBody>
                  <a:tcPr marL="74295" marR="74295"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cs typeface="Arial" pitchFamily="34" charset="0"/>
                        </a:rPr>
                        <a:t>N/A</a:t>
                      </a:r>
                    </a:p>
                  </a:txBody>
                  <a:tcPr marL="74295" marR="74295" horzOverflow="overflow"/>
                </a:tc>
              </a:tr>
              <a:tr h="370840">
                <a:tc>
                  <a:txBody>
                    <a:bodyPr/>
                    <a:lstStyle/>
                    <a:p>
                      <a:r>
                        <a:rPr lang="en-US" sz="2200" kern="1200" dirty="0" smtClean="0">
                          <a:solidFill>
                            <a:schemeClr val="tx1"/>
                          </a:solidFill>
                          <a:effectLst/>
                          <a:latin typeface="Arial" pitchFamily="34" charset="0"/>
                          <a:ea typeface="+mn-ea"/>
                          <a:cs typeface="Arial" pitchFamily="34" charset="0"/>
                        </a:rPr>
                        <a:t>1. Đặt súc vải trên mặt phẳng nằm ngang sạch     sẽ, không làm hư hại các đồ vật khác </a:t>
                      </a:r>
                      <a:endParaRPr lang="en-US" sz="2200" dirty="0">
                        <a:latin typeface="Arial" pitchFamily="34" charset="0"/>
                        <a:cs typeface="Arial" pitchFamily="34" charset="0"/>
                      </a:endParaRPr>
                    </a:p>
                  </a:txBody>
                  <a:tcPr marL="74295" marR="74295"/>
                </a:tc>
                <a:tc>
                  <a:txBody>
                    <a:bodyPr/>
                    <a:lstStyle/>
                    <a:p>
                      <a:endParaRPr lang="en-US" sz="2400" dirty="0">
                        <a:latin typeface="Arial" pitchFamily="34" charset="0"/>
                        <a:cs typeface="Arial" pitchFamily="34" charset="0"/>
                      </a:endParaRPr>
                    </a:p>
                  </a:txBody>
                  <a:tcPr marL="74295" marR="74295"/>
                </a:tc>
                <a:tc>
                  <a:txBody>
                    <a:bodyPr/>
                    <a:lstStyle/>
                    <a:p>
                      <a:endParaRPr lang="en-US" sz="2400" dirty="0">
                        <a:latin typeface="Arial" pitchFamily="34" charset="0"/>
                        <a:cs typeface="Arial" pitchFamily="34" charset="0"/>
                      </a:endParaRPr>
                    </a:p>
                  </a:txBody>
                  <a:tcPr marL="74295" marR="74295"/>
                </a:tc>
                <a:tc>
                  <a:txBody>
                    <a:bodyPr/>
                    <a:lstStyle/>
                    <a:p>
                      <a:endParaRPr lang="en-US" sz="2400">
                        <a:latin typeface="Arial" pitchFamily="34" charset="0"/>
                        <a:cs typeface="Arial" pitchFamily="34" charset="0"/>
                      </a:endParaRPr>
                    </a:p>
                  </a:txBody>
                  <a:tcPr marL="74295" marR="74295"/>
                </a:tc>
              </a:tr>
              <a:tr h="370840">
                <a:tc>
                  <a:txBody>
                    <a:bodyPr/>
                    <a:lstStyle/>
                    <a:p>
                      <a:r>
                        <a:rPr lang="pt-PT" sz="2200" kern="1200" dirty="0" smtClean="0">
                          <a:solidFill>
                            <a:schemeClr val="tx1"/>
                          </a:solidFill>
                          <a:effectLst/>
                          <a:latin typeface="Arial" pitchFamily="34" charset="0"/>
                          <a:ea typeface="+mn-ea"/>
                          <a:cs typeface="Arial" pitchFamily="34" charset="0"/>
                        </a:rPr>
                        <a:t>2. Kiểm tra phía cuối tấm vải có thẳng, nhẵn    không. Nếu không, cần sửa cho thẳng và nhẵn</a:t>
                      </a:r>
                      <a:endParaRPr lang="en-US" sz="2200" dirty="0">
                        <a:latin typeface="Arial" pitchFamily="34" charset="0"/>
                        <a:cs typeface="Arial" pitchFamily="34" charset="0"/>
                      </a:endParaRPr>
                    </a:p>
                  </a:txBody>
                  <a:tcPr marL="74295" marR="74295"/>
                </a:tc>
                <a:tc>
                  <a:txBody>
                    <a:bodyPr/>
                    <a:lstStyle/>
                    <a:p>
                      <a:endParaRPr lang="en-US" sz="2400">
                        <a:latin typeface="Arial" pitchFamily="34" charset="0"/>
                        <a:cs typeface="Arial" pitchFamily="34" charset="0"/>
                      </a:endParaRPr>
                    </a:p>
                  </a:txBody>
                  <a:tcPr marL="74295" marR="74295"/>
                </a:tc>
                <a:tc>
                  <a:txBody>
                    <a:bodyPr/>
                    <a:lstStyle/>
                    <a:p>
                      <a:endParaRPr lang="en-US" sz="2400" dirty="0">
                        <a:latin typeface="Arial" pitchFamily="34" charset="0"/>
                        <a:cs typeface="Arial" pitchFamily="34" charset="0"/>
                      </a:endParaRPr>
                    </a:p>
                  </a:txBody>
                  <a:tcPr marL="74295" marR="74295"/>
                </a:tc>
                <a:tc>
                  <a:txBody>
                    <a:bodyPr/>
                    <a:lstStyle/>
                    <a:p>
                      <a:endParaRPr lang="en-US" sz="2400" dirty="0">
                        <a:latin typeface="Arial" pitchFamily="34" charset="0"/>
                        <a:cs typeface="Arial" pitchFamily="34" charset="0"/>
                      </a:endParaRPr>
                    </a:p>
                  </a:txBody>
                  <a:tcPr marL="74295" marR="74295"/>
                </a:tc>
              </a:tr>
              <a:tr h="370840">
                <a:tc>
                  <a:txBody>
                    <a:bodyPr/>
                    <a:lstStyle/>
                    <a:p>
                      <a:r>
                        <a:rPr lang="pt-PT" sz="2200" kern="1200" dirty="0" smtClean="0">
                          <a:solidFill>
                            <a:schemeClr val="tx1"/>
                          </a:solidFill>
                          <a:effectLst/>
                          <a:latin typeface="Arial" pitchFamily="34" charset="0"/>
                          <a:ea typeface="+mn-ea"/>
                          <a:cs typeface="Arial" pitchFamily="34" charset="0"/>
                        </a:rPr>
                        <a:t>3. Trải vải phẳng trên mặt bàn</a:t>
                      </a:r>
                      <a:endParaRPr lang="en-US" sz="2200" dirty="0">
                        <a:latin typeface="Arial" pitchFamily="34" charset="0"/>
                        <a:cs typeface="Arial" pitchFamily="34" charset="0"/>
                      </a:endParaRPr>
                    </a:p>
                  </a:txBody>
                  <a:tcPr marL="74295" marR="74295"/>
                </a:tc>
                <a:tc>
                  <a:txBody>
                    <a:bodyPr/>
                    <a:lstStyle/>
                    <a:p>
                      <a:endParaRPr lang="en-US" sz="2400">
                        <a:latin typeface="Arial" pitchFamily="34" charset="0"/>
                        <a:cs typeface="Arial" pitchFamily="34" charset="0"/>
                      </a:endParaRPr>
                    </a:p>
                  </a:txBody>
                  <a:tcPr marL="74295" marR="74295"/>
                </a:tc>
                <a:tc>
                  <a:txBody>
                    <a:bodyPr/>
                    <a:lstStyle/>
                    <a:p>
                      <a:endParaRPr lang="en-US" sz="2400">
                        <a:latin typeface="Arial" pitchFamily="34" charset="0"/>
                        <a:cs typeface="Arial" pitchFamily="34" charset="0"/>
                      </a:endParaRPr>
                    </a:p>
                  </a:txBody>
                  <a:tcPr marL="74295" marR="74295"/>
                </a:tc>
                <a:tc>
                  <a:txBody>
                    <a:bodyPr/>
                    <a:lstStyle/>
                    <a:p>
                      <a:endParaRPr lang="en-US" sz="2400" dirty="0">
                        <a:latin typeface="Arial" pitchFamily="34" charset="0"/>
                        <a:cs typeface="Arial" pitchFamily="34" charset="0"/>
                      </a:endParaRPr>
                    </a:p>
                  </a:txBody>
                  <a:tcPr marL="74295" marR="74295"/>
                </a:tc>
              </a:tr>
              <a:tr h="370840">
                <a:tc>
                  <a:txBody>
                    <a:bodyPr/>
                    <a:lstStyle/>
                    <a:p>
                      <a:r>
                        <a:rPr lang="pt-PT" sz="2200" kern="1200" dirty="0" smtClean="0">
                          <a:solidFill>
                            <a:schemeClr val="tx1"/>
                          </a:solidFill>
                          <a:effectLst/>
                          <a:latin typeface="Arial" pitchFamily="34" charset="0"/>
                          <a:ea typeface="+mn-ea"/>
                          <a:cs typeface="Arial" pitchFamily="34" charset="0"/>
                        </a:rPr>
                        <a:t>4. Đo chiều dài bằng thước chính xác là 1m</a:t>
                      </a:r>
                      <a:endParaRPr lang="en-US" sz="2200" dirty="0">
                        <a:latin typeface="Arial" pitchFamily="34" charset="0"/>
                        <a:cs typeface="Arial" pitchFamily="34" charset="0"/>
                      </a:endParaRPr>
                    </a:p>
                  </a:txBody>
                  <a:tcPr marL="74295" marR="74295"/>
                </a:tc>
                <a:tc>
                  <a:txBody>
                    <a:bodyPr/>
                    <a:lstStyle/>
                    <a:p>
                      <a:endParaRPr lang="en-US" sz="2400">
                        <a:latin typeface="Arial" pitchFamily="34" charset="0"/>
                        <a:cs typeface="Arial" pitchFamily="34" charset="0"/>
                      </a:endParaRPr>
                    </a:p>
                  </a:txBody>
                  <a:tcPr marL="74295" marR="74295"/>
                </a:tc>
                <a:tc>
                  <a:txBody>
                    <a:bodyPr/>
                    <a:lstStyle/>
                    <a:p>
                      <a:endParaRPr lang="en-US" sz="2400">
                        <a:latin typeface="Arial" pitchFamily="34" charset="0"/>
                        <a:cs typeface="Arial" pitchFamily="34" charset="0"/>
                      </a:endParaRPr>
                    </a:p>
                  </a:txBody>
                  <a:tcPr marL="74295" marR="74295"/>
                </a:tc>
                <a:tc>
                  <a:txBody>
                    <a:bodyPr/>
                    <a:lstStyle/>
                    <a:p>
                      <a:endParaRPr lang="en-US" sz="2400" dirty="0">
                        <a:latin typeface="Arial" pitchFamily="34" charset="0"/>
                        <a:cs typeface="Arial" pitchFamily="34" charset="0"/>
                      </a:endParaRPr>
                    </a:p>
                  </a:txBody>
                  <a:tcPr marL="74295" marR="74295"/>
                </a:tc>
              </a:tr>
              <a:tr h="370840">
                <a:tc>
                  <a:txBody>
                    <a:bodyPr/>
                    <a:lstStyle/>
                    <a:p>
                      <a:r>
                        <a:rPr lang="pt-PT" sz="2200" kern="1200" dirty="0" smtClean="0">
                          <a:solidFill>
                            <a:schemeClr val="tx1"/>
                          </a:solidFill>
                          <a:effectLst/>
                          <a:latin typeface="Arial" pitchFamily="34" charset="0"/>
                          <a:ea typeface="+mn-ea"/>
                          <a:cs typeface="Arial" pitchFamily="34" charset="0"/>
                        </a:rPr>
                        <a:t>5. Đánh dấu vị trí đo bằng phấn</a:t>
                      </a:r>
                      <a:endParaRPr lang="en-US" sz="2200" dirty="0">
                        <a:latin typeface="Arial" pitchFamily="34" charset="0"/>
                        <a:cs typeface="Arial" pitchFamily="34" charset="0"/>
                      </a:endParaRPr>
                    </a:p>
                  </a:txBody>
                  <a:tcPr marL="74295" marR="74295"/>
                </a:tc>
                <a:tc>
                  <a:txBody>
                    <a:bodyPr/>
                    <a:lstStyle/>
                    <a:p>
                      <a:endParaRPr lang="en-US" sz="2400">
                        <a:latin typeface="Arial" pitchFamily="34" charset="0"/>
                        <a:cs typeface="Arial" pitchFamily="34" charset="0"/>
                      </a:endParaRPr>
                    </a:p>
                  </a:txBody>
                  <a:tcPr marL="74295" marR="74295"/>
                </a:tc>
                <a:tc>
                  <a:txBody>
                    <a:bodyPr/>
                    <a:lstStyle/>
                    <a:p>
                      <a:endParaRPr lang="en-US" sz="2400">
                        <a:latin typeface="Arial" pitchFamily="34" charset="0"/>
                        <a:cs typeface="Arial" pitchFamily="34" charset="0"/>
                      </a:endParaRPr>
                    </a:p>
                  </a:txBody>
                  <a:tcPr marL="74295" marR="74295"/>
                </a:tc>
                <a:tc>
                  <a:txBody>
                    <a:bodyPr/>
                    <a:lstStyle/>
                    <a:p>
                      <a:endParaRPr lang="en-US" sz="2400" dirty="0">
                        <a:latin typeface="Arial" pitchFamily="34" charset="0"/>
                        <a:cs typeface="Arial" pitchFamily="34" charset="0"/>
                      </a:endParaRPr>
                    </a:p>
                  </a:txBody>
                  <a:tcPr marL="74295" marR="74295"/>
                </a:tc>
              </a:tr>
              <a:tr h="370840">
                <a:tc>
                  <a:txBody>
                    <a:bodyPr/>
                    <a:lstStyle/>
                    <a:p>
                      <a:r>
                        <a:rPr lang="pt-PT" sz="2200" kern="1200" dirty="0" smtClean="0">
                          <a:solidFill>
                            <a:schemeClr val="tx1"/>
                          </a:solidFill>
                          <a:effectLst/>
                          <a:latin typeface="Arial" pitchFamily="34" charset="0"/>
                          <a:ea typeface="+mn-ea"/>
                          <a:cs typeface="Arial" pitchFamily="34" charset="0"/>
                        </a:rPr>
                        <a:t>6. Cắt bằng kéo dọc theo thớ vải</a:t>
                      </a:r>
                      <a:endParaRPr lang="en-US" sz="2200" dirty="0">
                        <a:latin typeface="Arial" pitchFamily="34" charset="0"/>
                        <a:cs typeface="Arial" pitchFamily="34" charset="0"/>
                      </a:endParaRPr>
                    </a:p>
                  </a:txBody>
                  <a:tcPr marL="74295" marR="74295"/>
                </a:tc>
                <a:tc>
                  <a:txBody>
                    <a:bodyPr/>
                    <a:lstStyle/>
                    <a:p>
                      <a:endParaRPr lang="en-US" sz="2400">
                        <a:latin typeface="Arial" pitchFamily="34" charset="0"/>
                        <a:cs typeface="Arial" pitchFamily="34" charset="0"/>
                      </a:endParaRPr>
                    </a:p>
                  </a:txBody>
                  <a:tcPr marL="74295" marR="74295"/>
                </a:tc>
                <a:tc>
                  <a:txBody>
                    <a:bodyPr/>
                    <a:lstStyle/>
                    <a:p>
                      <a:endParaRPr lang="en-US" sz="2400">
                        <a:latin typeface="Arial" pitchFamily="34" charset="0"/>
                        <a:cs typeface="Arial" pitchFamily="34" charset="0"/>
                      </a:endParaRPr>
                    </a:p>
                  </a:txBody>
                  <a:tcPr marL="74295" marR="74295"/>
                </a:tc>
                <a:tc>
                  <a:txBody>
                    <a:bodyPr/>
                    <a:lstStyle/>
                    <a:p>
                      <a:endParaRPr lang="en-US" sz="2400" dirty="0">
                        <a:latin typeface="Arial" pitchFamily="34" charset="0"/>
                        <a:cs typeface="Arial" pitchFamily="34" charset="0"/>
                      </a:endParaRPr>
                    </a:p>
                  </a:txBody>
                  <a:tcPr marL="74295" marR="74295"/>
                </a:tc>
              </a:tr>
            </a:tbl>
          </a:graphicData>
        </a:graphic>
      </p:graphicFrame>
      <p:sp>
        <p:nvSpPr>
          <p:cNvPr id="4" name="Rectangle 3"/>
          <p:cNvSpPr/>
          <p:nvPr/>
        </p:nvSpPr>
        <p:spPr>
          <a:xfrm>
            <a:off x="731520" y="0"/>
            <a:ext cx="8309610" cy="1569660"/>
          </a:xfrm>
          <a:prstGeom prst="rect">
            <a:avLst/>
          </a:prstGeom>
        </p:spPr>
        <p:txBody>
          <a:bodyPr wrap="square">
            <a:spAutoFit/>
          </a:bodyPr>
          <a:lstStyle/>
          <a:p>
            <a:pPr indent="360045" algn="ctr">
              <a:tabLst>
                <a:tab pos="90170" algn="l"/>
              </a:tabLst>
            </a:pPr>
            <a:r>
              <a:rPr lang="pt-PT" sz="2400" b="1" dirty="0" smtClean="0">
                <a:solidFill>
                  <a:srgbClr val="FF0000"/>
                </a:solidFill>
                <a:latin typeface="Arial" pitchFamily="34" charset="0"/>
                <a:ea typeface="Times New Roman" panose="02020603050405020304" pitchFamily="18" charset="0"/>
                <a:cs typeface="Arial" pitchFamily="34" charset="0"/>
              </a:rPr>
              <a:t>Bảng </a:t>
            </a:r>
            <a:r>
              <a:rPr lang="pt-PT" sz="2400" b="1" dirty="0">
                <a:solidFill>
                  <a:srgbClr val="FF0000"/>
                </a:solidFill>
                <a:latin typeface="Arial" pitchFamily="34" charset="0"/>
                <a:ea typeface="Times New Roman" panose="02020603050405020304" pitchFamily="18" charset="0"/>
                <a:cs typeface="Arial" pitchFamily="34" charset="0"/>
              </a:rPr>
              <a:t>kiểm tra để đánh giá quá </a:t>
            </a:r>
            <a:r>
              <a:rPr lang="pt-PT" sz="2400" b="1" dirty="0" smtClean="0">
                <a:solidFill>
                  <a:srgbClr val="FF0000"/>
                </a:solidFill>
                <a:latin typeface="Arial" pitchFamily="34" charset="0"/>
                <a:ea typeface="Times New Roman" panose="02020603050405020304" pitchFamily="18" charset="0"/>
                <a:cs typeface="Arial" pitchFamily="34" charset="0"/>
              </a:rPr>
              <a:t>trình</a:t>
            </a:r>
          </a:p>
          <a:p>
            <a:pPr indent="360045" algn="ctr">
              <a:tabLst>
                <a:tab pos="90170" algn="l"/>
              </a:tabLst>
            </a:pPr>
            <a:r>
              <a:rPr lang="en-US" sz="2400" b="1" i="1" dirty="0">
                <a:solidFill>
                  <a:prstClr val="black"/>
                </a:solidFill>
                <a:latin typeface="Arial" pitchFamily="34" charset="0"/>
                <a:ea typeface="Times New Roman" panose="02020603050405020304" pitchFamily="18" charset="0"/>
                <a:cs typeface="Arial" pitchFamily="34" charset="0"/>
              </a:rPr>
              <a:t>Kĩ năng:  Cắt 1m vải </a:t>
            </a:r>
            <a:r>
              <a:rPr lang="en-US" sz="2400" b="1" i="1" dirty="0" smtClean="0">
                <a:solidFill>
                  <a:prstClr val="black"/>
                </a:solidFill>
                <a:latin typeface="Arial" pitchFamily="34" charset="0"/>
                <a:ea typeface="Times New Roman" panose="02020603050405020304" pitchFamily="18" charset="0"/>
                <a:cs typeface="Arial" pitchFamily="34" charset="0"/>
              </a:rPr>
              <a:t>nhung</a:t>
            </a:r>
          </a:p>
          <a:p>
            <a:pPr indent="360045" algn="ctr">
              <a:tabLst>
                <a:tab pos="90170" algn="l"/>
              </a:tabLst>
            </a:pPr>
            <a:endParaRPr lang="pt-PT" sz="2400" b="1" dirty="0" smtClean="0">
              <a:solidFill>
                <a:prstClr val="black"/>
              </a:solidFill>
              <a:latin typeface="Arial" pitchFamily="34" charset="0"/>
              <a:ea typeface="Times New Roman" panose="02020603050405020304" pitchFamily="18" charset="0"/>
              <a:cs typeface="Arial" pitchFamily="34" charset="0"/>
            </a:endParaRPr>
          </a:p>
          <a:p>
            <a:pPr indent="360045">
              <a:tabLst>
                <a:tab pos="90170" algn="l"/>
              </a:tabLst>
            </a:pPr>
            <a:r>
              <a:rPr lang="pt-PT" sz="2400" dirty="0" smtClean="0">
                <a:solidFill>
                  <a:prstClr val="black"/>
                </a:solidFill>
                <a:latin typeface="Arial" pitchFamily="34" charset="0"/>
                <a:ea typeface="Times New Roman" panose="02020603050405020304" pitchFamily="18" charset="0"/>
                <a:cs typeface="Arial" pitchFamily="34" charset="0"/>
              </a:rPr>
              <a:t>Tên học sinh                                                </a:t>
            </a:r>
            <a:r>
              <a:rPr lang="pt-PT" sz="2400" dirty="0">
                <a:solidFill>
                  <a:prstClr val="black"/>
                </a:solidFill>
                <a:latin typeface="Arial" pitchFamily="34" charset="0"/>
                <a:ea typeface="Times New Roman" panose="02020603050405020304" pitchFamily="18" charset="0"/>
                <a:cs typeface="Arial" pitchFamily="34" charset="0"/>
              </a:rPr>
              <a:t>Ngày kiểm </a:t>
            </a:r>
            <a:r>
              <a:rPr lang="pt-PT" sz="2400" dirty="0" smtClean="0">
                <a:solidFill>
                  <a:prstClr val="black"/>
                </a:solidFill>
                <a:latin typeface="Arial" pitchFamily="34" charset="0"/>
                <a:ea typeface="Times New Roman" panose="02020603050405020304" pitchFamily="18" charset="0"/>
                <a:cs typeface="Arial" pitchFamily="34" charset="0"/>
              </a:rPr>
              <a:t>tra</a:t>
            </a:r>
            <a:endParaRPr lang="en-US" sz="2400" dirty="0">
              <a:solidFill>
                <a:prstClr val="black"/>
              </a:solidFill>
              <a:latin typeface="Arial" pitchFamily="34" charset="0"/>
              <a:ea typeface="Times New Roman" panose="02020603050405020304" pitchFamily="18" charset="0"/>
              <a:cs typeface="Arial" pitchFamily="34" charset="0"/>
            </a:endParaRPr>
          </a:p>
        </p:txBody>
      </p:sp>
      <p:sp>
        <p:nvSpPr>
          <p:cNvPr id="5" name="Rectangle 4"/>
          <p:cNvSpPr/>
          <p:nvPr/>
        </p:nvSpPr>
        <p:spPr>
          <a:xfrm>
            <a:off x="488504" y="5750564"/>
            <a:ext cx="9001000" cy="830997"/>
          </a:xfrm>
          <a:prstGeom prst="rect">
            <a:avLst/>
          </a:prstGeom>
        </p:spPr>
        <p:txBody>
          <a:bodyPr wrap="square">
            <a:spAutoFit/>
          </a:bodyPr>
          <a:lstStyle/>
          <a:p>
            <a:r>
              <a:rPr lang="pt-PT" sz="2400" i="1" dirty="0">
                <a:solidFill>
                  <a:prstClr val="black"/>
                </a:solidFill>
                <a:latin typeface="Arial" pitchFamily="34" charset="0"/>
                <a:ea typeface="Times New Roman" panose="02020603050405020304" pitchFamily="18" charset="0"/>
                <a:cs typeface="Arial" pitchFamily="34" charset="0"/>
              </a:rPr>
              <a:t>Tiêu chuẩn hoàn thành kĩ năng: Tất cả các bước phải được đánh dấu “Có”, </a:t>
            </a:r>
            <a:r>
              <a:rPr lang="pt-PT" sz="2400" i="1" dirty="0" smtClean="0">
                <a:solidFill>
                  <a:prstClr val="black"/>
                </a:solidFill>
                <a:latin typeface="Arial" pitchFamily="34" charset="0"/>
                <a:ea typeface="Times New Roman" panose="02020603050405020304" pitchFamily="18" charset="0"/>
                <a:cs typeface="Arial" pitchFamily="34" charset="0"/>
              </a:rPr>
              <a:t>thời </a:t>
            </a:r>
            <a:r>
              <a:rPr lang="pt-PT" sz="2400" i="1" dirty="0">
                <a:solidFill>
                  <a:prstClr val="black"/>
                </a:solidFill>
                <a:latin typeface="Arial" pitchFamily="34" charset="0"/>
                <a:ea typeface="Times New Roman" panose="02020603050405020304" pitchFamily="18" charset="0"/>
                <a:cs typeface="Arial" pitchFamily="34" charset="0"/>
              </a:rPr>
              <a:t>gian hoàn thành công việc không quá 5 phút.</a:t>
            </a:r>
            <a:endParaRPr lang="en-US" sz="2400" i="1" dirty="0">
              <a:solidFill>
                <a:prstClr val="black"/>
              </a:solidFill>
              <a:latin typeface="Arial" pitchFamily="34" charset="0"/>
              <a:cs typeface="Arial" pitchFamily="34" charset="0"/>
            </a:endParaRPr>
          </a:p>
        </p:txBody>
      </p:sp>
      <p:sp>
        <p:nvSpPr>
          <p:cNvPr id="6" name="Left Arrow 5">
            <a:hlinkClick r:id="rId2" action="ppaction://hlinksldjump"/>
          </p:cNvPr>
          <p:cNvSpPr/>
          <p:nvPr/>
        </p:nvSpPr>
        <p:spPr>
          <a:xfrm>
            <a:off x="9273480" y="6525344"/>
            <a:ext cx="504056"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113525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gn="ctr"/>
            <a:r>
              <a:rPr lang="en-US" b="1" dirty="0" err="1" smtClean="0">
                <a:latin typeface="Arial" pitchFamily="34" charset="0"/>
                <a:cs typeface="Arial" pitchFamily="34" charset="0"/>
              </a:rPr>
              <a:t>Nội</a:t>
            </a:r>
            <a:r>
              <a:rPr lang="en-US" b="1" dirty="0" smtClean="0">
                <a:latin typeface="Arial" pitchFamily="34" charset="0"/>
                <a:cs typeface="Arial" pitchFamily="34" charset="0"/>
              </a:rPr>
              <a:t> dung</a:t>
            </a:r>
            <a:endParaRPr lang="en-US" b="1" dirty="0">
              <a:solidFill>
                <a:schemeClr val="accent1"/>
              </a:solidFill>
              <a:latin typeface="Arial" pitchFamily="34" charset="0"/>
              <a:cs typeface="Arial" pitchFamily="34" charset="0"/>
            </a:endParaRPr>
          </a:p>
        </p:txBody>
      </p:sp>
      <p:sp>
        <p:nvSpPr>
          <p:cNvPr id="86019" name="Text Box 3"/>
          <p:cNvSpPr txBox="1">
            <a:spLocks noChangeArrowheads="1"/>
          </p:cNvSpPr>
          <p:nvPr/>
        </p:nvSpPr>
        <p:spPr bwMode="auto">
          <a:xfrm>
            <a:off x="1798904"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atin typeface="Arial" pitchFamily="34" charset="0"/>
              <a:cs typeface="Arial" pitchFamily="34" charset="0"/>
            </a:endParaRPr>
          </a:p>
        </p:txBody>
      </p:sp>
      <p:sp>
        <p:nvSpPr>
          <p:cNvPr id="86099" name="Line 83"/>
          <p:cNvSpPr>
            <a:spLocks noChangeShapeType="1"/>
          </p:cNvSpPr>
          <p:nvPr/>
        </p:nvSpPr>
        <p:spPr bwMode="auto">
          <a:xfrm>
            <a:off x="1346295" y="2070544"/>
            <a:ext cx="7759699" cy="14288"/>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86097" name="AutoShape 81"/>
          <p:cNvSpPr>
            <a:spLocks noChangeArrowheads="1"/>
          </p:cNvSpPr>
          <p:nvPr/>
        </p:nvSpPr>
        <p:spPr bwMode="gray">
          <a:xfrm>
            <a:off x="416496" y="2646962"/>
            <a:ext cx="818628" cy="653839"/>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86098" name="AutoShape 82"/>
          <p:cNvSpPr>
            <a:spLocks noChangeArrowheads="1"/>
          </p:cNvSpPr>
          <p:nvPr/>
        </p:nvSpPr>
        <p:spPr bwMode="gray">
          <a:xfrm>
            <a:off x="464465" y="2525996"/>
            <a:ext cx="1085234" cy="830996"/>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86102" name="Line 86"/>
          <p:cNvSpPr>
            <a:spLocks noChangeShapeType="1"/>
          </p:cNvSpPr>
          <p:nvPr/>
        </p:nvSpPr>
        <p:spPr bwMode="auto">
          <a:xfrm>
            <a:off x="1320800" y="3301429"/>
            <a:ext cx="7759708"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86104" name="Text Box 88"/>
          <p:cNvSpPr txBox="1">
            <a:spLocks noChangeArrowheads="1"/>
          </p:cNvSpPr>
          <p:nvPr/>
        </p:nvSpPr>
        <p:spPr bwMode="gray">
          <a:xfrm>
            <a:off x="533981" y="2742899"/>
            <a:ext cx="9204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err="1" smtClean="0">
                <a:solidFill>
                  <a:srgbClr val="FFFFFF"/>
                </a:solidFill>
                <a:latin typeface="Arial" pitchFamily="34" charset="0"/>
                <a:cs typeface="Arial" pitchFamily="34" charset="0"/>
              </a:rPr>
              <a:t>Bài</a:t>
            </a:r>
            <a:r>
              <a:rPr lang="en-US" sz="2400" b="1" dirty="0" smtClean="0">
                <a:solidFill>
                  <a:srgbClr val="FFFFFF"/>
                </a:solidFill>
                <a:latin typeface="Arial" pitchFamily="34" charset="0"/>
                <a:cs typeface="Arial" pitchFamily="34" charset="0"/>
              </a:rPr>
              <a:t> 2</a:t>
            </a:r>
            <a:endParaRPr lang="en-US" sz="2400" b="1" dirty="0">
              <a:solidFill>
                <a:srgbClr val="FFFFFF"/>
              </a:solidFill>
              <a:latin typeface="Arial" pitchFamily="34" charset="0"/>
              <a:cs typeface="Arial" pitchFamily="34" charset="0"/>
            </a:endParaRPr>
          </a:p>
        </p:txBody>
      </p:sp>
      <p:sp>
        <p:nvSpPr>
          <p:cNvPr id="86105" name="Line 89"/>
          <p:cNvSpPr>
            <a:spLocks noChangeShapeType="1"/>
          </p:cNvSpPr>
          <p:nvPr/>
        </p:nvSpPr>
        <p:spPr bwMode="auto">
          <a:xfrm>
            <a:off x="1320800" y="4418520"/>
            <a:ext cx="7759700" cy="1588"/>
          </a:xfrm>
          <a:prstGeom prst="line">
            <a:avLst/>
          </a:prstGeom>
          <a:noFill/>
          <a:ln w="25400">
            <a:solidFill>
              <a:schemeClr val="accent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86107" name="Text Box 91"/>
          <p:cNvSpPr txBox="1">
            <a:spLocks noChangeArrowheads="1"/>
          </p:cNvSpPr>
          <p:nvPr/>
        </p:nvSpPr>
        <p:spPr bwMode="gray">
          <a:xfrm>
            <a:off x="887317" y="3907347"/>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solidFill>
                  <a:srgbClr val="FFFFFF"/>
                </a:solidFill>
                <a:latin typeface="Arial" pitchFamily="34" charset="0"/>
                <a:cs typeface="Arial" pitchFamily="34" charset="0"/>
              </a:rPr>
              <a:t>3</a:t>
            </a:r>
          </a:p>
        </p:txBody>
      </p:sp>
      <p:sp>
        <p:nvSpPr>
          <p:cNvPr id="86115" name="Text Box 99"/>
          <p:cNvSpPr txBox="1">
            <a:spLocks noChangeArrowheads="1"/>
          </p:cNvSpPr>
          <p:nvPr/>
        </p:nvSpPr>
        <p:spPr bwMode="gray">
          <a:xfrm>
            <a:off x="887317" y="3907347"/>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a:solidFill>
                  <a:srgbClr val="FFFFFF"/>
                </a:solidFill>
                <a:latin typeface="Arial" pitchFamily="34" charset="0"/>
                <a:cs typeface="Arial" pitchFamily="34" charset="0"/>
              </a:rPr>
              <a:t>3</a:t>
            </a:r>
          </a:p>
        </p:txBody>
      </p:sp>
      <p:sp>
        <p:nvSpPr>
          <p:cNvPr id="3" name="Rectangle 2"/>
          <p:cNvSpPr/>
          <p:nvPr/>
        </p:nvSpPr>
        <p:spPr>
          <a:xfrm>
            <a:off x="1798902" y="1541909"/>
            <a:ext cx="4675044" cy="461665"/>
          </a:xfrm>
          <a:prstGeom prst="rect">
            <a:avLst/>
          </a:prstGeom>
        </p:spPr>
        <p:txBody>
          <a:bodyPr wrap="square">
            <a:spAutoFit/>
          </a:bodyPr>
          <a:lstStyle/>
          <a:p>
            <a:r>
              <a:rPr lang="en-US" sz="2400" b="1" dirty="0" smtClean="0">
                <a:latin typeface="Arial" pitchFamily="34" charset="0"/>
                <a:ea typeface="Times New Roman"/>
                <a:cs typeface="Arial" pitchFamily="34" charset="0"/>
              </a:rPr>
              <a:t>LẬP </a:t>
            </a:r>
            <a:r>
              <a:rPr lang="en-US" sz="2400" b="1" dirty="0">
                <a:latin typeface="Arial" pitchFamily="34" charset="0"/>
                <a:ea typeface="Times New Roman"/>
                <a:cs typeface="Arial" pitchFamily="34" charset="0"/>
              </a:rPr>
              <a:t>KẾ HOẠCH ĐÁNH GIÁ</a:t>
            </a:r>
          </a:p>
        </p:txBody>
      </p:sp>
      <p:sp>
        <p:nvSpPr>
          <p:cNvPr id="5" name="Rectangle 4"/>
          <p:cNvSpPr/>
          <p:nvPr/>
        </p:nvSpPr>
        <p:spPr>
          <a:xfrm>
            <a:off x="1640632" y="2525999"/>
            <a:ext cx="7632848" cy="830997"/>
          </a:xfrm>
          <a:prstGeom prst="rect">
            <a:avLst/>
          </a:prstGeom>
        </p:spPr>
        <p:txBody>
          <a:bodyPr wrap="square">
            <a:spAutoFit/>
          </a:bodyPr>
          <a:lstStyle/>
          <a:p>
            <a:r>
              <a:rPr lang="en-US" sz="2400" b="1" dirty="0" smtClean="0">
                <a:latin typeface="Arial" pitchFamily="34" charset="0"/>
                <a:ea typeface="Times New Roman"/>
                <a:cs typeface="Arial" pitchFamily="34" charset="0"/>
              </a:rPr>
              <a:t>XÂY </a:t>
            </a:r>
            <a:r>
              <a:rPr lang="en-US" sz="2400" b="1" dirty="0">
                <a:latin typeface="Arial" pitchFamily="34" charset="0"/>
                <a:ea typeface="Times New Roman"/>
                <a:cs typeface="Arial" pitchFamily="34" charset="0"/>
              </a:rPr>
              <a:t>DỰNG TIÊU CHUẨN, TIÊU CHÍ VÀ CÔNG CỤ </a:t>
            </a:r>
            <a:r>
              <a:rPr lang="en-US" sz="2400" b="1" dirty="0" smtClean="0">
                <a:latin typeface="Arial" pitchFamily="34" charset="0"/>
                <a:ea typeface="Times New Roman"/>
                <a:cs typeface="Arial" pitchFamily="34" charset="0"/>
              </a:rPr>
              <a:t>ĐÁNH GIÁ </a:t>
            </a:r>
            <a:r>
              <a:rPr lang="en-US" sz="2400" b="1" dirty="0">
                <a:latin typeface="Arial" pitchFamily="34" charset="0"/>
                <a:ea typeface="Times New Roman"/>
                <a:cs typeface="Arial" pitchFamily="34" charset="0"/>
              </a:rPr>
              <a:t>NĂNG LỰC</a:t>
            </a:r>
            <a:endParaRPr lang="en-US" sz="2400" b="1" dirty="0">
              <a:latin typeface="Arial" pitchFamily="34" charset="0"/>
              <a:cs typeface="Arial" pitchFamily="34" charset="0"/>
            </a:endParaRPr>
          </a:p>
        </p:txBody>
      </p:sp>
      <p:sp>
        <p:nvSpPr>
          <p:cNvPr id="6" name="Rectangle 5"/>
          <p:cNvSpPr/>
          <p:nvPr/>
        </p:nvSpPr>
        <p:spPr>
          <a:xfrm>
            <a:off x="1640634" y="3805745"/>
            <a:ext cx="6194181" cy="461665"/>
          </a:xfrm>
          <a:prstGeom prst="rect">
            <a:avLst/>
          </a:prstGeom>
        </p:spPr>
        <p:txBody>
          <a:bodyPr wrap="square">
            <a:spAutoFit/>
          </a:bodyPr>
          <a:lstStyle/>
          <a:p>
            <a:r>
              <a:rPr lang="en-US" sz="2400" b="1" dirty="0">
                <a:latin typeface="Arial" pitchFamily="34" charset="0"/>
                <a:ea typeface="Times New Roman"/>
                <a:cs typeface="Arial" pitchFamily="34" charset="0"/>
              </a:rPr>
              <a:t>THU THẬP MINH CHỨNG ĐÁNH GIÁ</a:t>
            </a:r>
          </a:p>
        </p:txBody>
      </p:sp>
      <p:sp>
        <p:nvSpPr>
          <p:cNvPr id="36" name="Line 89"/>
          <p:cNvSpPr>
            <a:spLocks noChangeShapeType="1"/>
          </p:cNvSpPr>
          <p:nvPr/>
        </p:nvSpPr>
        <p:spPr bwMode="auto">
          <a:xfrm>
            <a:off x="1292920" y="5474643"/>
            <a:ext cx="7759700" cy="1588"/>
          </a:xfrm>
          <a:prstGeom prst="line">
            <a:avLst/>
          </a:prstGeom>
          <a:noFill/>
          <a:ln w="25400">
            <a:solidFill>
              <a:schemeClr val="accent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37" name="Text Box 91"/>
          <p:cNvSpPr txBox="1">
            <a:spLocks noChangeArrowheads="1"/>
          </p:cNvSpPr>
          <p:nvPr/>
        </p:nvSpPr>
        <p:spPr bwMode="gray">
          <a:xfrm>
            <a:off x="859437" y="4963472"/>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solidFill>
                  <a:srgbClr val="FFFFFF"/>
                </a:solidFill>
                <a:latin typeface="Arial" pitchFamily="34" charset="0"/>
                <a:cs typeface="Arial" pitchFamily="34" charset="0"/>
              </a:rPr>
              <a:t>3</a:t>
            </a:r>
          </a:p>
        </p:txBody>
      </p:sp>
      <p:sp>
        <p:nvSpPr>
          <p:cNvPr id="40" name="Text Box 99"/>
          <p:cNvSpPr txBox="1">
            <a:spLocks noChangeArrowheads="1"/>
          </p:cNvSpPr>
          <p:nvPr/>
        </p:nvSpPr>
        <p:spPr bwMode="gray">
          <a:xfrm>
            <a:off x="859437" y="4963472"/>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smtClean="0">
                <a:solidFill>
                  <a:srgbClr val="FFFFFF"/>
                </a:solidFill>
                <a:latin typeface="Arial" pitchFamily="34" charset="0"/>
                <a:cs typeface="Arial" pitchFamily="34" charset="0"/>
              </a:rPr>
              <a:t>4</a:t>
            </a:r>
            <a:endParaRPr lang="en-US" sz="2400" b="1" dirty="0">
              <a:solidFill>
                <a:srgbClr val="FFFFFF"/>
              </a:solidFill>
              <a:latin typeface="Arial" pitchFamily="34" charset="0"/>
              <a:cs typeface="Arial" pitchFamily="34" charset="0"/>
            </a:endParaRPr>
          </a:p>
        </p:txBody>
      </p:sp>
      <p:sp>
        <p:nvSpPr>
          <p:cNvPr id="7" name="Rectangle 6"/>
          <p:cNvSpPr/>
          <p:nvPr/>
        </p:nvSpPr>
        <p:spPr>
          <a:xfrm>
            <a:off x="1640632" y="4758247"/>
            <a:ext cx="7411988" cy="830997"/>
          </a:xfrm>
          <a:prstGeom prst="rect">
            <a:avLst/>
          </a:prstGeom>
        </p:spPr>
        <p:txBody>
          <a:bodyPr wrap="square">
            <a:spAutoFit/>
          </a:bodyPr>
          <a:lstStyle/>
          <a:p>
            <a:r>
              <a:rPr lang="en-US" sz="2400" b="1" dirty="0">
                <a:latin typeface="Arial" pitchFamily="34" charset="0"/>
                <a:ea typeface="Times New Roman"/>
                <a:cs typeface="Arial" pitchFamily="34" charset="0"/>
              </a:rPr>
              <a:t>RA QUYẾT ĐỊNH ĐÁNH GIÁ VÀ CẬP NHẬT HỒ SƠ ĐÁNH GIÁ</a:t>
            </a:r>
          </a:p>
        </p:txBody>
      </p:sp>
      <p:sp>
        <p:nvSpPr>
          <p:cNvPr id="39" name="AutoShape 81"/>
          <p:cNvSpPr>
            <a:spLocks noChangeArrowheads="1"/>
          </p:cNvSpPr>
          <p:nvPr/>
        </p:nvSpPr>
        <p:spPr bwMode="gray">
          <a:xfrm>
            <a:off x="416496" y="1461732"/>
            <a:ext cx="818628" cy="653839"/>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44" name="AutoShape 82"/>
          <p:cNvSpPr>
            <a:spLocks noChangeArrowheads="1"/>
          </p:cNvSpPr>
          <p:nvPr/>
        </p:nvSpPr>
        <p:spPr bwMode="gray">
          <a:xfrm>
            <a:off x="464465" y="1340768"/>
            <a:ext cx="1085234" cy="830996"/>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45" name="Text Box 88"/>
          <p:cNvSpPr txBox="1">
            <a:spLocks noChangeArrowheads="1"/>
          </p:cNvSpPr>
          <p:nvPr/>
        </p:nvSpPr>
        <p:spPr bwMode="gray">
          <a:xfrm>
            <a:off x="533981" y="1557671"/>
            <a:ext cx="9204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err="1" smtClean="0">
                <a:solidFill>
                  <a:srgbClr val="FFFFFF"/>
                </a:solidFill>
                <a:latin typeface="Arial" pitchFamily="34" charset="0"/>
                <a:cs typeface="Arial" pitchFamily="34" charset="0"/>
              </a:rPr>
              <a:t>Bài</a:t>
            </a:r>
            <a:r>
              <a:rPr lang="en-US" sz="2400" b="1" dirty="0" smtClean="0">
                <a:solidFill>
                  <a:srgbClr val="FFFFFF"/>
                </a:solidFill>
                <a:latin typeface="Arial" pitchFamily="34" charset="0"/>
                <a:cs typeface="Arial" pitchFamily="34" charset="0"/>
              </a:rPr>
              <a:t> 1</a:t>
            </a:r>
            <a:endParaRPr lang="en-US" sz="2400" b="1" dirty="0">
              <a:solidFill>
                <a:srgbClr val="FFFFFF"/>
              </a:solidFill>
              <a:latin typeface="Arial" pitchFamily="34" charset="0"/>
              <a:cs typeface="Arial" pitchFamily="34" charset="0"/>
            </a:endParaRPr>
          </a:p>
        </p:txBody>
      </p:sp>
      <p:sp>
        <p:nvSpPr>
          <p:cNvPr id="46" name="AutoShape 81"/>
          <p:cNvSpPr>
            <a:spLocks noChangeArrowheads="1"/>
          </p:cNvSpPr>
          <p:nvPr/>
        </p:nvSpPr>
        <p:spPr bwMode="gray">
          <a:xfrm>
            <a:off x="416496" y="3799089"/>
            <a:ext cx="818628" cy="653839"/>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47" name="AutoShape 82"/>
          <p:cNvSpPr>
            <a:spLocks noChangeArrowheads="1"/>
          </p:cNvSpPr>
          <p:nvPr/>
        </p:nvSpPr>
        <p:spPr bwMode="gray">
          <a:xfrm>
            <a:off x="464465" y="3678124"/>
            <a:ext cx="1085234" cy="830996"/>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48" name="Text Box 88"/>
          <p:cNvSpPr txBox="1">
            <a:spLocks noChangeArrowheads="1"/>
          </p:cNvSpPr>
          <p:nvPr/>
        </p:nvSpPr>
        <p:spPr bwMode="gray">
          <a:xfrm>
            <a:off x="533981" y="3895027"/>
            <a:ext cx="9204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err="1" smtClean="0">
                <a:solidFill>
                  <a:srgbClr val="FFFFFF"/>
                </a:solidFill>
                <a:latin typeface="Arial" pitchFamily="34" charset="0"/>
                <a:cs typeface="Arial" pitchFamily="34" charset="0"/>
              </a:rPr>
              <a:t>Bài</a:t>
            </a:r>
            <a:r>
              <a:rPr lang="en-US" sz="2400" b="1" dirty="0" smtClean="0">
                <a:solidFill>
                  <a:srgbClr val="FFFFFF"/>
                </a:solidFill>
                <a:latin typeface="Arial" pitchFamily="34" charset="0"/>
                <a:cs typeface="Arial" pitchFamily="34" charset="0"/>
              </a:rPr>
              <a:t> 3</a:t>
            </a:r>
            <a:endParaRPr lang="en-US" sz="2400" b="1" dirty="0">
              <a:solidFill>
                <a:srgbClr val="FFFFFF"/>
              </a:solidFill>
              <a:latin typeface="Arial" pitchFamily="34" charset="0"/>
              <a:cs typeface="Arial" pitchFamily="34" charset="0"/>
            </a:endParaRPr>
          </a:p>
        </p:txBody>
      </p:sp>
      <p:sp>
        <p:nvSpPr>
          <p:cNvPr id="49" name="AutoShape 81"/>
          <p:cNvSpPr>
            <a:spLocks noChangeArrowheads="1"/>
          </p:cNvSpPr>
          <p:nvPr/>
        </p:nvSpPr>
        <p:spPr bwMode="gray">
          <a:xfrm>
            <a:off x="416496" y="4854470"/>
            <a:ext cx="818628" cy="653839"/>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50" name="AutoShape 82"/>
          <p:cNvSpPr>
            <a:spLocks noChangeArrowheads="1"/>
          </p:cNvSpPr>
          <p:nvPr/>
        </p:nvSpPr>
        <p:spPr bwMode="gray">
          <a:xfrm>
            <a:off x="464465" y="4733504"/>
            <a:ext cx="1085234" cy="830996"/>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51" name="Text Box 88"/>
          <p:cNvSpPr txBox="1">
            <a:spLocks noChangeArrowheads="1"/>
          </p:cNvSpPr>
          <p:nvPr/>
        </p:nvSpPr>
        <p:spPr bwMode="gray">
          <a:xfrm>
            <a:off x="533981" y="4950407"/>
            <a:ext cx="9204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err="1" smtClean="0">
                <a:solidFill>
                  <a:srgbClr val="FFFFFF"/>
                </a:solidFill>
                <a:latin typeface="Arial" pitchFamily="34" charset="0"/>
                <a:cs typeface="Arial" pitchFamily="34" charset="0"/>
              </a:rPr>
              <a:t>Bài</a:t>
            </a:r>
            <a:r>
              <a:rPr lang="en-US" sz="2400" b="1" dirty="0" smtClean="0">
                <a:solidFill>
                  <a:srgbClr val="FFFFFF"/>
                </a:solidFill>
                <a:latin typeface="Arial" pitchFamily="34" charset="0"/>
                <a:cs typeface="Arial" pitchFamily="34" charset="0"/>
              </a:rPr>
              <a:t> 4</a:t>
            </a:r>
            <a:endParaRPr lang="en-US" sz="2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634760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sz="2400" b="0" i="1" dirty="0" err="1" smtClean="0">
                <a:latin typeface="Arial" pitchFamily="34" charset="0"/>
                <a:cs typeface="Arial" pitchFamily="34" charset="0"/>
              </a:rPr>
              <a:t>Thang</a:t>
            </a:r>
            <a:r>
              <a:rPr lang="en-US" sz="2400" b="0" i="1" dirty="0" smtClean="0">
                <a:latin typeface="Arial" pitchFamily="34" charset="0"/>
                <a:cs typeface="Arial" pitchFamily="34" charset="0"/>
              </a:rPr>
              <a:t> </a:t>
            </a:r>
            <a:r>
              <a:rPr lang="en-US" sz="2400" b="0" i="1" dirty="0" err="1">
                <a:latin typeface="Arial" pitchFamily="34" charset="0"/>
                <a:cs typeface="Arial" pitchFamily="34" charset="0"/>
              </a:rPr>
              <a:t>đánh</a:t>
            </a:r>
            <a:r>
              <a:rPr lang="en-US" sz="2400" b="0" i="1" dirty="0">
                <a:latin typeface="Arial" pitchFamily="34" charset="0"/>
                <a:cs typeface="Arial" pitchFamily="34" charset="0"/>
              </a:rPr>
              <a:t> </a:t>
            </a:r>
            <a:r>
              <a:rPr lang="en-US" sz="2400" b="0" i="1" dirty="0" err="1">
                <a:latin typeface="Arial" pitchFamily="34" charset="0"/>
                <a:cs typeface="Arial" pitchFamily="34" charset="0"/>
              </a:rPr>
              <a:t>giá</a:t>
            </a:r>
            <a:r>
              <a:rPr lang="en-US" sz="2400" b="0" i="1" dirty="0">
                <a:latin typeface="Arial" pitchFamily="34" charset="0"/>
                <a:cs typeface="Arial" pitchFamily="34" charset="0"/>
              </a:rPr>
              <a:t> </a:t>
            </a:r>
            <a:r>
              <a:rPr lang="vi-VN" sz="2400" b="0" dirty="0" smtClean="0">
                <a:latin typeface="Arial" pitchFamily="34" charset="0"/>
                <a:cs typeface="Arial" pitchFamily="34" charset="0"/>
              </a:rPr>
              <a:t>gồm </a:t>
            </a:r>
            <a:r>
              <a:rPr lang="vi-VN" sz="2400" b="0" dirty="0">
                <a:latin typeface="Arial" pitchFamily="34" charset="0"/>
                <a:cs typeface="Arial" pitchFamily="34" charset="0"/>
              </a:rPr>
              <a:t>một hệ thống các </a:t>
            </a:r>
            <a:r>
              <a:rPr lang="en-US" sz="2400" b="0" dirty="0" err="1" smtClean="0">
                <a:latin typeface="Arial" pitchFamily="34" charset="0"/>
                <a:cs typeface="Arial" pitchFamily="34" charset="0"/>
              </a:rPr>
              <a:t>tiêu</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chí</a:t>
            </a:r>
            <a:r>
              <a:rPr lang="en-US" sz="2400" b="0" dirty="0" smtClean="0">
                <a:latin typeface="Arial" pitchFamily="34" charset="0"/>
                <a:cs typeface="Arial" pitchFamily="34" charset="0"/>
              </a:rPr>
              <a:t> </a:t>
            </a:r>
            <a:r>
              <a:rPr lang="vi-VN" sz="2400" b="0" dirty="0" smtClean="0">
                <a:latin typeface="Arial" pitchFamily="34" charset="0"/>
                <a:cs typeface="Arial" pitchFamily="34" charset="0"/>
              </a:rPr>
              <a:t>cần </a:t>
            </a:r>
            <a:r>
              <a:rPr lang="vi-VN" sz="2400" b="0" dirty="0">
                <a:latin typeface="Arial" pitchFamily="34" charset="0"/>
                <a:cs typeface="Arial" pitchFamily="34" charset="0"/>
              </a:rPr>
              <a:t>đánh giá và một thước đo để đo mức độ đạt được ở mỗi đặc điểm, phẩm chất đó</a:t>
            </a:r>
            <a:r>
              <a:rPr lang="vi-VN" sz="2400" b="0" dirty="0" smtClean="0">
                <a:latin typeface="Arial" pitchFamily="34" charset="0"/>
                <a:cs typeface="Arial" pitchFamily="34" charset="0"/>
              </a:rPr>
              <a:t>.</a:t>
            </a:r>
            <a:endParaRPr lang="en-US" sz="2400" b="0" dirty="0" smtClean="0">
              <a:latin typeface="Arial" pitchFamily="34" charset="0"/>
              <a:cs typeface="Arial" pitchFamily="34" charset="0"/>
            </a:endParaRPr>
          </a:p>
          <a:p>
            <a:pPr marL="0" indent="0" algn="just">
              <a:buNone/>
            </a:pPr>
            <a:endParaRPr lang="en-US" sz="2400" dirty="0">
              <a:latin typeface="Arial" pitchFamily="34" charset="0"/>
              <a:cs typeface="Arial" pitchFamily="34" charset="0"/>
            </a:endParaRPr>
          </a:p>
          <a:p>
            <a:pPr marL="0" indent="0" algn="just">
              <a:buNone/>
            </a:pPr>
            <a:endParaRPr lang="vi-VN" sz="2400" b="0" dirty="0">
              <a:latin typeface="Arial" pitchFamily="34" charset="0"/>
              <a:cs typeface="Arial" pitchFamily="34" charset="0"/>
            </a:endParaRPr>
          </a:p>
        </p:txBody>
      </p:sp>
      <p:sp>
        <p:nvSpPr>
          <p:cNvPr id="5" name="Slide Number Placeholder 4"/>
          <p:cNvSpPr>
            <a:spLocks noGrp="1"/>
          </p:cNvSpPr>
          <p:nvPr>
            <p:ph type="sldNum" sz="quarter" idx="4294967295"/>
          </p:nvPr>
        </p:nvSpPr>
        <p:spPr>
          <a:xfrm>
            <a:off x="3977879" y="6537330"/>
            <a:ext cx="2311400" cy="320675"/>
          </a:xfrm>
          <a:prstGeom prst="rect">
            <a:avLst/>
          </a:prstGeom>
        </p:spPr>
        <p:txBody>
          <a:bodyPr/>
          <a:lstStyle/>
          <a:p>
            <a:fld id="{9EB161A8-6E5C-4A80-B0C0-EF2D6932EDF4}" type="slidenum">
              <a:rPr lang="en-US" smtClean="0">
                <a:solidFill>
                  <a:prstClr val="black"/>
                </a:solidFill>
              </a:rPr>
              <a:pPr/>
              <a:t>20</a:t>
            </a:fld>
            <a:endParaRPr lang="en-US">
              <a:solidFill>
                <a:prstClr val="black"/>
              </a:solidFill>
            </a:endParaRPr>
          </a:p>
        </p:txBody>
      </p:sp>
      <p:sp>
        <p:nvSpPr>
          <p:cNvPr id="7" name="Rectangle 6"/>
          <p:cNvSpPr/>
          <p:nvPr/>
        </p:nvSpPr>
        <p:spPr>
          <a:xfrm>
            <a:off x="920552" y="116636"/>
            <a:ext cx="7632848" cy="830997"/>
          </a:xfrm>
          <a:prstGeom prst="rect">
            <a:avLst/>
          </a:prstGeom>
        </p:spPr>
        <p:txBody>
          <a:bodyPr wrap="square">
            <a:spAutoFit/>
          </a:bodyPr>
          <a:lstStyle/>
          <a:p>
            <a:r>
              <a:rPr lang="en-US" sz="2400" b="1" dirty="0" smtClean="0">
                <a:solidFill>
                  <a:prstClr val="black"/>
                </a:solidFill>
                <a:latin typeface="Arial" pitchFamily="34" charset="0"/>
                <a:ea typeface="Times New Roman"/>
                <a:cs typeface="Arial" pitchFamily="34" charset="0"/>
              </a:rPr>
              <a:t>BÀI 2: XÂY </a:t>
            </a:r>
            <a:r>
              <a:rPr lang="en-US" sz="2400" b="1" dirty="0">
                <a:solidFill>
                  <a:prstClr val="black"/>
                </a:solidFill>
                <a:latin typeface="Arial" pitchFamily="34" charset="0"/>
                <a:ea typeface="Times New Roman"/>
                <a:cs typeface="Arial" pitchFamily="34" charset="0"/>
              </a:rPr>
              <a:t>DỰNG TIÊU CHUẨN, TIÊU CHÍ </a:t>
            </a:r>
            <a:r>
              <a:rPr lang="en-US" sz="2400" b="1" dirty="0" smtClean="0">
                <a:solidFill>
                  <a:prstClr val="black"/>
                </a:solidFill>
                <a:latin typeface="Arial" pitchFamily="34" charset="0"/>
                <a:ea typeface="Times New Roman"/>
                <a:cs typeface="Arial" pitchFamily="34" charset="0"/>
              </a:rPr>
              <a:t>VÀ</a:t>
            </a:r>
          </a:p>
          <a:p>
            <a:r>
              <a:rPr lang="en-US" sz="2400" b="1" dirty="0">
                <a:solidFill>
                  <a:prstClr val="black"/>
                </a:solidFill>
                <a:latin typeface="Arial" pitchFamily="34" charset="0"/>
                <a:ea typeface="Times New Roman"/>
                <a:cs typeface="Arial" pitchFamily="34" charset="0"/>
              </a:rPr>
              <a:t> </a:t>
            </a:r>
            <a:r>
              <a:rPr lang="en-US" sz="2400" b="1" dirty="0" smtClean="0">
                <a:solidFill>
                  <a:prstClr val="black"/>
                </a:solidFill>
                <a:latin typeface="Arial" pitchFamily="34" charset="0"/>
                <a:ea typeface="Times New Roman"/>
                <a:cs typeface="Arial" pitchFamily="34" charset="0"/>
              </a:rPr>
              <a:t>           CÔNG </a:t>
            </a:r>
            <a:r>
              <a:rPr lang="en-US" sz="2400" b="1" dirty="0">
                <a:solidFill>
                  <a:prstClr val="black"/>
                </a:solidFill>
                <a:latin typeface="Arial" pitchFamily="34" charset="0"/>
                <a:ea typeface="Times New Roman"/>
                <a:cs typeface="Arial" pitchFamily="34" charset="0"/>
              </a:rPr>
              <a:t>CỤ </a:t>
            </a:r>
            <a:r>
              <a:rPr lang="en-US" sz="2400" b="1" dirty="0" smtClean="0">
                <a:solidFill>
                  <a:prstClr val="black"/>
                </a:solidFill>
                <a:latin typeface="Arial" pitchFamily="34" charset="0"/>
                <a:ea typeface="Times New Roman"/>
                <a:cs typeface="Arial" pitchFamily="34" charset="0"/>
              </a:rPr>
              <a:t>ĐÁNH GIÁ </a:t>
            </a:r>
            <a:r>
              <a:rPr lang="en-US" sz="2400" b="1" dirty="0">
                <a:solidFill>
                  <a:prstClr val="black"/>
                </a:solidFill>
                <a:latin typeface="Arial" pitchFamily="34" charset="0"/>
                <a:ea typeface="Times New Roman"/>
                <a:cs typeface="Arial" pitchFamily="34" charset="0"/>
              </a:rPr>
              <a:t>NĂNG LỰC</a:t>
            </a:r>
            <a:endParaRPr lang="en-US" sz="2400" b="1" dirty="0">
              <a:solidFill>
                <a:prstClr val="black"/>
              </a:solidFill>
              <a:latin typeface="Arial" pitchFamily="34" charset="0"/>
              <a:cs typeface="Arial" pitchFamily="34" charset="0"/>
            </a:endParaRPr>
          </a:p>
        </p:txBody>
      </p:sp>
      <p:sp>
        <p:nvSpPr>
          <p:cNvPr id="2" name="Rectangle 1"/>
          <p:cNvSpPr/>
          <p:nvPr/>
        </p:nvSpPr>
        <p:spPr>
          <a:xfrm>
            <a:off x="3404720" y="1182894"/>
            <a:ext cx="2887329" cy="461665"/>
          </a:xfrm>
          <a:prstGeom prst="rect">
            <a:avLst/>
          </a:prstGeom>
        </p:spPr>
        <p:txBody>
          <a:bodyPr wrap="none">
            <a:spAutoFit/>
          </a:bodyPr>
          <a:lstStyle/>
          <a:p>
            <a:r>
              <a:rPr lang="en-US" sz="2400" b="1" dirty="0" smtClean="0">
                <a:solidFill>
                  <a:srgbClr val="FF0000"/>
                </a:solidFill>
                <a:latin typeface="Arial" pitchFamily="34" charset="0"/>
                <a:cs typeface="Arial" pitchFamily="34" charset="0"/>
              </a:rPr>
              <a:t>THANG ĐÁNH GIÁ</a:t>
            </a:r>
            <a:endParaRPr lang="en-US" sz="2400" b="1" dirty="0">
              <a:solidFill>
                <a:srgbClr val="FF0000"/>
              </a:solidFill>
              <a:latin typeface="Arial" pitchFamily="34" charset="0"/>
              <a:cs typeface="Arial" pitchFamily="34" charset="0"/>
            </a:endParaRPr>
          </a:p>
        </p:txBody>
      </p:sp>
      <p:sp>
        <p:nvSpPr>
          <p:cNvPr id="6" name="Rectangle 5"/>
          <p:cNvSpPr/>
          <p:nvPr/>
        </p:nvSpPr>
        <p:spPr>
          <a:xfrm>
            <a:off x="707924" y="2924944"/>
            <a:ext cx="8853588" cy="3347840"/>
          </a:xfrm>
          <a:prstGeom prst="rect">
            <a:avLst/>
          </a:prstGeom>
        </p:spPr>
        <p:txBody>
          <a:bodyPr wrap="square">
            <a:spAutoFit/>
          </a:bodyPr>
          <a:lstStyle/>
          <a:p>
            <a:pPr>
              <a:lnSpc>
                <a:spcPct val="150000"/>
              </a:lnSpc>
            </a:pPr>
            <a:r>
              <a:rPr lang="pt-PT" sz="2400" dirty="0">
                <a:latin typeface="Arial" pitchFamily="34" charset="0"/>
                <a:cs typeface="Arial" pitchFamily="34" charset="0"/>
              </a:rPr>
              <a:t>Thông thường người ta sử dụng thang số với 5 mức độ:</a:t>
            </a:r>
            <a:endParaRPr lang="en-US" sz="2400" dirty="0">
              <a:latin typeface="Arial" pitchFamily="34" charset="0"/>
              <a:cs typeface="Arial" pitchFamily="34" charset="0"/>
            </a:endParaRPr>
          </a:p>
          <a:p>
            <a:pPr>
              <a:lnSpc>
                <a:spcPct val="150000"/>
              </a:lnSpc>
            </a:pPr>
            <a:r>
              <a:rPr lang="pt-PT" sz="2400" dirty="0">
                <a:latin typeface="Arial" pitchFamily="34" charset="0"/>
                <a:cs typeface="Arial" pitchFamily="34" charset="0"/>
              </a:rPr>
              <a:t>	</a:t>
            </a:r>
            <a:r>
              <a:rPr lang="pt-PT" sz="2400" dirty="0" smtClean="0">
                <a:latin typeface="Arial" pitchFamily="34" charset="0"/>
                <a:cs typeface="Arial" pitchFamily="34" charset="0"/>
              </a:rPr>
              <a:t>Điểm </a:t>
            </a:r>
            <a:r>
              <a:rPr lang="pt-PT" sz="2400" dirty="0">
                <a:latin typeface="Arial" pitchFamily="34" charset="0"/>
                <a:cs typeface="Arial" pitchFamily="34" charset="0"/>
              </a:rPr>
              <a:t>5: Xuất sắc (đạt được tất cả các tiêu chuẩn)</a:t>
            </a:r>
            <a:endParaRPr lang="en-US" sz="2400" dirty="0">
              <a:latin typeface="Arial" pitchFamily="34" charset="0"/>
              <a:cs typeface="Arial" pitchFamily="34" charset="0"/>
            </a:endParaRPr>
          </a:p>
          <a:p>
            <a:pPr>
              <a:lnSpc>
                <a:spcPct val="150000"/>
              </a:lnSpc>
            </a:pPr>
            <a:r>
              <a:rPr lang="pt-PT" sz="2400" dirty="0">
                <a:latin typeface="Arial" pitchFamily="34" charset="0"/>
                <a:cs typeface="Arial" pitchFamily="34" charset="0"/>
              </a:rPr>
              <a:t>	</a:t>
            </a:r>
            <a:r>
              <a:rPr lang="pt-PT" sz="2400" dirty="0" smtClean="0">
                <a:latin typeface="Arial" pitchFamily="34" charset="0"/>
                <a:cs typeface="Arial" pitchFamily="34" charset="0"/>
              </a:rPr>
              <a:t>Điểm </a:t>
            </a:r>
            <a:r>
              <a:rPr lang="pt-PT" sz="2400" dirty="0">
                <a:latin typeface="Arial" pitchFamily="34" charset="0"/>
                <a:cs typeface="Arial" pitchFamily="34" charset="0"/>
              </a:rPr>
              <a:t>4: Tốt (đạt được hầu hết các tiêu chuẩn)</a:t>
            </a:r>
            <a:endParaRPr lang="en-US" sz="2400" dirty="0">
              <a:latin typeface="Arial" pitchFamily="34" charset="0"/>
              <a:cs typeface="Arial" pitchFamily="34" charset="0"/>
            </a:endParaRPr>
          </a:p>
          <a:p>
            <a:pPr>
              <a:lnSpc>
                <a:spcPct val="150000"/>
              </a:lnSpc>
            </a:pPr>
            <a:r>
              <a:rPr lang="pt-PT" sz="2400" dirty="0">
                <a:latin typeface="Arial" pitchFamily="34" charset="0"/>
                <a:cs typeface="Arial" pitchFamily="34" charset="0"/>
              </a:rPr>
              <a:t>	</a:t>
            </a:r>
            <a:r>
              <a:rPr lang="pt-PT" sz="2400" dirty="0" smtClean="0">
                <a:latin typeface="Arial" pitchFamily="34" charset="0"/>
                <a:cs typeface="Arial" pitchFamily="34" charset="0"/>
              </a:rPr>
              <a:t>Điểm </a:t>
            </a:r>
            <a:r>
              <a:rPr lang="pt-PT" sz="2400" dirty="0">
                <a:latin typeface="Arial" pitchFamily="34" charset="0"/>
                <a:cs typeface="Arial" pitchFamily="34" charset="0"/>
              </a:rPr>
              <a:t>3: Đạt (đạt được một số tiêu chuẩn chính)</a:t>
            </a:r>
            <a:endParaRPr lang="en-US" sz="2400" dirty="0">
              <a:latin typeface="Arial" pitchFamily="34" charset="0"/>
              <a:cs typeface="Arial" pitchFamily="34" charset="0"/>
            </a:endParaRPr>
          </a:p>
          <a:p>
            <a:pPr>
              <a:lnSpc>
                <a:spcPct val="150000"/>
              </a:lnSpc>
            </a:pPr>
            <a:r>
              <a:rPr lang="pt-PT" sz="2400" dirty="0">
                <a:latin typeface="Arial" pitchFamily="34" charset="0"/>
                <a:cs typeface="Arial" pitchFamily="34" charset="0"/>
              </a:rPr>
              <a:t>	</a:t>
            </a:r>
            <a:r>
              <a:rPr lang="pt-PT" sz="2400" dirty="0" smtClean="0">
                <a:latin typeface="Arial" pitchFamily="34" charset="0"/>
                <a:cs typeface="Arial" pitchFamily="34" charset="0"/>
              </a:rPr>
              <a:t>Điểm </a:t>
            </a:r>
            <a:r>
              <a:rPr lang="pt-PT" sz="2400" dirty="0">
                <a:latin typeface="Arial" pitchFamily="34" charset="0"/>
                <a:cs typeface="Arial" pitchFamily="34" charset="0"/>
              </a:rPr>
              <a:t>2: Kém (đạt được một số ít tiêu chuẩn)</a:t>
            </a:r>
            <a:endParaRPr lang="en-US" sz="2400" dirty="0">
              <a:latin typeface="Arial" pitchFamily="34" charset="0"/>
              <a:cs typeface="Arial" pitchFamily="34" charset="0"/>
            </a:endParaRPr>
          </a:p>
          <a:p>
            <a:pPr>
              <a:lnSpc>
                <a:spcPct val="150000"/>
              </a:lnSpc>
            </a:pPr>
            <a:r>
              <a:rPr lang="pt-PT" sz="2400" dirty="0">
                <a:latin typeface="Arial" pitchFamily="34" charset="0"/>
                <a:cs typeface="Arial" pitchFamily="34" charset="0"/>
              </a:rPr>
              <a:t>	</a:t>
            </a:r>
            <a:r>
              <a:rPr lang="pt-PT" sz="2400" dirty="0" smtClean="0">
                <a:latin typeface="Arial" pitchFamily="34" charset="0"/>
                <a:cs typeface="Arial" pitchFamily="34" charset="0"/>
              </a:rPr>
              <a:t>Điểm </a:t>
            </a:r>
            <a:r>
              <a:rPr lang="pt-PT" sz="2400" dirty="0">
                <a:latin typeface="Arial" pitchFamily="34" charset="0"/>
                <a:cs typeface="Arial" pitchFamily="34" charset="0"/>
              </a:rPr>
              <a:t>1: Rất kém (không đạt tiêu chuẩn)</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76638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checkerboard(across)">
                                      <p:cBhvr>
                                        <p:cTn id="15" dur="500"/>
                                        <p:tgtEl>
                                          <p:spTgt spid="6">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checkerboard(across)">
                                      <p:cBhvr>
                                        <p:cTn id="18" dur="500"/>
                                        <p:tgtEl>
                                          <p:spTgt spid="6">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checkerboard(across)">
                                      <p:cBhvr>
                                        <p:cTn id="21" dur="500"/>
                                        <p:tgtEl>
                                          <p:spTgt spid="6">
                                            <p:txEl>
                                              <p:pRg st="3" end="3"/>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checkerboard(across)">
                                      <p:cBhvr>
                                        <p:cTn id="24" dur="500"/>
                                        <p:tgtEl>
                                          <p:spTgt spid="6">
                                            <p:txEl>
                                              <p:pRg st="4" end="4"/>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checkerboard(across)">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7" name="Text Box 3"/>
          <p:cNvSpPr txBox="1">
            <a:spLocks noChangeArrowheads="1"/>
          </p:cNvSpPr>
          <p:nvPr/>
        </p:nvSpPr>
        <p:spPr bwMode="auto">
          <a:xfrm>
            <a:off x="0" y="1295401"/>
            <a:ext cx="9906000" cy="461665"/>
          </a:xfrm>
          <a:prstGeom prst="rect">
            <a:avLst/>
          </a:prstGeom>
          <a:noFill/>
          <a:ln w="9525">
            <a:noFill/>
            <a:miter lim="800000"/>
            <a:headEnd/>
            <a:tailEnd/>
          </a:ln>
          <a:effectLst/>
        </p:spPr>
        <p:txBody>
          <a:bodyPr>
            <a:spAutoFit/>
          </a:bodyPr>
          <a:lstStyle/>
          <a:p>
            <a:r>
              <a:rPr lang="vi-VN" sz="2400" b="1" i="1" dirty="0" smtClean="0">
                <a:solidFill>
                  <a:srgbClr val="FF0000"/>
                </a:solidFill>
              </a:rPr>
              <a:t>Thang giá trị mức độ</a:t>
            </a:r>
          </a:p>
        </p:txBody>
      </p:sp>
      <p:sp>
        <p:nvSpPr>
          <p:cNvPr id="1634308" name="Line 4"/>
          <p:cNvSpPr>
            <a:spLocks noChangeShapeType="1"/>
          </p:cNvSpPr>
          <p:nvPr/>
        </p:nvSpPr>
        <p:spPr bwMode="auto">
          <a:xfrm>
            <a:off x="825500" y="2133600"/>
            <a:ext cx="1155700" cy="0"/>
          </a:xfrm>
          <a:prstGeom prst="line">
            <a:avLst/>
          </a:prstGeom>
          <a:noFill/>
          <a:ln w="38100">
            <a:solidFill>
              <a:schemeClr val="tx1"/>
            </a:solidFill>
            <a:round/>
            <a:headEnd/>
            <a:tailEnd/>
          </a:ln>
          <a:effectLst/>
        </p:spPr>
        <p:txBody>
          <a:bodyPr/>
          <a:lstStyle/>
          <a:p>
            <a:pPr fontAlgn="base">
              <a:spcBef>
                <a:spcPct val="0"/>
              </a:spcBef>
              <a:spcAft>
                <a:spcPct val="0"/>
              </a:spcAft>
            </a:pPr>
            <a:endParaRPr lang="en-US" smtClean="0">
              <a:solidFill>
                <a:srgbClr val="2B166E"/>
              </a:solidFill>
              <a:latin typeface="Arial" charset="0"/>
            </a:endParaRPr>
          </a:p>
        </p:txBody>
      </p:sp>
      <p:sp>
        <p:nvSpPr>
          <p:cNvPr id="1634309" name="Line 5"/>
          <p:cNvSpPr>
            <a:spLocks noChangeShapeType="1"/>
          </p:cNvSpPr>
          <p:nvPr/>
        </p:nvSpPr>
        <p:spPr bwMode="auto">
          <a:xfrm>
            <a:off x="2476500" y="2133600"/>
            <a:ext cx="1155700" cy="0"/>
          </a:xfrm>
          <a:prstGeom prst="line">
            <a:avLst/>
          </a:prstGeom>
          <a:noFill/>
          <a:ln w="38100">
            <a:solidFill>
              <a:schemeClr val="tx1"/>
            </a:solidFill>
            <a:round/>
            <a:headEnd/>
            <a:tailEnd/>
          </a:ln>
          <a:effectLst/>
        </p:spPr>
        <p:txBody>
          <a:bodyPr/>
          <a:lstStyle/>
          <a:p>
            <a:pPr fontAlgn="base">
              <a:spcBef>
                <a:spcPct val="0"/>
              </a:spcBef>
              <a:spcAft>
                <a:spcPct val="0"/>
              </a:spcAft>
            </a:pPr>
            <a:endParaRPr lang="en-US" smtClean="0">
              <a:solidFill>
                <a:srgbClr val="2B166E"/>
              </a:solidFill>
              <a:latin typeface="Arial" charset="0"/>
            </a:endParaRPr>
          </a:p>
        </p:txBody>
      </p:sp>
      <p:sp>
        <p:nvSpPr>
          <p:cNvPr id="1634310" name="Line 6"/>
          <p:cNvSpPr>
            <a:spLocks noChangeShapeType="1"/>
          </p:cNvSpPr>
          <p:nvPr/>
        </p:nvSpPr>
        <p:spPr bwMode="auto">
          <a:xfrm>
            <a:off x="4210050" y="2133600"/>
            <a:ext cx="1155700" cy="0"/>
          </a:xfrm>
          <a:prstGeom prst="line">
            <a:avLst/>
          </a:prstGeom>
          <a:noFill/>
          <a:ln w="38100">
            <a:solidFill>
              <a:schemeClr val="tx1"/>
            </a:solidFill>
            <a:round/>
            <a:headEnd/>
            <a:tailEnd/>
          </a:ln>
          <a:effectLst/>
        </p:spPr>
        <p:txBody>
          <a:bodyPr/>
          <a:lstStyle/>
          <a:p>
            <a:pPr fontAlgn="base">
              <a:spcBef>
                <a:spcPct val="0"/>
              </a:spcBef>
              <a:spcAft>
                <a:spcPct val="0"/>
              </a:spcAft>
            </a:pPr>
            <a:endParaRPr lang="en-US" smtClean="0">
              <a:solidFill>
                <a:srgbClr val="2B166E"/>
              </a:solidFill>
              <a:latin typeface="Arial" charset="0"/>
            </a:endParaRPr>
          </a:p>
        </p:txBody>
      </p:sp>
      <p:sp>
        <p:nvSpPr>
          <p:cNvPr id="1634311" name="Line 7"/>
          <p:cNvSpPr>
            <a:spLocks noChangeShapeType="1"/>
          </p:cNvSpPr>
          <p:nvPr/>
        </p:nvSpPr>
        <p:spPr bwMode="auto">
          <a:xfrm>
            <a:off x="5943600" y="2133600"/>
            <a:ext cx="1155700" cy="0"/>
          </a:xfrm>
          <a:prstGeom prst="line">
            <a:avLst/>
          </a:prstGeom>
          <a:noFill/>
          <a:ln w="38100">
            <a:solidFill>
              <a:schemeClr val="tx1"/>
            </a:solidFill>
            <a:round/>
            <a:headEnd/>
            <a:tailEnd/>
          </a:ln>
          <a:effectLst/>
        </p:spPr>
        <p:txBody>
          <a:bodyPr/>
          <a:lstStyle/>
          <a:p>
            <a:pPr fontAlgn="base">
              <a:spcBef>
                <a:spcPct val="0"/>
              </a:spcBef>
              <a:spcAft>
                <a:spcPct val="0"/>
              </a:spcAft>
            </a:pPr>
            <a:endParaRPr lang="en-US" smtClean="0">
              <a:solidFill>
                <a:srgbClr val="2B166E"/>
              </a:solidFill>
              <a:latin typeface="Arial" charset="0"/>
            </a:endParaRPr>
          </a:p>
        </p:txBody>
      </p:sp>
      <p:sp>
        <p:nvSpPr>
          <p:cNvPr id="1634312" name="Text Box 8"/>
          <p:cNvSpPr txBox="1">
            <a:spLocks noChangeArrowheads="1"/>
          </p:cNvSpPr>
          <p:nvPr/>
        </p:nvSpPr>
        <p:spPr bwMode="auto">
          <a:xfrm>
            <a:off x="165100" y="2286001"/>
            <a:ext cx="1981200" cy="461665"/>
          </a:xfrm>
          <a:prstGeom prst="rect">
            <a:avLst/>
          </a:prstGeom>
          <a:noFill/>
          <a:ln w="9525">
            <a:noFill/>
            <a:miter lim="800000"/>
            <a:headEnd/>
            <a:tailEnd/>
          </a:ln>
          <a:effectLst/>
        </p:spPr>
        <p:txBody>
          <a:bodyPr>
            <a:spAutoFit/>
          </a:bodyPr>
          <a:lstStyle/>
          <a:p>
            <a:r>
              <a:rPr lang="en-US" sz="2400" b="1" dirty="0" smtClean="0">
                <a:latin typeface="Arial" pitchFamily="34" charset="0"/>
                <a:cs typeface="Arial" pitchFamily="34" charset="0"/>
              </a:rPr>
              <a:t>Rất kém</a:t>
            </a:r>
          </a:p>
        </p:txBody>
      </p:sp>
      <p:sp>
        <p:nvSpPr>
          <p:cNvPr id="1634313" name="Text Box 9"/>
          <p:cNvSpPr txBox="1">
            <a:spLocks noChangeArrowheads="1"/>
          </p:cNvSpPr>
          <p:nvPr/>
        </p:nvSpPr>
        <p:spPr bwMode="auto">
          <a:xfrm>
            <a:off x="2311400" y="2286000"/>
            <a:ext cx="1568450"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pPr>
            <a:r>
              <a:rPr lang="en-US" sz="2400" b="1" dirty="0" smtClean="0">
                <a:solidFill>
                  <a:srgbClr val="2B166E"/>
                </a:solidFill>
                <a:latin typeface=".VnAvant" pitchFamily="34" charset="0"/>
              </a:rPr>
              <a:t> </a:t>
            </a:r>
          </a:p>
        </p:txBody>
      </p:sp>
      <p:sp>
        <p:nvSpPr>
          <p:cNvPr id="1634317" name="Text Box 13"/>
          <p:cNvSpPr txBox="1">
            <a:spLocks noChangeArrowheads="1"/>
          </p:cNvSpPr>
          <p:nvPr/>
        </p:nvSpPr>
        <p:spPr bwMode="auto">
          <a:xfrm>
            <a:off x="0" y="3352801"/>
            <a:ext cx="9906000" cy="461665"/>
          </a:xfrm>
          <a:prstGeom prst="rect">
            <a:avLst/>
          </a:prstGeom>
          <a:noFill/>
          <a:ln w="9525">
            <a:noFill/>
            <a:miter lim="800000"/>
            <a:headEnd/>
            <a:tailEnd/>
          </a:ln>
          <a:effectLst/>
        </p:spPr>
        <p:txBody>
          <a:bodyPr>
            <a:spAutoFit/>
          </a:bodyPr>
          <a:lstStyle/>
          <a:p>
            <a:r>
              <a:rPr lang="en-US" sz="2400" b="1" i="1" dirty="0" smtClean="0">
                <a:solidFill>
                  <a:srgbClr val="FF0000"/>
                </a:solidFill>
              </a:rPr>
              <a:t>Thang giá trị mô tả</a:t>
            </a:r>
          </a:p>
        </p:txBody>
      </p:sp>
      <p:sp>
        <p:nvSpPr>
          <p:cNvPr id="1634318" name="Line 14"/>
          <p:cNvSpPr>
            <a:spLocks noChangeShapeType="1"/>
          </p:cNvSpPr>
          <p:nvPr/>
        </p:nvSpPr>
        <p:spPr bwMode="auto">
          <a:xfrm>
            <a:off x="1008286" y="4648200"/>
            <a:ext cx="1568450" cy="0"/>
          </a:xfrm>
          <a:prstGeom prst="line">
            <a:avLst/>
          </a:prstGeom>
          <a:noFill/>
          <a:ln w="38100">
            <a:solidFill>
              <a:schemeClr val="tx1"/>
            </a:solidFill>
            <a:round/>
            <a:headEnd/>
            <a:tailEnd/>
          </a:ln>
          <a:effectLst/>
        </p:spPr>
        <p:txBody>
          <a:bodyPr/>
          <a:lstStyle/>
          <a:p>
            <a:pPr fontAlgn="base">
              <a:spcBef>
                <a:spcPct val="0"/>
              </a:spcBef>
              <a:spcAft>
                <a:spcPct val="0"/>
              </a:spcAft>
            </a:pPr>
            <a:endParaRPr lang="en-US" smtClean="0">
              <a:solidFill>
                <a:srgbClr val="2B166E"/>
              </a:solidFill>
              <a:latin typeface="Arial" charset="0"/>
            </a:endParaRPr>
          </a:p>
        </p:txBody>
      </p:sp>
      <p:sp>
        <p:nvSpPr>
          <p:cNvPr id="1634321" name="Line 17"/>
          <p:cNvSpPr>
            <a:spLocks noChangeShapeType="1"/>
          </p:cNvSpPr>
          <p:nvPr/>
        </p:nvSpPr>
        <p:spPr bwMode="auto">
          <a:xfrm>
            <a:off x="6411353" y="4648200"/>
            <a:ext cx="1709999" cy="0"/>
          </a:xfrm>
          <a:prstGeom prst="line">
            <a:avLst/>
          </a:prstGeom>
          <a:noFill/>
          <a:ln w="38100">
            <a:solidFill>
              <a:schemeClr val="tx1"/>
            </a:solidFill>
            <a:round/>
            <a:headEnd/>
            <a:tailEnd/>
          </a:ln>
          <a:effectLst/>
        </p:spPr>
        <p:txBody>
          <a:bodyPr/>
          <a:lstStyle/>
          <a:p>
            <a:pPr fontAlgn="base">
              <a:spcBef>
                <a:spcPct val="0"/>
              </a:spcBef>
              <a:spcAft>
                <a:spcPct val="0"/>
              </a:spcAft>
            </a:pPr>
            <a:endParaRPr lang="en-US" smtClean="0">
              <a:solidFill>
                <a:srgbClr val="2B166E"/>
              </a:solidFill>
              <a:latin typeface="Arial" charset="0"/>
            </a:endParaRPr>
          </a:p>
        </p:txBody>
      </p:sp>
      <p:sp>
        <p:nvSpPr>
          <p:cNvPr id="1634322" name="Text Box 18"/>
          <p:cNvSpPr txBox="1">
            <a:spLocks noChangeArrowheads="1"/>
          </p:cNvSpPr>
          <p:nvPr/>
        </p:nvSpPr>
        <p:spPr bwMode="auto">
          <a:xfrm>
            <a:off x="641276" y="4051920"/>
            <a:ext cx="495300"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pPr>
            <a:r>
              <a:rPr lang="en-US" sz="2400" b="1" dirty="0" smtClean="0">
                <a:solidFill>
                  <a:srgbClr val="2B166E"/>
                </a:solidFill>
                <a:latin typeface=".VnAvant" pitchFamily="34" charset="0"/>
              </a:rPr>
              <a:t>1</a:t>
            </a:r>
          </a:p>
        </p:txBody>
      </p:sp>
      <p:sp>
        <p:nvSpPr>
          <p:cNvPr id="1634323" name="Text Box 19"/>
          <p:cNvSpPr txBox="1">
            <a:spLocks noChangeArrowheads="1"/>
          </p:cNvSpPr>
          <p:nvPr/>
        </p:nvSpPr>
        <p:spPr bwMode="auto">
          <a:xfrm>
            <a:off x="2441476" y="4005064"/>
            <a:ext cx="495300"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pPr>
            <a:r>
              <a:rPr lang="en-US" sz="2400" b="1" dirty="0" smtClean="0">
                <a:solidFill>
                  <a:srgbClr val="2B166E"/>
                </a:solidFill>
                <a:latin typeface=".VnAvant" pitchFamily="34" charset="0"/>
              </a:rPr>
              <a:t>2</a:t>
            </a:r>
          </a:p>
        </p:txBody>
      </p:sp>
      <p:sp>
        <p:nvSpPr>
          <p:cNvPr id="1634324" name="Text Box 20"/>
          <p:cNvSpPr txBox="1">
            <a:spLocks noChangeArrowheads="1"/>
          </p:cNvSpPr>
          <p:nvPr/>
        </p:nvSpPr>
        <p:spPr bwMode="auto">
          <a:xfrm>
            <a:off x="4241676" y="4005064"/>
            <a:ext cx="495300"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pPr>
            <a:r>
              <a:rPr lang="en-US" sz="2400" b="1" dirty="0" smtClean="0">
                <a:solidFill>
                  <a:srgbClr val="2B166E"/>
                </a:solidFill>
                <a:latin typeface=".VnAvant" pitchFamily="34" charset="0"/>
              </a:rPr>
              <a:t>3</a:t>
            </a:r>
          </a:p>
        </p:txBody>
      </p:sp>
      <p:sp>
        <p:nvSpPr>
          <p:cNvPr id="1634325" name="Text Box 21"/>
          <p:cNvSpPr txBox="1">
            <a:spLocks noChangeArrowheads="1"/>
          </p:cNvSpPr>
          <p:nvPr/>
        </p:nvSpPr>
        <p:spPr bwMode="auto">
          <a:xfrm>
            <a:off x="5948784" y="4077072"/>
            <a:ext cx="660400"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pPr>
            <a:r>
              <a:rPr lang="en-US" sz="2400" b="1" dirty="0" smtClean="0">
                <a:solidFill>
                  <a:srgbClr val="2B166E"/>
                </a:solidFill>
                <a:latin typeface=".VnAvant" pitchFamily="34" charset="0"/>
              </a:rPr>
              <a:t>4</a:t>
            </a:r>
          </a:p>
        </p:txBody>
      </p:sp>
      <p:sp>
        <p:nvSpPr>
          <p:cNvPr id="1634326" name="Text Box 22"/>
          <p:cNvSpPr txBox="1">
            <a:spLocks noChangeArrowheads="1"/>
          </p:cNvSpPr>
          <p:nvPr/>
        </p:nvSpPr>
        <p:spPr bwMode="auto">
          <a:xfrm>
            <a:off x="7820992" y="4077072"/>
            <a:ext cx="660400"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pPr>
            <a:r>
              <a:rPr lang="en-US" sz="2400" b="1" dirty="0" smtClean="0">
                <a:solidFill>
                  <a:srgbClr val="2B166E"/>
                </a:solidFill>
                <a:latin typeface=".VnAvant" pitchFamily="34" charset="0"/>
              </a:rPr>
              <a:t>5</a:t>
            </a:r>
          </a:p>
        </p:txBody>
      </p:sp>
      <p:sp>
        <p:nvSpPr>
          <p:cNvPr id="26" name="Text Box 8"/>
          <p:cNvSpPr txBox="1">
            <a:spLocks noChangeArrowheads="1"/>
          </p:cNvSpPr>
          <p:nvPr/>
        </p:nvSpPr>
        <p:spPr bwMode="auto">
          <a:xfrm>
            <a:off x="1981200" y="2286001"/>
            <a:ext cx="1981200" cy="461665"/>
          </a:xfrm>
          <a:prstGeom prst="rect">
            <a:avLst/>
          </a:prstGeom>
          <a:noFill/>
          <a:ln w="9525">
            <a:noFill/>
            <a:miter lim="800000"/>
            <a:headEnd/>
            <a:tailEnd/>
          </a:ln>
          <a:effectLst/>
        </p:spPr>
        <p:txBody>
          <a:bodyPr>
            <a:spAutoFit/>
          </a:bodyPr>
          <a:lstStyle/>
          <a:p>
            <a:r>
              <a:rPr lang="en-US" sz="2400" b="1" dirty="0" smtClean="0">
                <a:latin typeface="Arial" pitchFamily="34" charset="0"/>
                <a:cs typeface="Arial" pitchFamily="34" charset="0"/>
              </a:rPr>
              <a:t>Kém</a:t>
            </a:r>
          </a:p>
        </p:txBody>
      </p:sp>
      <p:sp>
        <p:nvSpPr>
          <p:cNvPr id="27" name="Text Box 8"/>
          <p:cNvSpPr txBox="1">
            <a:spLocks noChangeArrowheads="1"/>
          </p:cNvSpPr>
          <p:nvPr/>
        </p:nvSpPr>
        <p:spPr bwMode="auto">
          <a:xfrm>
            <a:off x="3632200" y="2286001"/>
            <a:ext cx="1981200" cy="461665"/>
          </a:xfrm>
          <a:prstGeom prst="rect">
            <a:avLst/>
          </a:prstGeom>
          <a:noFill/>
          <a:ln w="9525">
            <a:noFill/>
            <a:miter lim="800000"/>
            <a:headEnd/>
            <a:tailEnd/>
          </a:ln>
          <a:effectLst/>
        </p:spPr>
        <p:txBody>
          <a:bodyPr>
            <a:spAutoFit/>
          </a:bodyPr>
          <a:lstStyle/>
          <a:p>
            <a:r>
              <a:rPr lang="en-US" sz="2400" b="1" dirty="0" smtClean="0">
                <a:latin typeface="Arial" pitchFamily="34" charset="0"/>
                <a:cs typeface="Arial" pitchFamily="34" charset="0"/>
              </a:rPr>
              <a:t>Đạt</a:t>
            </a:r>
          </a:p>
        </p:txBody>
      </p:sp>
      <p:sp>
        <p:nvSpPr>
          <p:cNvPr id="28" name="Text Box 8"/>
          <p:cNvSpPr txBox="1">
            <a:spLocks noChangeArrowheads="1"/>
          </p:cNvSpPr>
          <p:nvPr/>
        </p:nvSpPr>
        <p:spPr bwMode="auto">
          <a:xfrm>
            <a:off x="5283200" y="2281536"/>
            <a:ext cx="1981200" cy="461665"/>
          </a:xfrm>
          <a:prstGeom prst="rect">
            <a:avLst/>
          </a:prstGeom>
          <a:noFill/>
          <a:ln w="9525">
            <a:noFill/>
            <a:miter lim="800000"/>
            <a:headEnd/>
            <a:tailEnd/>
          </a:ln>
          <a:effectLst/>
        </p:spPr>
        <p:txBody>
          <a:bodyPr>
            <a:spAutoFit/>
          </a:bodyPr>
          <a:lstStyle/>
          <a:p>
            <a:r>
              <a:rPr lang="en-US" sz="2400" b="1" dirty="0" smtClean="0">
                <a:latin typeface="Arial" pitchFamily="34" charset="0"/>
                <a:cs typeface="Arial" pitchFamily="34" charset="0"/>
              </a:rPr>
              <a:t>Tốt</a:t>
            </a:r>
          </a:p>
        </p:txBody>
      </p:sp>
      <p:sp>
        <p:nvSpPr>
          <p:cNvPr id="29" name="Text Box 8"/>
          <p:cNvSpPr txBox="1">
            <a:spLocks noChangeArrowheads="1"/>
          </p:cNvSpPr>
          <p:nvPr/>
        </p:nvSpPr>
        <p:spPr bwMode="auto">
          <a:xfrm>
            <a:off x="7099300" y="2331232"/>
            <a:ext cx="1981200" cy="461665"/>
          </a:xfrm>
          <a:prstGeom prst="rect">
            <a:avLst/>
          </a:prstGeom>
          <a:noFill/>
          <a:ln w="9525">
            <a:noFill/>
            <a:miter lim="800000"/>
            <a:headEnd/>
            <a:tailEnd/>
          </a:ln>
          <a:effectLst/>
        </p:spPr>
        <p:txBody>
          <a:bodyPr>
            <a:spAutoFit/>
          </a:bodyPr>
          <a:lstStyle/>
          <a:p>
            <a:r>
              <a:rPr lang="en-US" sz="2400" b="1" dirty="0" smtClean="0">
                <a:latin typeface="Arial" pitchFamily="34" charset="0"/>
                <a:cs typeface="Arial" pitchFamily="34" charset="0"/>
              </a:rPr>
              <a:t>Xuất sắc</a:t>
            </a:r>
          </a:p>
        </p:txBody>
      </p:sp>
      <p:sp>
        <p:nvSpPr>
          <p:cNvPr id="3" name="TextBox 2"/>
          <p:cNvSpPr txBox="1"/>
          <p:nvPr/>
        </p:nvSpPr>
        <p:spPr>
          <a:xfrm>
            <a:off x="495300" y="1867990"/>
            <a:ext cx="330200" cy="507832"/>
          </a:xfrm>
          <a:prstGeom prst="rect">
            <a:avLst/>
          </a:prstGeom>
          <a:noFill/>
        </p:spPr>
        <p:txBody>
          <a:bodyPr wrap="square" rtlCol="0">
            <a:spAutoFit/>
          </a:bodyPr>
          <a:lstStyle/>
          <a:p>
            <a:r>
              <a:rPr lang="en-US" sz="2400" dirty="0"/>
              <a:t>*</a:t>
            </a:r>
          </a:p>
        </p:txBody>
      </p:sp>
      <p:sp>
        <p:nvSpPr>
          <p:cNvPr id="31" name="TextBox 30"/>
          <p:cNvSpPr txBox="1"/>
          <p:nvPr/>
        </p:nvSpPr>
        <p:spPr>
          <a:xfrm>
            <a:off x="2030512" y="1870582"/>
            <a:ext cx="330200" cy="558615"/>
          </a:xfrm>
          <a:prstGeom prst="rect">
            <a:avLst/>
          </a:prstGeom>
          <a:noFill/>
        </p:spPr>
        <p:txBody>
          <a:bodyPr wrap="square" rtlCol="0">
            <a:spAutoFit/>
          </a:bodyPr>
          <a:lstStyle/>
          <a:p>
            <a:r>
              <a:rPr lang="en-US" sz="2400" dirty="0"/>
              <a:t>*</a:t>
            </a:r>
          </a:p>
        </p:txBody>
      </p:sp>
      <p:sp>
        <p:nvSpPr>
          <p:cNvPr id="32" name="TextBox 31"/>
          <p:cNvSpPr txBox="1"/>
          <p:nvPr/>
        </p:nvSpPr>
        <p:spPr>
          <a:xfrm>
            <a:off x="3714750" y="1869567"/>
            <a:ext cx="330200" cy="461665"/>
          </a:xfrm>
          <a:prstGeom prst="rect">
            <a:avLst/>
          </a:prstGeom>
          <a:noFill/>
        </p:spPr>
        <p:txBody>
          <a:bodyPr wrap="square" rtlCol="0">
            <a:spAutoFit/>
          </a:bodyPr>
          <a:lstStyle/>
          <a:p>
            <a:r>
              <a:rPr lang="en-US" sz="2400" dirty="0"/>
              <a:t>*</a:t>
            </a:r>
          </a:p>
        </p:txBody>
      </p:sp>
      <p:sp>
        <p:nvSpPr>
          <p:cNvPr id="33" name="TextBox 32"/>
          <p:cNvSpPr txBox="1"/>
          <p:nvPr/>
        </p:nvSpPr>
        <p:spPr>
          <a:xfrm>
            <a:off x="5479334" y="1867990"/>
            <a:ext cx="330200" cy="461665"/>
          </a:xfrm>
          <a:prstGeom prst="rect">
            <a:avLst/>
          </a:prstGeom>
          <a:noFill/>
        </p:spPr>
        <p:txBody>
          <a:bodyPr wrap="square" rtlCol="0">
            <a:spAutoFit/>
          </a:bodyPr>
          <a:lstStyle/>
          <a:p>
            <a:r>
              <a:rPr lang="en-US" sz="2400" dirty="0"/>
              <a:t>*</a:t>
            </a:r>
          </a:p>
        </p:txBody>
      </p:sp>
      <p:sp>
        <p:nvSpPr>
          <p:cNvPr id="34" name="TextBox 33"/>
          <p:cNvSpPr txBox="1"/>
          <p:nvPr/>
        </p:nvSpPr>
        <p:spPr>
          <a:xfrm>
            <a:off x="7078818" y="1845613"/>
            <a:ext cx="330200" cy="461665"/>
          </a:xfrm>
          <a:prstGeom prst="rect">
            <a:avLst/>
          </a:prstGeom>
          <a:noFill/>
        </p:spPr>
        <p:txBody>
          <a:bodyPr wrap="square" rtlCol="0">
            <a:spAutoFit/>
          </a:bodyPr>
          <a:lstStyle/>
          <a:p>
            <a:r>
              <a:rPr lang="en-US" sz="2400" dirty="0"/>
              <a:t>*</a:t>
            </a:r>
          </a:p>
        </p:txBody>
      </p:sp>
      <p:grpSp>
        <p:nvGrpSpPr>
          <p:cNvPr id="11" name="Group 10"/>
          <p:cNvGrpSpPr/>
          <p:nvPr/>
        </p:nvGrpSpPr>
        <p:grpSpPr>
          <a:xfrm>
            <a:off x="200472" y="4948688"/>
            <a:ext cx="2045781" cy="1504648"/>
            <a:chOff x="200472" y="4948688"/>
            <a:chExt cx="2045781" cy="1504648"/>
          </a:xfrm>
        </p:grpSpPr>
        <p:sp>
          <p:nvSpPr>
            <p:cNvPr id="8" name="Rectangle 7"/>
            <p:cNvSpPr/>
            <p:nvPr/>
          </p:nvSpPr>
          <p:spPr>
            <a:xfrm>
              <a:off x="200472" y="4948688"/>
              <a:ext cx="1691099" cy="150464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 name="Rectangle 3"/>
            <p:cNvSpPr/>
            <p:nvPr/>
          </p:nvSpPr>
          <p:spPr>
            <a:xfrm>
              <a:off x="200472" y="5024735"/>
              <a:ext cx="2045781" cy="1323439"/>
            </a:xfrm>
            <a:prstGeom prst="rect">
              <a:avLst/>
            </a:prstGeom>
          </p:spPr>
          <p:txBody>
            <a:bodyPr wrap="square">
              <a:spAutoFit/>
            </a:bodyPr>
            <a:lstStyle/>
            <a:p>
              <a:r>
                <a:rPr lang="en-US" sz="2000" dirty="0" err="1">
                  <a:latin typeface="Arial" pitchFamily="34" charset="0"/>
                  <a:cs typeface="Arial" pitchFamily="34" charset="0"/>
                </a:rPr>
                <a:t>Cắt</a:t>
              </a:r>
              <a:r>
                <a:rPr lang="en-US" sz="2000" dirty="0">
                  <a:latin typeface="Arial" pitchFamily="34" charset="0"/>
                  <a:cs typeface="Arial" pitchFamily="34" charset="0"/>
                </a:rPr>
                <a:t> </a:t>
              </a:r>
              <a:r>
                <a:rPr lang="en-US" sz="2000" dirty="0" err="1">
                  <a:latin typeface="Arial" pitchFamily="34" charset="0"/>
                  <a:cs typeface="Arial" pitchFamily="34" charset="0"/>
                </a:rPr>
                <a:t>viền</a:t>
              </a:r>
              <a:r>
                <a:rPr lang="en-US" sz="2000" dirty="0">
                  <a:latin typeface="Arial" pitchFamily="34" charset="0"/>
                  <a:cs typeface="Arial" pitchFamily="34" charset="0"/>
                </a:rPr>
                <a:t> </a:t>
              </a:r>
              <a:r>
                <a:rPr lang="en-US" sz="2000" dirty="0" err="1">
                  <a:latin typeface="Arial" pitchFamily="34" charset="0"/>
                  <a:cs typeface="Arial" pitchFamily="34" charset="0"/>
                </a:rPr>
                <a:t>rách</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thẳng</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phẳng</a:t>
              </a:r>
              <a:r>
                <a:rPr lang="en-US" sz="2000" dirty="0">
                  <a:latin typeface="Arial" pitchFamily="34" charset="0"/>
                  <a:cs typeface="Arial" pitchFamily="34" charset="0"/>
                </a:rPr>
                <a:t>, </a:t>
              </a:r>
              <a:r>
                <a:rPr lang="en-US" sz="2000" dirty="0" err="1">
                  <a:latin typeface="Arial" pitchFamily="34" charset="0"/>
                  <a:cs typeface="Arial" pitchFamily="34" charset="0"/>
                </a:rPr>
                <a:t>lệch</a:t>
              </a:r>
              <a:r>
                <a:rPr lang="en-US" sz="2000" dirty="0">
                  <a:latin typeface="Arial" pitchFamily="34" charset="0"/>
                  <a:cs typeface="Arial" pitchFamily="34" charset="0"/>
                </a:rPr>
                <a:t> </a:t>
              </a:r>
              <a:r>
                <a:rPr lang="en-US" sz="2000" dirty="0" err="1">
                  <a:latin typeface="Arial" pitchFamily="34" charset="0"/>
                  <a:cs typeface="Arial" pitchFamily="34" charset="0"/>
                </a:rPr>
                <a:t>nống</a:t>
              </a:r>
              <a:r>
                <a:rPr lang="en-US" sz="2000" dirty="0">
                  <a:latin typeface="Arial" pitchFamily="34" charset="0"/>
                  <a:cs typeface="Arial" pitchFamily="34" charset="0"/>
                </a:rPr>
                <a:t> </a:t>
              </a:r>
              <a:r>
                <a:rPr lang="en-US" sz="2000" dirty="0" err="1">
                  <a:latin typeface="Arial" pitchFamily="34" charset="0"/>
                  <a:cs typeface="Arial" pitchFamily="34" charset="0"/>
                </a:rPr>
                <a:t>vải</a:t>
              </a:r>
              <a:endParaRPr lang="en-US" sz="2000" dirty="0">
                <a:latin typeface="Arial" pitchFamily="34" charset="0"/>
                <a:cs typeface="Arial" pitchFamily="34" charset="0"/>
              </a:endParaRPr>
            </a:p>
          </p:txBody>
        </p:sp>
      </p:grpSp>
      <p:sp>
        <p:nvSpPr>
          <p:cNvPr id="36" name="TextBox 35"/>
          <p:cNvSpPr txBox="1"/>
          <p:nvPr/>
        </p:nvSpPr>
        <p:spPr>
          <a:xfrm>
            <a:off x="775586" y="4387481"/>
            <a:ext cx="330200" cy="507832"/>
          </a:xfrm>
          <a:prstGeom prst="rect">
            <a:avLst/>
          </a:prstGeom>
          <a:noFill/>
        </p:spPr>
        <p:txBody>
          <a:bodyPr wrap="square" rtlCol="0">
            <a:spAutoFit/>
          </a:bodyPr>
          <a:lstStyle/>
          <a:p>
            <a:r>
              <a:rPr lang="en-US" sz="2400" dirty="0"/>
              <a:t>*</a:t>
            </a:r>
          </a:p>
        </p:txBody>
      </p:sp>
      <p:sp>
        <p:nvSpPr>
          <p:cNvPr id="37" name="TextBox 36"/>
          <p:cNvSpPr txBox="1"/>
          <p:nvPr/>
        </p:nvSpPr>
        <p:spPr>
          <a:xfrm>
            <a:off x="2534568" y="4390073"/>
            <a:ext cx="330200" cy="558615"/>
          </a:xfrm>
          <a:prstGeom prst="rect">
            <a:avLst/>
          </a:prstGeom>
          <a:noFill/>
        </p:spPr>
        <p:txBody>
          <a:bodyPr wrap="square" rtlCol="0">
            <a:spAutoFit/>
          </a:bodyPr>
          <a:lstStyle/>
          <a:p>
            <a:r>
              <a:rPr lang="en-US" sz="2400" dirty="0"/>
              <a:t>*</a:t>
            </a:r>
          </a:p>
        </p:txBody>
      </p:sp>
      <p:sp>
        <p:nvSpPr>
          <p:cNvPr id="38" name="TextBox 37"/>
          <p:cNvSpPr txBox="1"/>
          <p:nvPr/>
        </p:nvSpPr>
        <p:spPr>
          <a:xfrm>
            <a:off x="4334768" y="4389058"/>
            <a:ext cx="330200" cy="461665"/>
          </a:xfrm>
          <a:prstGeom prst="rect">
            <a:avLst/>
          </a:prstGeom>
          <a:noFill/>
        </p:spPr>
        <p:txBody>
          <a:bodyPr wrap="square" rtlCol="0">
            <a:spAutoFit/>
          </a:bodyPr>
          <a:lstStyle/>
          <a:p>
            <a:r>
              <a:rPr lang="en-US" sz="2400" dirty="0"/>
              <a:t>*</a:t>
            </a:r>
          </a:p>
        </p:txBody>
      </p:sp>
      <p:sp>
        <p:nvSpPr>
          <p:cNvPr id="39" name="TextBox 38"/>
          <p:cNvSpPr txBox="1"/>
          <p:nvPr/>
        </p:nvSpPr>
        <p:spPr>
          <a:xfrm>
            <a:off x="6134968" y="4387481"/>
            <a:ext cx="330200" cy="461665"/>
          </a:xfrm>
          <a:prstGeom prst="rect">
            <a:avLst/>
          </a:prstGeom>
          <a:noFill/>
        </p:spPr>
        <p:txBody>
          <a:bodyPr wrap="square" rtlCol="0">
            <a:spAutoFit/>
          </a:bodyPr>
          <a:lstStyle/>
          <a:p>
            <a:r>
              <a:rPr lang="en-US" sz="2400" dirty="0"/>
              <a:t>*</a:t>
            </a:r>
          </a:p>
        </p:txBody>
      </p:sp>
      <p:sp>
        <p:nvSpPr>
          <p:cNvPr id="40" name="TextBox 39"/>
          <p:cNvSpPr txBox="1"/>
          <p:nvPr/>
        </p:nvSpPr>
        <p:spPr>
          <a:xfrm>
            <a:off x="8007176" y="4365104"/>
            <a:ext cx="330200" cy="461665"/>
          </a:xfrm>
          <a:prstGeom prst="rect">
            <a:avLst/>
          </a:prstGeom>
          <a:noFill/>
        </p:spPr>
        <p:txBody>
          <a:bodyPr wrap="square" rtlCol="0">
            <a:spAutoFit/>
          </a:bodyPr>
          <a:lstStyle/>
          <a:p>
            <a:r>
              <a:rPr lang="en-US" sz="2400" dirty="0"/>
              <a:t>*</a:t>
            </a:r>
          </a:p>
        </p:txBody>
      </p:sp>
      <p:sp>
        <p:nvSpPr>
          <p:cNvPr id="1634319" name="Line 15"/>
          <p:cNvSpPr>
            <a:spLocks noChangeShapeType="1"/>
          </p:cNvSpPr>
          <p:nvPr/>
        </p:nvSpPr>
        <p:spPr bwMode="auto">
          <a:xfrm>
            <a:off x="2891036" y="4648200"/>
            <a:ext cx="1485900" cy="0"/>
          </a:xfrm>
          <a:prstGeom prst="line">
            <a:avLst/>
          </a:prstGeom>
          <a:noFill/>
          <a:ln w="38100">
            <a:solidFill>
              <a:schemeClr val="tx1"/>
            </a:solidFill>
            <a:round/>
            <a:headEnd/>
            <a:tailEnd/>
          </a:ln>
          <a:effectLst/>
        </p:spPr>
        <p:txBody>
          <a:bodyPr/>
          <a:lstStyle/>
          <a:p>
            <a:pPr fontAlgn="base">
              <a:spcBef>
                <a:spcPct val="0"/>
              </a:spcBef>
              <a:spcAft>
                <a:spcPct val="0"/>
              </a:spcAft>
            </a:pPr>
            <a:endParaRPr lang="en-US" smtClean="0">
              <a:solidFill>
                <a:srgbClr val="2B166E"/>
              </a:solidFill>
              <a:latin typeface="Arial" charset="0"/>
            </a:endParaRPr>
          </a:p>
        </p:txBody>
      </p:sp>
      <p:grpSp>
        <p:nvGrpSpPr>
          <p:cNvPr id="14" name="Group 13"/>
          <p:cNvGrpSpPr/>
          <p:nvPr/>
        </p:nvGrpSpPr>
        <p:grpSpPr>
          <a:xfrm>
            <a:off x="2919090" y="4928467"/>
            <a:ext cx="2530193" cy="1452861"/>
            <a:chOff x="2919090" y="4928467"/>
            <a:chExt cx="2530193" cy="1452861"/>
          </a:xfrm>
        </p:grpSpPr>
        <p:sp>
          <p:nvSpPr>
            <p:cNvPr id="9" name="Rectangle 8"/>
            <p:cNvSpPr/>
            <p:nvPr/>
          </p:nvSpPr>
          <p:spPr>
            <a:xfrm>
              <a:off x="2919090" y="4928467"/>
              <a:ext cx="2393950" cy="145286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 name="Rectangle 4"/>
            <p:cNvSpPr/>
            <p:nvPr/>
          </p:nvSpPr>
          <p:spPr>
            <a:xfrm>
              <a:off x="3054350" y="4948688"/>
              <a:ext cx="2394933" cy="1323439"/>
            </a:xfrm>
            <a:prstGeom prst="rect">
              <a:avLst/>
            </a:prstGeom>
          </p:spPr>
          <p:txBody>
            <a:bodyPr wrap="square">
              <a:spAutoFit/>
            </a:bodyPr>
            <a:lstStyle/>
            <a:p>
              <a:r>
                <a:rPr lang="de-DE" sz="2000" dirty="0">
                  <a:latin typeface="Arial" pitchFamily="34" charset="0"/>
                  <a:cs typeface="Arial" pitchFamily="34" charset="0"/>
                </a:rPr>
                <a:t>Cắt viền đúng nống, thẳng, phẳng nhưng bị vài chỗ mấp, tụng nhẹ</a:t>
              </a:r>
              <a:endParaRPr lang="en-US" sz="2000" dirty="0">
                <a:latin typeface="Arial" pitchFamily="34" charset="0"/>
                <a:cs typeface="Arial" pitchFamily="34" charset="0"/>
              </a:endParaRPr>
            </a:p>
          </p:txBody>
        </p:sp>
      </p:grpSp>
      <p:grpSp>
        <p:nvGrpSpPr>
          <p:cNvPr id="13" name="Group 12"/>
          <p:cNvGrpSpPr/>
          <p:nvPr/>
        </p:nvGrpSpPr>
        <p:grpSpPr>
          <a:xfrm>
            <a:off x="6411353" y="4941168"/>
            <a:ext cx="2358071" cy="1631216"/>
            <a:chOff x="6411353" y="4941168"/>
            <a:chExt cx="2358071" cy="1631216"/>
          </a:xfrm>
        </p:grpSpPr>
        <p:sp>
          <p:nvSpPr>
            <p:cNvPr id="10" name="Rectangle 9"/>
            <p:cNvSpPr/>
            <p:nvPr/>
          </p:nvSpPr>
          <p:spPr>
            <a:xfrm>
              <a:off x="6411353" y="4941168"/>
              <a:ext cx="2023786" cy="163121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Rectangle 5"/>
            <p:cNvSpPr/>
            <p:nvPr/>
          </p:nvSpPr>
          <p:spPr>
            <a:xfrm>
              <a:off x="6458024" y="4941168"/>
              <a:ext cx="2311400" cy="1631216"/>
            </a:xfrm>
            <a:prstGeom prst="rect">
              <a:avLst/>
            </a:prstGeom>
          </p:spPr>
          <p:txBody>
            <a:bodyPr wrap="square">
              <a:spAutoFit/>
            </a:bodyPr>
            <a:lstStyle/>
            <a:p>
              <a:r>
                <a:rPr lang="en-US" sz="2000" dirty="0" err="1">
                  <a:latin typeface="Arial" pitchFamily="34" charset="0"/>
                  <a:cs typeface="Arial" pitchFamily="34" charset="0"/>
                </a:rPr>
                <a:t>Cắt</a:t>
              </a:r>
              <a:r>
                <a:rPr lang="en-US" sz="2000" dirty="0">
                  <a:latin typeface="Arial" pitchFamily="34" charset="0"/>
                  <a:cs typeface="Arial" pitchFamily="34" charset="0"/>
                </a:rPr>
                <a:t> </a:t>
              </a:r>
              <a:r>
                <a:rPr lang="en-US" sz="2000" dirty="0" err="1">
                  <a:latin typeface="Arial" pitchFamily="34" charset="0"/>
                  <a:cs typeface="Arial" pitchFamily="34" charset="0"/>
                </a:rPr>
                <a:t>viền</a:t>
              </a:r>
              <a:r>
                <a:rPr lang="en-US" sz="2000" dirty="0">
                  <a:latin typeface="Arial" pitchFamily="34" charset="0"/>
                  <a:cs typeface="Arial" pitchFamily="34" charset="0"/>
                </a:rPr>
                <a:t> </a:t>
              </a:r>
              <a:r>
                <a:rPr lang="en-US" sz="2000" dirty="0" err="1">
                  <a:latin typeface="Arial" pitchFamily="34" charset="0"/>
                  <a:cs typeface="Arial" pitchFamily="34" charset="0"/>
                </a:rPr>
                <a:t>mượt</a:t>
              </a:r>
              <a:r>
                <a:rPr lang="en-US" sz="2000" dirty="0">
                  <a:latin typeface="Arial" pitchFamily="34" charset="0"/>
                  <a:cs typeface="Arial" pitchFamily="34" charset="0"/>
                </a:rPr>
                <a:t>, </a:t>
              </a:r>
              <a:r>
                <a:rPr lang="en-US" sz="2000" dirty="0" err="1">
                  <a:latin typeface="Arial" pitchFamily="34" charset="0"/>
                  <a:cs typeface="Arial" pitchFamily="34" charset="0"/>
                </a:rPr>
                <a:t>thẳng</a:t>
              </a:r>
              <a:r>
                <a:rPr lang="en-US" sz="2000" dirty="0">
                  <a:latin typeface="Arial" pitchFamily="34" charset="0"/>
                  <a:cs typeface="Arial" pitchFamily="34" charset="0"/>
                </a:rPr>
                <a:t>, </a:t>
              </a:r>
              <a:r>
                <a:rPr lang="en-US" sz="2000" dirty="0" err="1">
                  <a:latin typeface="Arial" pitchFamily="34" charset="0"/>
                  <a:cs typeface="Arial" pitchFamily="34" charset="0"/>
                </a:rPr>
                <a:t>phẳng</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rách</a:t>
              </a:r>
              <a:r>
                <a:rPr lang="en-US" sz="2000" dirty="0">
                  <a:latin typeface="Arial" pitchFamily="34" charset="0"/>
                  <a:cs typeface="Arial" pitchFamily="34" charset="0"/>
                </a:rPr>
                <a:t> </a:t>
              </a:r>
              <a:r>
                <a:rPr lang="en-US" sz="2000" dirty="0" err="1">
                  <a:latin typeface="Arial" pitchFamily="34" charset="0"/>
                  <a:cs typeface="Arial" pitchFamily="34" charset="0"/>
                </a:rPr>
                <a:t>viền</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lệch</a:t>
              </a:r>
              <a:r>
                <a:rPr lang="en-US" sz="2000" dirty="0">
                  <a:latin typeface="Arial" pitchFamily="34" charset="0"/>
                  <a:cs typeface="Arial" pitchFamily="34" charset="0"/>
                </a:rPr>
                <a:t> </a:t>
              </a:r>
              <a:r>
                <a:rPr lang="en-US" sz="2000" dirty="0" err="1">
                  <a:latin typeface="Arial" pitchFamily="34" charset="0"/>
                  <a:cs typeface="Arial" pitchFamily="34" charset="0"/>
                </a:rPr>
                <a:t>nống</a:t>
              </a:r>
              <a:r>
                <a:rPr lang="en-US" sz="2000" dirty="0">
                  <a:latin typeface="Arial" pitchFamily="34" charset="0"/>
                  <a:cs typeface="Arial" pitchFamily="34" charset="0"/>
                </a:rPr>
                <a:t> </a:t>
              </a:r>
              <a:r>
                <a:rPr lang="en-US" sz="2000" dirty="0" err="1">
                  <a:latin typeface="Arial" pitchFamily="34" charset="0"/>
                  <a:cs typeface="Arial" pitchFamily="34" charset="0"/>
                </a:rPr>
                <a:t>vải</a:t>
              </a:r>
              <a:endParaRPr lang="en-US" sz="2000" dirty="0">
                <a:latin typeface="Arial" pitchFamily="34" charset="0"/>
                <a:cs typeface="Arial" pitchFamily="34" charset="0"/>
              </a:endParaRPr>
            </a:p>
          </p:txBody>
        </p:sp>
      </p:grpSp>
      <p:sp>
        <p:nvSpPr>
          <p:cNvPr id="47" name="Line 17"/>
          <p:cNvSpPr>
            <a:spLocks noChangeShapeType="1"/>
          </p:cNvSpPr>
          <p:nvPr/>
        </p:nvSpPr>
        <p:spPr bwMode="auto">
          <a:xfrm>
            <a:off x="4539145" y="4646052"/>
            <a:ext cx="1709999" cy="0"/>
          </a:xfrm>
          <a:prstGeom prst="line">
            <a:avLst/>
          </a:prstGeom>
          <a:noFill/>
          <a:ln w="38100">
            <a:solidFill>
              <a:schemeClr val="tx1"/>
            </a:solidFill>
            <a:round/>
            <a:headEnd/>
            <a:tailEnd/>
          </a:ln>
          <a:effectLst/>
        </p:spPr>
        <p:txBody>
          <a:bodyPr/>
          <a:lstStyle/>
          <a:p>
            <a:pPr fontAlgn="base">
              <a:spcBef>
                <a:spcPct val="0"/>
              </a:spcBef>
              <a:spcAft>
                <a:spcPct val="0"/>
              </a:spcAft>
            </a:pPr>
            <a:endParaRPr lang="en-US" smtClean="0">
              <a:solidFill>
                <a:srgbClr val="2B166E"/>
              </a:solidFill>
              <a:latin typeface="Arial" charset="0"/>
            </a:endParaRPr>
          </a:p>
        </p:txBody>
      </p:sp>
      <p:sp>
        <p:nvSpPr>
          <p:cNvPr id="48" name="Rectangle 47"/>
          <p:cNvSpPr/>
          <p:nvPr/>
        </p:nvSpPr>
        <p:spPr>
          <a:xfrm>
            <a:off x="3106623" y="260648"/>
            <a:ext cx="2887329" cy="461665"/>
          </a:xfrm>
          <a:prstGeom prst="rect">
            <a:avLst/>
          </a:prstGeom>
        </p:spPr>
        <p:txBody>
          <a:bodyPr wrap="none">
            <a:spAutoFit/>
          </a:bodyPr>
          <a:lstStyle/>
          <a:p>
            <a:r>
              <a:rPr lang="en-US" sz="2400" b="1" dirty="0" smtClean="0">
                <a:solidFill>
                  <a:srgbClr val="FF0000"/>
                </a:solidFill>
                <a:latin typeface="Arial" pitchFamily="34" charset="0"/>
                <a:cs typeface="Arial" pitchFamily="34" charset="0"/>
              </a:rPr>
              <a:t>THANG ĐÁNH GIÁ</a:t>
            </a:r>
            <a:endParaRPr lang="en-US" sz="2400" b="1" dirty="0">
              <a:solidFill>
                <a:srgbClr val="FF0000"/>
              </a:solidFill>
              <a:latin typeface="Arial" pitchFamily="34" charset="0"/>
              <a:cs typeface="Arial" pitchFamily="34" charset="0"/>
            </a:endParaRPr>
          </a:p>
        </p:txBody>
      </p:sp>
      <p:sp>
        <p:nvSpPr>
          <p:cNvPr id="43" name="Left Arrow 42">
            <a:hlinkClick r:id="rId2" action="ppaction://hlinksldjump"/>
          </p:cNvPr>
          <p:cNvSpPr/>
          <p:nvPr/>
        </p:nvSpPr>
        <p:spPr>
          <a:xfrm>
            <a:off x="9273480" y="6597352"/>
            <a:ext cx="504056"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0140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par>
                                <p:cTn id="11" presetID="5"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12380" y="2819402"/>
            <a:ext cx="8915400" cy="1704975"/>
          </a:xfrm>
        </p:spPr>
        <p:txBody>
          <a:bodyPr/>
          <a:lstStyle/>
          <a:p>
            <a:pPr marL="0" indent="0" algn="ctr">
              <a:buNone/>
            </a:pPr>
            <a:r>
              <a:rPr lang="en-US" sz="4000" dirty="0" smtClean="0">
                <a:solidFill>
                  <a:srgbClr val="FF0000"/>
                </a:solidFill>
              </a:rPr>
              <a:t>MỘT SỐ MẪU PHIẾU ĐÁNH GIÁ</a:t>
            </a:r>
            <a:endParaRPr lang="en-US" sz="4000" dirty="0">
              <a:solidFill>
                <a:srgbClr val="FF0000"/>
              </a:solidFill>
            </a:endParaRPr>
          </a:p>
        </p:txBody>
      </p:sp>
      <p:sp>
        <p:nvSpPr>
          <p:cNvPr id="4" name="Footer Placeholder 3"/>
          <p:cNvSpPr>
            <a:spLocks noGrp="1"/>
          </p:cNvSpPr>
          <p:nvPr>
            <p:ph type="ftr" sz="quarter" idx="4294967295"/>
          </p:nvPr>
        </p:nvSpPr>
        <p:spPr>
          <a:xfrm>
            <a:off x="6273800" y="6537330"/>
            <a:ext cx="3136900" cy="320675"/>
          </a:xfrm>
          <a:prstGeom prst="rect">
            <a:avLst/>
          </a:prstGeom>
        </p:spPr>
        <p:txBody>
          <a:bodyPr/>
          <a:lstStyle/>
          <a:p>
            <a:r>
              <a:rPr lang="en-US" smtClean="0"/>
              <a:t>Đánh giá trong dạy học</a:t>
            </a:r>
            <a:endParaRPr lang="en-US"/>
          </a:p>
        </p:txBody>
      </p:sp>
      <p:sp>
        <p:nvSpPr>
          <p:cNvPr id="5" name="Slide Number Placeholder 4"/>
          <p:cNvSpPr>
            <a:spLocks noGrp="1"/>
          </p:cNvSpPr>
          <p:nvPr>
            <p:ph type="sldNum" sz="quarter" idx="4294967295"/>
          </p:nvPr>
        </p:nvSpPr>
        <p:spPr>
          <a:xfrm>
            <a:off x="3977879" y="6537330"/>
            <a:ext cx="2311400" cy="320675"/>
          </a:xfrm>
          <a:prstGeom prst="rect">
            <a:avLst/>
          </a:prstGeom>
        </p:spPr>
        <p:txBody>
          <a:bodyPr/>
          <a:lstStyle/>
          <a:p>
            <a:fld id="{9EB161A8-6E5C-4A80-B0C0-EF2D6932EDF4}" type="slidenum">
              <a:rPr lang="en-US" smtClean="0"/>
              <a:pPr/>
              <a:t>22</a:t>
            </a:fld>
            <a:endParaRPr lang="en-US"/>
          </a:p>
        </p:txBody>
      </p:sp>
    </p:spTree>
    <p:extLst>
      <p:ext uri="{BB962C8B-B14F-4D97-AF65-F5344CB8AC3E}">
        <p14:creationId xmlns:p14="http://schemas.microsoft.com/office/powerpoint/2010/main" val="1244671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764875" y="3777853"/>
            <a:ext cx="184731" cy="300082"/>
          </a:xfrm>
          <a:prstGeom prst="rect">
            <a:avLst/>
          </a:prstGeom>
          <a:noFill/>
          <a:ln>
            <a:noFill/>
          </a:ln>
          <a:effectLst/>
          <a:extLst>
            <a:ext uri="{909E8E84-426E-40DD-AFC4-6F175D3DCCD1}">
              <a14:hiddenFill xmlns:a14="http://schemas.microsoft.com/office/drawing/2010/main">
                <a:solidFill>
                  <a:srgbClr val="2D7ACF"/>
                </a:solidFill>
              </a14:hiddenFill>
            </a:ext>
            <a:ext uri="{91240B29-F687-4F45-9708-019B960494DF}">
              <a14:hiddenLine xmlns:a14="http://schemas.microsoft.com/office/drawing/2010/main" w="9525">
                <a:solidFill>
                  <a:srgbClr val="113F71"/>
                </a:solidFill>
                <a:miter lim="800000"/>
                <a:headEnd/>
                <a:tailEnd/>
              </a14:hiddenLine>
            </a:ext>
            <a:ext uri="{AF507438-7753-43E0-B8FC-AC1667EBCBE1}">
              <a14:hiddenEffects xmlns:a14="http://schemas.microsoft.com/office/drawing/2010/main">
                <a:effectLst>
                  <a:outerShdw dist="35921" dir="2700000" algn="ctr" rotWithShape="0">
                    <a:srgbClr val="C1D1D3"/>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350"/>
          </a:p>
        </p:txBody>
      </p:sp>
      <p:sp>
        <p:nvSpPr>
          <p:cNvPr id="51203" name="Text Box 3"/>
          <p:cNvSpPr txBox="1">
            <a:spLocks noChangeArrowheads="1"/>
          </p:cNvSpPr>
          <p:nvPr/>
        </p:nvSpPr>
        <p:spPr bwMode="auto">
          <a:xfrm>
            <a:off x="1573086" y="4070054"/>
            <a:ext cx="184731" cy="300082"/>
          </a:xfrm>
          <a:prstGeom prst="rect">
            <a:avLst/>
          </a:prstGeom>
          <a:noFill/>
          <a:ln>
            <a:noFill/>
          </a:ln>
          <a:effectLst/>
          <a:extLst>
            <a:ext uri="{909E8E84-426E-40DD-AFC4-6F175D3DCCD1}">
              <a14:hiddenFill xmlns:a14="http://schemas.microsoft.com/office/drawing/2010/main">
                <a:solidFill>
                  <a:srgbClr val="2D7ACF"/>
                </a:solidFill>
              </a14:hiddenFill>
            </a:ext>
            <a:ext uri="{91240B29-F687-4F45-9708-019B960494DF}">
              <a14:hiddenLine xmlns:a14="http://schemas.microsoft.com/office/drawing/2010/main" w="9525">
                <a:solidFill>
                  <a:srgbClr val="113F71"/>
                </a:solidFill>
                <a:miter lim="800000"/>
                <a:headEnd/>
                <a:tailEnd/>
              </a14:hiddenLine>
            </a:ext>
            <a:ext uri="{AF507438-7753-43E0-B8FC-AC1667EBCBE1}">
              <a14:hiddenEffects xmlns:a14="http://schemas.microsoft.com/office/drawing/2010/main">
                <a:effectLst>
                  <a:outerShdw dist="35921" dir="2700000" algn="ctr" rotWithShape="0">
                    <a:srgbClr val="C1D1D3"/>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350"/>
          </a:p>
        </p:txBody>
      </p:sp>
      <p:sp>
        <p:nvSpPr>
          <p:cNvPr id="51204" name="Text Box 4"/>
          <p:cNvSpPr txBox="1">
            <a:spLocks noChangeArrowheads="1"/>
          </p:cNvSpPr>
          <p:nvPr/>
        </p:nvSpPr>
        <p:spPr bwMode="auto">
          <a:xfrm>
            <a:off x="3883196" y="4070054"/>
            <a:ext cx="184731" cy="300082"/>
          </a:xfrm>
          <a:prstGeom prst="rect">
            <a:avLst/>
          </a:prstGeom>
          <a:noFill/>
          <a:ln>
            <a:noFill/>
          </a:ln>
          <a:effectLst/>
          <a:extLst>
            <a:ext uri="{909E8E84-426E-40DD-AFC4-6F175D3DCCD1}">
              <a14:hiddenFill xmlns:a14="http://schemas.microsoft.com/office/drawing/2010/main">
                <a:solidFill>
                  <a:srgbClr val="2D7ACF"/>
                </a:solidFill>
              </a14:hiddenFill>
            </a:ext>
            <a:ext uri="{91240B29-F687-4F45-9708-019B960494DF}">
              <a14:hiddenLine xmlns:a14="http://schemas.microsoft.com/office/drawing/2010/main" w="9525">
                <a:solidFill>
                  <a:srgbClr val="113F71"/>
                </a:solidFill>
                <a:miter lim="800000"/>
                <a:headEnd/>
                <a:tailEnd/>
              </a14:hiddenLine>
            </a:ext>
            <a:ext uri="{AF507438-7753-43E0-B8FC-AC1667EBCBE1}">
              <a14:hiddenEffects xmlns:a14="http://schemas.microsoft.com/office/drawing/2010/main">
                <a:effectLst>
                  <a:outerShdw dist="35921" dir="2700000" algn="ctr" rotWithShape="0">
                    <a:srgbClr val="C1D1D3"/>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350"/>
          </a:p>
        </p:txBody>
      </p:sp>
      <p:sp>
        <p:nvSpPr>
          <p:cNvPr id="51205" name="Rectangle 12"/>
          <p:cNvSpPr>
            <a:spLocks noChangeArrowheads="1"/>
          </p:cNvSpPr>
          <p:nvPr/>
        </p:nvSpPr>
        <p:spPr bwMode="auto">
          <a:xfrm>
            <a:off x="-681035" y="1715669"/>
            <a:ext cx="6463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350"/>
          </a:p>
        </p:txBody>
      </p:sp>
      <p:sp>
        <p:nvSpPr>
          <p:cNvPr id="51206" name="Rectangle 13"/>
          <p:cNvSpPr>
            <a:spLocks noChangeArrowheads="1"/>
          </p:cNvSpPr>
          <p:nvPr/>
        </p:nvSpPr>
        <p:spPr bwMode="auto">
          <a:xfrm>
            <a:off x="1153903" y="718066"/>
            <a:ext cx="618791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2400" b="1" dirty="0">
              <a:solidFill>
                <a:schemeClr val="tx2"/>
              </a:solidFill>
              <a:latin typeface="+mn-lt"/>
            </a:endParaRPr>
          </a:p>
          <a:p>
            <a:pPr indent="1087438">
              <a:spcBef>
                <a:spcPct val="0"/>
              </a:spcBef>
              <a:buFontTx/>
              <a:buNone/>
            </a:pPr>
            <a:r>
              <a:rPr lang="vi-VN" sz="2400" i="1" dirty="0" smtClean="0">
                <a:solidFill>
                  <a:schemeClr val="tx2"/>
                </a:solidFill>
                <a:latin typeface="+mn-lt"/>
                <a:cs typeface="Times New Roman" panose="02020603050405020304" pitchFamily="18" charset="0"/>
              </a:rPr>
              <a:t>Ngày       </a:t>
            </a:r>
            <a:r>
              <a:rPr lang="vi-VN" sz="2400" i="1" dirty="0">
                <a:solidFill>
                  <a:schemeClr val="tx2"/>
                </a:solidFill>
                <a:latin typeface="+mn-lt"/>
                <a:cs typeface="Times New Roman" panose="02020603050405020304" pitchFamily="18" charset="0"/>
              </a:rPr>
              <a:t>tháng         năm</a:t>
            </a:r>
            <a:endParaRPr lang="vi-VN" sz="2400" dirty="0">
              <a:solidFill>
                <a:schemeClr val="tx2"/>
              </a:solidFill>
              <a:latin typeface="+mn-lt"/>
            </a:endParaRPr>
          </a:p>
          <a:p>
            <a:pPr indent="1087438">
              <a:spcBef>
                <a:spcPct val="0"/>
              </a:spcBef>
              <a:buFontTx/>
              <a:buNone/>
            </a:pPr>
            <a:r>
              <a:rPr lang="vi-VN" sz="2400" i="1" dirty="0">
                <a:solidFill>
                  <a:schemeClr val="tx2"/>
                </a:solidFill>
                <a:latin typeface="+mn-lt"/>
                <a:cs typeface="Times New Roman" panose="02020603050405020304" pitchFamily="18" charset="0"/>
              </a:rPr>
              <a:t>Tên kỹ năng:</a:t>
            </a:r>
            <a:endParaRPr lang="vi-VN" sz="2400" dirty="0">
              <a:solidFill>
                <a:schemeClr val="tx2"/>
              </a:solidFill>
              <a:latin typeface="+mn-lt"/>
            </a:endParaRPr>
          </a:p>
          <a:p>
            <a:pPr indent="1087438">
              <a:spcBef>
                <a:spcPct val="0"/>
              </a:spcBef>
              <a:buFontTx/>
              <a:buNone/>
            </a:pPr>
            <a:r>
              <a:rPr lang="de-DE" sz="2400" i="1" dirty="0">
                <a:solidFill>
                  <a:schemeClr val="tx2"/>
                </a:solidFill>
                <a:latin typeface="+mn-lt"/>
                <a:cs typeface="Times New Roman" panose="02020603050405020304" pitchFamily="18" charset="0"/>
              </a:rPr>
              <a:t>Tên học sinh:                                 </a:t>
            </a:r>
            <a:r>
              <a:rPr lang="de-DE" sz="2400" i="1" dirty="0" smtClean="0">
                <a:solidFill>
                  <a:schemeClr val="tx2"/>
                </a:solidFill>
                <a:latin typeface="+mn-lt"/>
                <a:cs typeface="Times New Roman" panose="02020603050405020304" pitchFamily="18" charset="0"/>
              </a:rPr>
              <a:t>       </a:t>
            </a:r>
            <a:r>
              <a:rPr lang="en-US" sz="2400" i="1" dirty="0" err="1">
                <a:solidFill>
                  <a:schemeClr val="tx2"/>
                </a:solidFill>
                <a:latin typeface="+mn-lt"/>
                <a:cs typeface="Times New Roman" panose="02020603050405020304" pitchFamily="18" charset="0"/>
              </a:rPr>
              <a:t>Lớp</a:t>
            </a:r>
            <a:r>
              <a:rPr lang="en-US" sz="2400" i="1" dirty="0">
                <a:solidFill>
                  <a:schemeClr val="tx2"/>
                </a:solidFill>
                <a:latin typeface="+mn-lt"/>
                <a:cs typeface="Times New Roman" panose="02020603050405020304" pitchFamily="18" charset="0"/>
              </a:rPr>
              <a:t>:</a:t>
            </a:r>
            <a:endParaRPr lang="vi-VN" sz="2400" dirty="0">
              <a:solidFill>
                <a:schemeClr val="tx2"/>
              </a:solidFill>
              <a:latin typeface="+mn-lt"/>
            </a:endParaRPr>
          </a:p>
        </p:txBody>
      </p:sp>
      <p:graphicFrame>
        <p:nvGraphicFramePr>
          <p:cNvPr id="198670" name="Group 14"/>
          <p:cNvGraphicFramePr>
            <a:graphicFrameLocks noGrp="1"/>
          </p:cNvGraphicFramePr>
          <p:nvPr>
            <p:extLst>
              <p:ext uri="{D42A27DB-BD31-4B8C-83A1-F6EECF244321}">
                <p14:modId xmlns:p14="http://schemas.microsoft.com/office/powerpoint/2010/main" val="1765199707"/>
              </p:ext>
            </p:extLst>
          </p:nvPr>
        </p:nvGraphicFramePr>
        <p:xfrm>
          <a:off x="330202" y="2450355"/>
          <a:ext cx="9245598" cy="3600440"/>
        </p:xfrm>
        <a:graphic>
          <a:graphicData uri="http://schemas.openxmlformats.org/drawingml/2006/table">
            <a:tbl>
              <a:tblPr/>
              <a:tblGrid>
                <a:gridCol w="1687052"/>
                <a:gridCol w="4440844"/>
                <a:gridCol w="971403"/>
                <a:gridCol w="908050"/>
                <a:gridCol w="1238249"/>
              </a:tblGrid>
              <a:tr h="55204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2"/>
                          </a:solidFill>
                          <a:effectLst/>
                          <a:latin typeface="Arial" pitchFamily="34" charset="0"/>
                          <a:cs typeface="Arial" pitchFamily="34" charset="0"/>
                        </a:rPr>
                        <a:t>TT</a:t>
                      </a:r>
                      <a:endParaRPr kumimoji="0" lang="de-DE" sz="2400" b="0"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chemeClr val="tx2"/>
                          </a:solidFill>
                          <a:effectLst/>
                          <a:latin typeface="Arial" pitchFamily="34" charset="0"/>
                          <a:cs typeface="Arial" pitchFamily="34" charset="0"/>
                        </a:rPr>
                        <a:t>Tiêu chí đánh giá</a:t>
                      </a:r>
                      <a:endParaRPr kumimoji="0" lang="vi-VN"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chemeClr val="tx2"/>
                          </a:solidFill>
                          <a:effectLst/>
                          <a:latin typeface="Arial" pitchFamily="34" charset="0"/>
                          <a:cs typeface="Arial" pitchFamily="34" charset="0"/>
                        </a:rPr>
                        <a:t>Kết quả</a:t>
                      </a:r>
                      <a:endParaRPr kumimoji="0" lang="de-DE" sz="2400" b="0"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653512">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chemeClr val="tx2"/>
                          </a:solidFill>
                          <a:effectLst/>
                          <a:latin typeface="Arial" pitchFamily="34" charset="0"/>
                          <a:cs typeface="Arial" pitchFamily="34" charset="0"/>
                        </a:rPr>
                        <a:t>N/A</a:t>
                      </a:r>
                      <a:endParaRPr kumimoji="0" lang="vi-VN" sz="2400" b="0"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2"/>
                          </a:solidFill>
                          <a:effectLst/>
                          <a:latin typeface="Arial" pitchFamily="34" charset="0"/>
                          <a:cs typeface="Arial" pitchFamily="34" charset="0"/>
                        </a:rPr>
                        <a:t>Có</a:t>
                      </a:r>
                      <a:endParaRPr kumimoji="0" lang="vi-VN" sz="2400" b="1"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chemeClr val="tx2"/>
                          </a:solidFill>
                          <a:effectLst/>
                          <a:latin typeface="Arial" pitchFamily="34" charset="0"/>
                          <a:cs typeface="Arial" pitchFamily="34" charset="0"/>
                        </a:rPr>
                        <a:t>Không</a:t>
                      </a:r>
                      <a:endParaRPr kumimoji="0" lang="vi-VN" sz="2400" b="0"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35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35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35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377">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1" u="none" strike="noStrike" cap="none" normalizeH="0" baseline="0" dirty="0" smtClean="0">
                          <a:ln>
                            <a:noFill/>
                          </a:ln>
                          <a:solidFill>
                            <a:schemeClr val="tx2"/>
                          </a:solidFill>
                          <a:effectLst/>
                          <a:latin typeface="Arial" pitchFamily="34" charset="0"/>
                          <a:cs typeface="Arial" pitchFamily="34" charset="0"/>
                        </a:rPr>
                        <a:t> </a:t>
                      </a:r>
                      <a:r>
                        <a:rPr kumimoji="0" lang="de-DE" sz="2400" b="1" i="0" u="none" strike="noStrike" cap="none" normalizeH="0" baseline="0" dirty="0" smtClean="0">
                          <a:ln>
                            <a:noFill/>
                          </a:ln>
                          <a:solidFill>
                            <a:schemeClr val="tx2"/>
                          </a:solidFill>
                          <a:effectLst/>
                          <a:latin typeface="Arial" pitchFamily="34" charset="0"/>
                          <a:cs typeface="Arial" pitchFamily="34" charset="0"/>
                        </a:rPr>
                        <a:t>Kết quả</a:t>
                      </a:r>
                      <a:endParaRPr kumimoji="0" lang="de-DE" sz="2400" b="0"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1238" name="Rectangle 55"/>
          <p:cNvSpPr>
            <a:spLocks noChangeArrowheads="1"/>
          </p:cNvSpPr>
          <p:nvPr/>
        </p:nvSpPr>
        <p:spPr bwMode="auto">
          <a:xfrm>
            <a:off x="6098230" y="6096747"/>
            <a:ext cx="33845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ko-KR" sz="2000" b="1" dirty="0" err="1" smtClean="0">
                <a:solidFill>
                  <a:schemeClr val="tx2"/>
                </a:solidFill>
                <a:ea typeface="Batang" panose="02030600000101010101" pitchFamily="18" charset="-127"/>
                <a:cs typeface="Times New Roman" panose="02020603050405020304" pitchFamily="18" charset="0"/>
              </a:rPr>
              <a:t>Giáo</a:t>
            </a:r>
            <a:r>
              <a:rPr lang="en-US" altLang="ko-KR" sz="2000" b="1" dirty="0" smtClean="0">
                <a:solidFill>
                  <a:schemeClr val="tx2"/>
                </a:solidFill>
                <a:ea typeface="Batang" panose="02030600000101010101" pitchFamily="18" charset="-127"/>
                <a:cs typeface="Times New Roman" panose="02020603050405020304" pitchFamily="18" charset="0"/>
              </a:rPr>
              <a:t> </a:t>
            </a:r>
            <a:r>
              <a:rPr lang="en-US" altLang="ko-KR" sz="2000" b="1" dirty="0" err="1">
                <a:solidFill>
                  <a:schemeClr val="tx2"/>
                </a:solidFill>
                <a:ea typeface="Batang" panose="02030600000101010101" pitchFamily="18" charset="-127"/>
                <a:cs typeface="Times New Roman" panose="02020603050405020304" pitchFamily="18" charset="0"/>
              </a:rPr>
              <a:t>viên</a:t>
            </a:r>
            <a:r>
              <a:rPr lang="en-US" altLang="ko-KR" sz="2000" b="1" dirty="0">
                <a:solidFill>
                  <a:schemeClr val="tx2"/>
                </a:solidFill>
                <a:ea typeface="Batang" panose="02030600000101010101" pitchFamily="18" charset="-127"/>
                <a:cs typeface="Times New Roman" panose="02020603050405020304" pitchFamily="18" charset="0"/>
              </a:rPr>
              <a:t> </a:t>
            </a:r>
            <a:r>
              <a:rPr lang="en-US" altLang="ko-KR" sz="2000" b="1" dirty="0" err="1">
                <a:solidFill>
                  <a:schemeClr val="tx2"/>
                </a:solidFill>
                <a:ea typeface="Batang" panose="02030600000101010101" pitchFamily="18" charset="-127"/>
                <a:cs typeface="Times New Roman" panose="02020603050405020304" pitchFamily="18" charset="0"/>
              </a:rPr>
              <a:t>hướng</a:t>
            </a:r>
            <a:r>
              <a:rPr lang="en-US" altLang="ko-KR" sz="2000" b="1" dirty="0">
                <a:solidFill>
                  <a:schemeClr val="tx2"/>
                </a:solidFill>
                <a:ea typeface="Batang" panose="02030600000101010101" pitchFamily="18" charset="-127"/>
                <a:cs typeface="Times New Roman" panose="02020603050405020304" pitchFamily="18" charset="0"/>
              </a:rPr>
              <a:t> </a:t>
            </a:r>
            <a:r>
              <a:rPr lang="en-US" altLang="ko-KR" sz="2000" b="1" dirty="0" err="1">
                <a:solidFill>
                  <a:schemeClr val="tx2"/>
                </a:solidFill>
                <a:ea typeface="Batang" panose="02030600000101010101" pitchFamily="18" charset="-127"/>
                <a:cs typeface="Times New Roman" panose="02020603050405020304" pitchFamily="18" charset="0"/>
              </a:rPr>
              <a:t>dẫn</a:t>
            </a:r>
            <a:endParaRPr lang="en-US" altLang="ko-KR" sz="2000" b="1" dirty="0">
              <a:solidFill>
                <a:schemeClr val="tx2"/>
              </a:solidFill>
              <a:ea typeface="Gulim" panose="020B0600000101010101" pitchFamily="34" charset="-127"/>
            </a:endParaRPr>
          </a:p>
        </p:txBody>
      </p:sp>
      <p:sp>
        <p:nvSpPr>
          <p:cNvPr id="9" name="Title 1"/>
          <p:cNvSpPr txBox="1">
            <a:spLocks/>
          </p:cNvSpPr>
          <p:nvPr/>
        </p:nvSpPr>
        <p:spPr>
          <a:xfrm>
            <a:off x="660400" y="533400"/>
            <a:ext cx="9245600" cy="563562"/>
          </a:xfrm>
          <a:prstGeom prst="rect">
            <a:avLst/>
          </a:prstGeom>
        </p:spPr>
        <p:txBody>
          <a:bodyPr/>
          <a:lstStyle>
            <a:lvl1pPr algn="ctr" rtl="0" eaLnBrk="1" fontAlgn="base" hangingPunct="1">
              <a:spcBef>
                <a:spcPct val="0"/>
              </a:spcBef>
              <a:spcAft>
                <a:spcPct val="0"/>
              </a:spcAft>
              <a:defRPr sz="3200" b="1"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1" fontAlgn="base" hangingPunct="1">
              <a:spcBef>
                <a:spcPct val="0"/>
              </a:spcBef>
              <a:spcAft>
                <a:spcPct val="0"/>
              </a:spcAft>
              <a:defRPr sz="3200">
                <a:solidFill>
                  <a:schemeClr val="bg1"/>
                </a:solidFill>
                <a:latin typeface="Verdana" panose="020B0604030504040204" pitchFamily="34" charset="0"/>
              </a:defRPr>
            </a:lvl2pPr>
            <a:lvl3pPr algn="ctr" rtl="0" eaLnBrk="1" fontAlgn="base" hangingPunct="1">
              <a:spcBef>
                <a:spcPct val="0"/>
              </a:spcBef>
              <a:spcAft>
                <a:spcPct val="0"/>
              </a:spcAft>
              <a:defRPr sz="3200">
                <a:solidFill>
                  <a:schemeClr val="bg1"/>
                </a:solidFill>
                <a:latin typeface="Verdana" panose="020B0604030504040204" pitchFamily="34" charset="0"/>
              </a:defRPr>
            </a:lvl3pPr>
            <a:lvl4pPr algn="ctr" rtl="0" eaLnBrk="1" fontAlgn="base" hangingPunct="1">
              <a:spcBef>
                <a:spcPct val="0"/>
              </a:spcBef>
              <a:spcAft>
                <a:spcPct val="0"/>
              </a:spcAft>
              <a:defRPr sz="3200">
                <a:solidFill>
                  <a:schemeClr val="bg1"/>
                </a:solidFill>
                <a:latin typeface="Verdana" panose="020B0604030504040204" pitchFamily="34" charset="0"/>
              </a:defRPr>
            </a:lvl4pPr>
            <a:lvl5pPr algn="ctr" rtl="0" eaLnBrk="1" fontAlgn="base" hangingPunct="1">
              <a:spcBef>
                <a:spcPct val="0"/>
              </a:spcBef>
              <a:spcAft>
                <a:spcPct val="0"/>
              </a:spcAft>
              <a:defRPr sz="3200">
                <a:solidFill>
                  <a:schemeClr val="bg1"/>
                </a:solidFill>
                <a:latin typeface="Verdana" panose="020B0604030504040204" pitchFamily="34" charset="0"/>
              </a:defRPr>
            </a:lvl5pPr>
            <a:lvl6pPr marL="457200" algn="ctr" rtl="0" eaLnBrk="1" fontAlgn="base" hangingPunct="1">
              <a:spcBef>
                <a:spcPct val="0"/>
              </a:spcBef>
              <a:spcAft>
                <a:spcPct val="0"/>
              </a:spcAft>
              <a:defRPr sz="3200">
                <a:solidFill>
                  <a:schemeClr val="bg1"/>
                </a:solidFill>
                <a:latin typeface="Verdana" panose="020B0604030504040204" pitchFamily="34" charset="0"/>
              </a:defRPr>
            </a:lvl6pPr>
            <a:lvl7pPr marL="914400" algn="ctr" rtl="0" eaLnBrk="1" fontAlgn="base" hangingPunct="1">
              <a:spcBef>
                <a:spcPct val="0"/>
              </a:spcBef>
              <a:spcAft>
                <a:spcPct val="0"/>
              </a:spcAft>
              <a:defRPr sz="3200">
                <a:solidFill>
                  <a:schemeClr val="bg1"/>
                </a:solidFill>
                <a:latin typeface="Verdana" panose="020B0604030504040204" pitchFamily="34" charset="0"/>
              </a:defRPr>
            </a:lvl7pPr>
            <a:lvl8pPr marL="1371600" algn="ctr" rtl="0" eaLnBrk="1" fontAlgn="base" hangingPunct="1">
              <a:spcBef>
                <a:spcPct val="0"/>
              </a:spcBef>
              <a:spcAft>
                <a:spcPct val="0"/>
              </a:spcAft>
              <a:defRPr sz="3200">
                <a:solidFill>
                  <a:schemeClr val="bg1"/>
                </a:solidFill>
                <a:latin typeface="Verdana" panose="020B0604030504040204" pitchFamily="34" charset="0"/>
              </a:defRPr>
            </a:lvl8pPr>
            <a:lvl9pPr marL="1828800" algn="ctr" rtl="0" eaLnBrk="1" fontAlgn="base" hangingPunct="1">
              <a:spcBef>
                <a:spcPct val="0"/>
              </a:spcBef>
              <a:spcAft>
                <a:spcPct val="0"/>
              </a:spcAft>
              <a:defRPr sz="3200">
                <a:solidFill>
                  <a:schemeClr val="bg1"/>
                </a:solidFill>
                <a:latin typeface="Verdana" panose="020B0604030504040204" pitchFamily="34" charset="0"/>
              </a:defRPr>
            </a:lvl9pPr>
          </a:lstStyle>
          <a:p>
            <a:r>
              <a:rPr lang="en-US" smtClean="0"/>
              <a:t>Mẫu phiếu đánh giá năng lực</a:t>
            </a:r>
            <a:endParaRPr lang="en-US"/>
          </a:p>
        </p:txBody>
      </p:sp>
      <p:sp>
        <p:nvSpPr>
          <p:cNvPr id="2" name="Rectangle 1"/>
          <p:cNvSpPr/>
          <p:nvPr/>
        </p:nvSpPr>
        <p:spPr>
          <a:xfrm>
            <a:off x="1734232" y="302567"/>
            <a:ext cx="6056273" cy="461665"/>
          </a:xfrm>
          <a:prstGeom prst="rect">
            <a:avLst/>
          </a:prstGeom>
        </p:spPr>
        <p:txBody>
          <a:bodyPr wrap="none">
            <a:spAutoFit/>
          </a:bodyPr>
          <a:lstStyle/>
          <a:p>
            <a:pPr>
              <a:spcBef>
                <a:spcPct val="0"/>
              </a:spcBef>
              <a:buFontTx/>
              <a:buNone/>
            </a:pPr>
            <a:r>
              <a:rPr lang="en-US" sz="2400" b="1" dirty="0">
                <a:solidFill>
                  <a:schemeClr val="tx2"/>
                </a:solidFill>
                <a:latin typeface="Arial" pitchFamily="34" charset="0"/>
                <a:cs typeface="Arial" pitchFamily="34" charset="0"/>
              </a:rPr>
              <a:t>BẢNG KIỂM TRA ĐÁNH GIÁ QUÁ TRÌNH</a:t>
            </a:r>
          </a:p>
        </p:txBody>
      </p:sp>
    </p:spTree>
    <p:extLst>
      <p:ext uri="{BB962C8B-B14F-4D97-AF65-F5344CB8AC3E}">
        <p14:creationId xmlns:p14="http://schemas.microsoft.com/office/powerpoint/2010/main" val="2633045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9"/>
          <p:cNvSpPr>
            <a:spLocks noChangeArrowheads="1"/>
          </p:cNvSpPr>
          <p:nvPr/>
        </p:nvSpPr>
        <p:spPr bwMode="auto">
          <a:xfrm>
            <a:off x="821151" y="1103978"/>
            <a:ext cx="632096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indent="741363">
              <a:spcBef>
                <a:spcPct val="0"/>
              </a:spcBef>
              <a:buFontTx/>
              <a:buNone/>
            </a:pPr>
            <a:r>
              <a:rPr lang="vi-VN" sz="2400" i="1" dirty="0" smtClean="0">
                <a:solidFill>
                  <a:schemeClr val="tx2"/>
                </a:solidFill>
                <a:latin typeface="+mn-lt"/>
                <a:cs typeface="Times New Roman" panose="02020603050405020304" pitchFamily="18" charset="0"/>
              </a:rPr>
              <a:t>Ngày       </a:t>
            </a:r>
            <a:r>
              <a:rPr lang="vi-VN" sz="2400" i="1" dirty="0">
                <a:solidFill>
                  <a:schemeClr val="tx2"/>
                </a:solidFill>
                <a:latin typeface="+mn-lt"/>
                <a:cs typeface="Times New Roman" panose="02020603050405020304" pitchFamily="18" charset="0"/>
              </a:rPr>
              <a:t>tháng         năm</a:t>
            </a:r>
            <a:endParaRPr lang="vi-VN" sz="2400" dirty="0">
              <a:solidFill>
                <a:schemeClr val="tx2"/>
              </a:solidFill>
              <a:latin typeface="+mn-lt"/>
            </a:endParaRPr>
          </a:p>
          <a:p>
            <a:pPr indent="741363">
              <a:spcBef>
                <a:spcPct val="0"/>
              </a:spcBef>
              <a:buFontTx/>
              <a:buNone/>
            </a:pPr>
            <a:r>
              <a:rPr lang="vi-VN" sz="2400" i="1" dirty="0">
                <a:solidFill>
                  <a:schemeClr val="tx2"/>
                </a:solidFill>
                <a:latin typeface="+mn-lt"/>
                <a:cs typeface="Times New Roman" panose="02020603050405020304" pitchFamily="18" charset="0"/>
              </a:rPr>
              <a:t>Tên kỹ năng:</a:t>
            </a:r>
            <a:endParaRPr lang="vi-VN" sz="2400" dirty="0">
              <a:solidFill>
                <a:schemeClr val="tx2"/>
              </a:solidFill>
              <a:latin typeface="+mn-lt"/>
            </a:endParaRPr>
          </a:p>
          <a:p>
            <a:pPr indent="741363">
              <a:spcBef>
                <a:spcPct val="0"/>
              </a:spcBef>
              <a:buFontTx/>
              <a:buNone/>
            </a:pPr>
            <a:r>
              <a:rPr lang="de-DE" sz="2400" i="1" dirty="0">
                <a:solidFill>
                  <a:schemeClr val="tx2"/>
                </a:solidFill>
                <a:latin typeface="+mn-lt"/>
                <a:cs typeface="Times New Roman" panose="02020603050405020304" pitchFamily="18" charset="0"/>
              </a:rPr>
              <a:t>Tên học sinh:                                            </a:t>
            </a:r>
            <a:r>
              <a:rPr lang="de-DE" sz="2400" i="1" dirty="0" smtClean="0">
                <a:solidFill>
                  <a:schemeClr val="tx2"/>
                </a:solidFill>
                <a:latin typeface="+mn-lt"/>
                <a:cs typeface="Times New Roman" panose="02020603050405020304" pitchFamily="18" charset="0"/>
              </a:rPr>
              <a:t>   </a:t>
            </a:r>
            <a:r>
              <a:rPr lang="en-US" sz="2400" i="1" dirty="0" err="1">
                <a:solidFill>
                  <a:schemeClr val="tx2"/>
                </a:solidFill>
                <a:latin typeface="+mn-lt"/>
                <a:cs typeface="Times New Roman" panose="02020603050405020304" pitchFamily="18" charset="0"/>
              </a:rPr>
              <a:t>Lớp</a:t>
            </a:r>
            <a:r>
              <a:rPr lang="en-US" sz="2400" i="1" dirty="0">
                <a:solidFill>
                  <a:schemeClr val="tx2"/>
                </a:solidFill>
                <a:latin typeface="+mn-lt"/>
                <a:cs typeface="Times New Roman" panose="02020603050405020304" pitchFamily="18" charset="0"/>
              </a:rPr>
              <a:t>:</a:t>
            </a:r>
            <a:endParaRPr lang="vi-VN" sz="2400" dirty="0">
              <a:solidFill>
                <a:schemeClr val="tx2"/>
              </a:solidFill>
              <a:latin typeface="+mn-lt"/>
            </a:endParaRPr>
          </a:p>
        </p:txBody>
      </p:sp>
      <p:graphicFrame>
        <p:nvGraphicFramePr>
          <p:cNvPr id="201738" name="Group 10"/>
          <p:cNvGraphicFramePr>
            <a:graphicFrameLocks noGrp="1"/>
          </p:cNvGraphicFramePr>
          <p:nvPr>
            <p:extLst>
              <p:ext uri="{D42A27DB-BD31-4B8C-83A1-F6EECF244321}">
                <p14:modId xmlns:p14="http://schemas.microsoft.com/office/powerpoint/2010/main" val="1105790413"/>
              </p:ext>
            </p:extLst>
          </p:nvPr>
        </p:nvGraphicFramePr>
        <p:xfrm>
          <a:off x="183906" y="2636912"/>
          <a:ext cx="9722094" cy="3279617"/>
        </p:xfrm>
        <a:graphic>
          <a:graphicData uri="http://schemas.openxmlformats.org/drawingml/2006/table">
            <a:tbl>
              <a:tblPr/>
              <a:tblGrid>
                <a:gridCol w="533493"/>
                <a:gridCol w="4336957"/>
                <a:gridCol w="990600"/>
                <a:gridCol w="908050"/>
                <a:gridCol w="990600"/>
                <a:gridCol w="990600"/>
                <a:gridCol w="971794"/>
              </a:tblGrid>
              <a:tr h="8988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2"/>
                          </a:solidFill>
                          <a:effectLst/>
                          <a:latin typeface="Arial" pitchFamily="34" charset="0"/>
                          <a:cs typeface="Arial" pitchFamily="34" charset="0"/>
                        </a:rPr>
                        <a:t>TT</a:t>
                      </a:r>
                    </a:p>
                  </a:txBody>
                  <a:tcPr marL="74295" marR="74295" marT="34281" marB="342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2"/>
                          </a:solidFill>
                          <a:effectLst/>
                          <a:latin typeface="Arial" pitchFamily="34" charset="0"/>
                          <a:cs typeface="Arial" pitchFamily="34" charset="0"/>
                        </a:rPr>
                        <a:t>TIÊU CHÍ ĐÁNH GIÁ</a:t>
                      </a:r>
                    </a:p>
                  </a:txBody>
                  <a:tcPr marL="74295" marR="74295" marT="34281" marB="342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2"/>
                          </a:solidFill>
                          <a:effectLst/>
                          <a:latin typeface="Arial" pitchFamily="34" charset="0"/>
                          <a:cs typeface="Arial" pitchFamily="34" charset="0"/>
                        </a:rPr>
                        <a:t>5</a:t>
                      </a:r>
                    </a:p>
                  </a:txBody>
                  <a:tcPr marL="74295" marR="74295" marT="34281" marB="342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2"/>
                          </a:solidFill>
                          <a:effectLst/>
                          <a:latin typeface="Arial" pitchFamily="34" charset="0"/>
                          <a:cs typeface="Arial" pitchFamily="34" charset="0"/>
                        </a:rPr>
                        <a:t>4</a:t>
                      </a:r>
                    </a:p>
                  </a:txBody>
                  <a:tcPr marL="74295" marR="74295" marT="34281" marB="342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2"/>
                          </a:solidFill>
                          <a:effectLst/>
                          <a:latin typeface="Arial" pitchFamily="34" charset="0"/>
                          <a:cs typeface="Arial" pitchFamily="34" charset="0"/>
                        </a:rPr>
                        <a:t>3</a:t>
                      </a:r>
                    </a:p>
                  </a:txBody>
                  <a:tcPr marL="74295" marR="74295" marT="34281" marB="342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2"/>
                          </a:solidFill>
                          <a:effectLst/>
                          <a:latin typeface="Arial" pitchFamily="34" charset="0"/>
                          <a:cs typeface="Arial" pitchFamily="34" charset="0"/>
                        </a:rPr>
                        <a:t>2</a:t>
                      </a:r>
                    </a:p>
                  </a:txBody>
                  <a:tcPr marL="74295" marR="74295" marT="34281" marB="342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2"/>
                          </a:solidFill>
                          <a:effectLst/>
                          <a:latin typeface="Arial" pitchFamily="34" charset="0"/>
                          <a:cs typeface="Arial" pitchFamily="34" charset="0"/>
                        </a:rPr>
                        <a:t>1</a:t>
                      </a:r>
                    </a:p>
                  </a:txBody>
                  <a:tcPr marL="74295" marR="74295" marT="34281" marB="342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69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2"/>
                        </a:solidFill>
                        <a:effectLst/>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2"/>
                        </a:solidFill>
                        <a:effectLst/>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2"/>
                        </a:solidFill>
                        <a:effectLst/>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b="1">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b="1">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b="1">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69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2"/>
                        </a:solidFill>
                        <a:effectLst/>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2"/>
                        </a:solidFill>
                        <a:effectLst/>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2"/>
                        </a:solidFill>
                        <a:effectLst/>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b="1">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b="1">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b="1">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69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2"/>
                        </a:solidFill>
                        <a:effectLst/>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2"/>
                        </a:solidFill>
                        <a:effectLst/>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2"/>
                        </a:solidFill>
                        <a:effectLst/>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b="1">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b="1">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b="1">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6906">
                <a:tc gridSpan="7">
                  <a:txBody>
                    <a:bodyPr/>
                    <a:lstStyle/>
                    <a:p>
                      <a:r>
                        <a:rPr lang="en-US" sz="2400" b="0" i="1" u="none" strike="noStrike" kern="1200" baseline="0" dirty="0" err="1" smtClean="0">
                          <a:solidFill>
                            <a:schemeClr val="tx2"/>
                          </a:solidFill>
                          <a:latin typeface="Arial" pitchFamily="34" charset="0"/>
                          <a:ea typeface="+mn-ea"/>
                          <a:cs typeface="Arial" pitchFamily="34" charset="0"/>
                        </a:rPr>
                        <a:t>Tiêu</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chuẩn</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hoàn</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thành</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kĩ</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năng</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Tất</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cả</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các</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mục</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phải</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đạt</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từ</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điểm</a:t>
                      </a:r>
                      <a:r>
                        <a:rPr lang="en-US" sz="2400" b="0" i="1" u="none" strike="noStrike" kern="1200" baseline="0" dirty="0" smtClean="0">
                          <a:solidFill>
                            <a:schemeClr val="tx2"/>
                          </a:solidFill>
                          <a:latin typeface="Arial" pitchFamily="34" charset="0"/>
                          <a:ea typeface="+mn-ea"/>
                          <a:cs typeface="Arial" pitchFamily="34" charset="0"/>
                        </a:rPr>
                        <a:t> 3 </a:t>
                      </a:r>
                      <a:r>
                        <a:rPr lang="en-US" sz="2400" b="0" i="1" u="none" strike="noStrike" kern="1200" baseline="0" dirty="0" err="1" smtClean="0">
                          <a:solidFill>
                            <a:schemeClr val="tx2"/>
                          </a:solidFill>
                          <a:latin typeface="Arial" pitchFamily="34" charset="0"/>
                          <a:ea typeface="+mn-ea"/>
                          <a:cs typeface="Arial" pitchFamily="34" charset="0"/>
                        </a:rPr>
                        <a:t>trở</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lên</a:t>
                      </a:r>
                      <a:r>
                        <a:rPr lang="en-US" sz="2400" b="1" i="0" u="none" strike="noStrike" kern="1200" baseline="0" dirty="0" smtClean="0">
                          <a:solidFill>
                            <a:schemeClr val="tx2"/>
                          </a:solidFill>
                          <a:latin typeface="Arial" pitchFamily="34" charset="0"/>
                          <a:ea typeface="+mn-ea"/>
                          <a:cs typeface="Arial" pitchFamily="34" charset="0"/>
                        </a:rPr>
                        <a:t>. </a:t>
                      </a:r>
                      <a:r>
                        <a:rPr lang="en-US" sz="2400" b="1" i="0" u="none" strike="noStrike" kern="1200" baseline="0" dirty="0" smtClean="0">
                          <a:solidFill>
                            <a:schemeClr val="tx1"/>
                          </a:solidFill>
                          <a:latin typeface="Arial" pitchFamily="34" charset="0"/>
                          <a:ea typeface="+mn-ea"/>
                          <a:cs typeface="Arial" pitchFamily="34" charset="0"/>
                        </a:rPr>
                        <a:t>	</a:t>
                      </a: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2"/>
                        </a:solidFill>
                        <a:effectLst/>
                        <a:latin typeface="Arial" pitchFamily="34" charset="0"/>
                        <a:cs typeface="Arial" pitchFamily="34" charset="0"/>
                      </a:endParaRPr>
                    </a:p>
                  </a:txBody>
                  <a:tcPr marL="68580" marR="68580"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2"/>
                        </a:solidFill>
                        <a:effectLst/>
                        <a:latin typeface="Arial" pitchFamily="34" charset="0"/>
                        <a:cs typeface="Arial" pitchFamily="34" charset="0"/>
                      </a:endParaRPr>
                    </a:p>
                  </a:txBody>
                  <a:tcPr marL="68580" marR="68580"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2"/>
                        </a:solidFill>
                        <a:effectLst/>
                        <a:latin typeface="Arial" pitchFamily="34" charset="0"/>
                        <a:cs typeface="Arial" pitchFamily="34" charset="0"/>
                      </a:endParaRPr>
                    </a:p>
                  </a:txBody>
                  <a:tcPr marL="68580" marR="68580"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marL="68580" marR="68580"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marL="68580" marR="68580"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marL="68580" marR="68580"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Title 1"/>
          <p:cNvSpPr txBox="1">
            <a:spLocks/>
          </p:cNvSpPr>
          <p:nvPr/>
        </p:nvSpPr>
        <p:spPr>
          <a:xfrm>
            <a:off x="660400" y="533400"/>
            <a:ext cx="9245600" cy="563562"/>
          </a:xfrm>
          <a:prstGeom prst="rect">
            <a:avLst/>
          </a:prstGeom>
        </p:spPr>
        <p:txBody>
          <a:bodyPr/>
          <a:lstStyle>
            <a:lvl1pPr algn="ctr" rtl="0" eaLnBrk="1" fontAlgn="base" hangingPunct="1">
              <a:spcBef>
                <a:spcPct val="0"/>
              </a:spcBef>
              <a:spcAft>
                <a:spcPct val="0"/>
              </a:spcAft>
              <a:defRPr sz="3200" b="1"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1" fontAlgn="base" hangingPunct="1">
              <a:spcBef>
                <a:spcPct val="0"/>
              </a:spcBef>
              <a:spcAft>
                <a:spcPct val="0"/>
              </a:spcAft>
              <a:defRPr sz="3200">
                <a:solidFill>
                  <a:schemeClr val="bg1"/>
                </a:solidFill>
                <a:latin typeface="Verdana" panose="020B0604030504040204" pitchFamily="34" charset="0"/>
              </a:defRPr>
            </a:lvl2pPr>
            <a:lvl3pPr algn="ctr" rtl="0" eaLnBrk="1" fontAlgn="base" hangingPunct="1">
              <a:spcBef>
                <a:spcPct val="0"/>
              </a:spcBef>
              <a:spcAft>
                <a:spcPct val="0"/>
              </a:spcAft>
              <a:defRPr sz="3200">
                <a:solidFill>
                  <a:schemeClr val="bg1"/>
                </a:solidFill>
                <a:latin typeface="Verdana" panose="020B0604030504040204" pitchFamily="34" charset="0"/>
              </a:defRPr>
            </a:lvl3pPr>
            <a:lvl4pPr algn="ctr" rtl="0" eaLnBrk="1" fontAlgn="base" hangingPunct="1">
              <a:spcBef>
                <a:spcPct val="0"/>
              </a:spcBef>
              <a:spcAft>
                <a:spcPct val="0"/>
              </a:spcAft>
              <a:defRPr sz="3200">
                <a:solidFill>
                  <a:schemeClr val="bg1"/>
                </a:solidFill>
                <a:latin typeface="Verdana" panose="020B0604030504040204" pitchFamily="34" charset="0"/>
              </a:defRPr>
            </a:lvl4pPr>
            <a:lvl5pPr algn="ctr" rtl="0" eaLnBrk="1" fontAlgn="base" hangingPunct="1">
              <a:spcBef>
                <a:spcPct val="0"/>
              </a:spcBef>
              <a:spcAft>
                <a:spcPct val="0"/>
              </a:spcAft>
              <a:defRPr sz="3200">
                <a:solidFill>
                  <a:schemeClr val="bg1"/>
                </a:solidFill>
                <a:latin typeface="Verdana" panose="020B0604030504040204" pitchFamily="34" charset="0"/>
              </a:defRPr>
            </a:lvl5pPr>
            <a:lvl6pPr marL="457200" algn="ctr" rtl="0" eaLnBrk="1" fontAlgn="base" hangingPunct="1">
              <a:spcBef>
                <a:spcPct val="0"/>
              </a:spcBef>
              <a:spcAft>
                <a:spcPct val="0"/>
              </a:spcAft>
              <a:defRPr sz="3200">
                <a:solidFill>
                  <a:schemeClr val="bg1"/>
                </a:solidFill>
                <a:latin typeface="Verdana" panose="020B0604030504040204" pitchFamily="34" charset="0"/>
              </a:defRPr>
            </a:lvl6pPr>
            <a:lvl7pPr marL="914400" algn="ctr" rtl="0" eaLnBrk="1" fontAlgn="base" hangingPunct="1">
              <a:spcBef>
                <a:spcPct val="0"/>
              </a:spcBef>
              <a:spcAft>
                <a:spcPct val="0"/>
              </a:spcAft>
              <a:defRPr sz="3200">
                <a:solidFill>
                  <a:schemeClr val="bg1"/>
                </a:solidFill>
                <a:latin typeface="Verdana" panose="020B0604030504040204" pitchFamily="34" charset="0"/>
              </a:defRPr>
            </a:lvl7pPr>
            <a:lvl8pPr marL="1371600" algn="ctr" rtl="0" eaLnBrk="1" fontAlgn="base" hangingPunct="1">
              <a:spcBef>
                <a:spcPct val="0"/>
              </a:spcBef>
              <a:spcAft>
                <a:spcPct val="0"/>
              </a:spcAft>
              <a:defRPr sz="3200">
                <a:solidFill>
                  <a:schemeClr val="bg1"/>
                </a:solidFill>
                <a:latin typeface="Verdana" panose="020B0604030504040204" pitchFamily="34" charset="0"/>
              </a:defRPr>
            </a:lvl8pPr>
            <a:lvl9pPr marL="1828800" algn="ctr" rtl="0" eaLnBrk="1" fontAlgn="base" hangingPunct="1">
              <a:spcBef>
                <a:spcPct val="0"/>
              </a:spcBef>
              <a:spcAft>
                <a:spcPct val="0"/>
              </a:spcAft>
              <a:defRPr sz="3200">
                <a:solidFill>
                  <a:schemeClr val="bg1"/>
                </a:solidFill>
                <a:latin typeface="Verdana" panose="020B0604030504040204" pitchFamily="34" charset="0"/>
              </a:defRPr>
            </a:lvl9pPr>
          </a:lstStyle>
          <a:p>
            <a:r>
              <a:rPr lang="en-US" smtClean="0"/>
              <a:t>Mẫu phiếu đánh giá năng lực</a:t>
            </a:r>
            <a:endParaRPr lang="en-US"/>
          </a:p>
        </p:txBody>
      </p:sp>
      <p:sp>
        <p:nvSpPr>
          <p:cNvPr id="2" name="Rectangle 1"/>
          <p:cNvSpPr/>
          <p:nvPr/>
        </p:nvSpPr>
        <p:spPr>
          <a:xfrm>
            <a:off x="1541030" y="260648"/>
            <a:ext cx="5581977" cy="461665"/>
          </a:xfrm>
          <a:prstGeom prst="rect">
            <a:avLst/>
          </a:prstGeom>
        </p:spPr>
        <p:txBody>
          <a:bodyPr wrap="none">
            <a:spAutoFit/>
          </a:bodyPr>
          <a:lstStyle/>
          <a:p>
            <a:pPr algn="ctr">
              <a:spcBef>
                <a:spcPct val="0"/>
              </a:spcBef>
            </a:pPr>
            <a:r>
              <a:rPr lang="en-US" sz="2400" b="1" dirty="0">
                <a:solidFill>
                  <a:schemeClr val="tx2"/>
                </a:solidFill>
                <a:latin typeface="Arial" pitchFamily="34" charset="0"/>
                <a:cs typeface="Arial" pitchFamily="34" charset="0"/>
              </a:rPr>
              <a:t>THANG ĐIỂM ĐÁNH GIÁ SẢN PHẨM</a:t>
            </a:r>
          </a:p>
        </p:txBody>
      </p:sp>
    </p:spTree>
    <p:extLst>
      <p:ext uri="{BB962C8B-B14F-4D97-AF65-F5344CB8AC3E}">
        <p14:creationId xmlns:p14="http://schemas.microsoft.com/office/powerpoint/2010/main" val="4057944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764875" y="3777853"/>
            <a:ext cx="184731" cy="300082"/>
          </a:xfrm>
          <a:prstGeom prst="rect">
            <a:avLst/>
          </a:prstGeom>
          <a:noFill/>
          <a:ln>
            <a:noFill/>
          </a:ln>
          <a:effectLst/>
          <a:extLst>
            <a:ext uri="{909E8E84-426E-40DD-AFC4-6F175D3DCCD1}">
              <a14:hiddenFill xmlns:a14="http://schemas.microsoft.com/office/drawing/2010/main">
                <a:solidFill>
                  <a:srgbClr val="2D7ACF"/>
                </a:solidFill>
              </a14:hiddenFill>
            </a:ext>
            <a:ext uri="{91240B29-F687-4F45-9708-019B960494DF}">
              <a14:hiddenLine xmlns:a14="http://schemas.microsoft.com/office/drawing/2010/main" w="9525">
                <a:solidFill>
                  <a:srgbClr val="113F71"/>
                </a:solidFill>
                <a:miter lim="800000"/>
                <a:headEnd/>
                <a:tailEnd/>
              </a14:hiddenLine>
            </a:ext>
            <a:ext uri="{AF507438-7753-43E0-B8FC-AC1667EBCBE1}">
              <a14:hiddenEffects xmlns:a14="http://schemas.microsoft.com/office/drawing/2010/main">
                <a:effectLst>
                  <a:outerShdw dist="35921" dir="2700000" algn="ctr" rotWithShape="0">
                    <a:srgbClr val="C1D1D3"/>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350"/>
          </a:p>
        </p:txBody>
      </p:sp>
      <p:sp>
        <p:nvSpPr>
          <p:cNvPr id="51203" name="Text Box 3"/>
          <p:cNvSpPr txBox="1">
            <a:spLocks noChangeArrowheads="1"/>
          </p:cNvSpPr>
          <p:nvPr/>
        </p:nvSpPr>
        <p:spPr bwMode="auto">
          <a:xfrm>
            <a:off x="1573086" y="3519699"/>
            <a:ext cx="184731" cy="300082"/>
          </a:xfrm>
          <a:prstGeom prst="rect">
            <a:avLst/>
          </a:prstGeom>
          <a:noFill/>
          <a:ln>
            <a:noFill/>
          </a:ln>
          <a:effectLst/>
          <a:extLst>
            <a:ext uri="{909E8E84-426E-40DD-AFC4-6F175D3DCCD1}">
              <a14:hiddenFill xmlns:a14="http://schemas.microsoft.com/office/drawing/2010/main">
                <a:solidFill>
                  <a:srgbClr val="2D7ACF"/>
                </a:solidFill>
              </a14:hiddenFill>
            </a:ext>
            <a:ext uri="{91240B29-F687-4F45-9708-019B960494DF}">
              <a14:hiddenLine xmlns:a14="http://schemas.microsoft.com/office/drawing/2010/main" w="9525">
                <a:solidFill>
                  <a:srgbClr val="113F71"/>
                </a:solidFill>
                <a:miter lim="800000"/>
                <a:headEnd/>
                <a:tailEnd/>
              </a14:hiddenLine>
            </a:ext>
            <a:ext uri="{AF507438-7753-43E0-B8FC-AC1667EBCBE1}">
              <a14:hiddenEffects xmlns:a14="http://schemas.microsoft.com/office/drawing/2010/main">
                <a:effectLst>
                  <a:outerShdw dist="35921" dir="2700000" algn="ctr" rotWithShape="0">
                    <a:srgbClr val="C1D1D3"/>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350"/>
          </a:p>
        </p:txBody>
      </p:sp>
      <p:sp>
        <p:nvSpPr>
          <p:cNvPr id="51204" name="Text Box 4"/>
          <p:cNvSpPr txBox="1">
            <a:spLocks noChangeArrowheads="1"/>
          </p:cNvSpPr>
          <p:nvPr/>
        </p:nvSpPr>
        <p:spPr bwMode="auto">
          <a:xfrm>
            <a:off x="3883196" y="3519699"/>
            <a:ext cx="184731" cy="300082"/>
          </a:xfrm>
          <a:prstGeom prst="rect">
            <a:avLst/>
          </a:prstGeom>
          <a:noFill/>
          <a:ln>
            <a:noFill/>
          </a:ln>
          <a:effectLst/>
          <a:extLst>
            <a:ext uri="{909E8E84-426E-40DD-AFC4-6F175D3DCCD1}">
              <a14:hiddenFill xmlns:a14="http://schemas.microsoft.com/office/drawing/2010/main">
                <a:solidFill>
                  <a:srgbClr val="2D7ACF"/>
                </a:solidFill>
              </a14:hiddenFill>
            </a:ext>
            <a:ext uri="{91240B29-F687-4F45-9708-019B960494DF}">
              <a14:hiddenLine xmlns:a14="http://schemas.microsoft.com/office/drawing/2010/main" w="9525">
                <a:solidFill>
                  <a:srgbClr val="113F71"/>
                </a:solidFill>
                <a:miter lim="800000"/>
                <a:headEnd/>
                <a:tailEnd/>
              </a14:hiddenLine>
            </a:ext>
            <a:ext uri="{AF507438-7753-43E0-B8FC-AC1667EBCBE1}">
              <a14:hiddenEffects xmlns:a14="http://schemas.microsoft.com/office/drawing/2010/main">
                <a:effectLst>
                  <a:outerShdw dist="35921" dir="2700000" algn="ctr" rotWithShape="0">
                    <a:srgbClr val="C1D1D3"/>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350"/>
          </a:p>
        </p:txBody>
      </p:sp>
      <p:sp>
        <p:nvSpPr>
          <p:cNvPr id="51205" name="Rectangle 12"/>
          <p:cNvSpPr>
            <a:spLocks noChangeArrowheads="1"/>
          </p:cNvSpPr>
          <p:nvPr/>
        </p:nvSpPr>
        <p:spPr bwMode="auto">
          <a:xfrm>
            <a:off x="-681035" y="1715669"/>
            <a:ext cx="6463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350"/>
          </a:p>
        </p:txBody>
      </p:sp>
      <p:sp>
        <p:nvSpPr>
          <p:cNvPr id="51206" name="Rectangle 13"/>
          <p:cNvSpPr>
            <a:spLocks noChangeArrowheads="1"/>
          </p:cNvSpPr>
          <p:nvPr/>
        </p:nvSpPr>
        <p:spPr bwMode="auto">
          <a:xfrm>
            <a:off x="660400" y="750397"/>
            <a:ext cx="744146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de-DE" sz="2400" i="1" dirty="0" smtClean="0">
              <a:solidFill>
                <a:schemeClr val="tx2"/>
              </a:solidFill>
            </a:endParaRPr>
          </a:p>
          <a:p>
            <a:pPr>
              <a:spcBef>
                <a:spcPct val="0"/>
              </a:spcBef>
              <a:buFontTx/>
              <a:buNone/>
            </a:pPr>
            <a:r>
              <a:rPr lang="de-DE" sz="2400" i="1" dirty="0" smtClean="0">
                <a:solidFill>
                  <a:schemeClr val="tx2"/>
                </a:solidFill>
              </a:rPr>
              <a:t>Ngày       </a:t>
            </a:r>
            <a:r>
              <a:rPr lang="de-DE" sz="2400" i="1" dirty="0">
                <a:solidFill>
                  <a:schemeClr val="tx2"/>
                </a:solidFill>
              </a:rPr>
              <a:t>tháng         năm</a:t>
            </a:r>
            <a:endParaRPr lang="vi-VN" sz="2400" dirty="0">
              <a:solidFill>
                <a:schemeClr val="tx2"/>
              </a:solidFill>
            </a:endParaRPr>
          </a:p>
          <a:p>
            <a:pPr>
              <a:spcBef>
                <a:spcPct val="0"/>
              </a:spcBef>
              <a:buFontTx/>
              <a:buNone/>
            </a:pPr>
            <a:r>
              <a:rPr lang="de-DE" sz="2400" i="1" dirty="0">
                <a:solidFill>
                  <a:schemeClr val="tx2"/>
                </a:solidFill>
              </a:rPr>
              <a:t>Tên kỹ năng:</a:t>
            </a:r>
            <a:endParaRPr lang="vi-VN" sz="2400" dirty="0">
              <a:solidFill>
                <a:schemeClr val="tx2"/>
              </a:solidFill>
            </a:endParaRPr>
          </a:p>
          <a:p>
            <a:pPr>
              <a:spcBef>
                <a:spcPct val="0"/>
              </a:spcBef>
              <a:buFontTx/>
              <a:buNone/>
            </a:pPr>
            <a:r>
              <a:rPr lang="de-DE" sz="2400" i="1" dirty="0">
                <a:solidFill>
                  <a:schemeClr val="tx2"/>
                </a:solidFill>
              </a:rPr>
              <a:t>Tên học sinh:   </a:t>
            </a:r>
            <a:r>
              <a:rPr lang="de-DE" sz="2400" i="1" dirty="0" smtClean="0">
                <a:solidFill>
                  <a:schemeClr val="tx2"/>
                </a:solidFill>
              </a:rPr>
              <a:t>                                               </a:t>
            </a:r>
            <a:r>
              <a:rPr lang="en-US" sz="2400" i="1" dirty="0" err="1">
                <a:solidFill>
                  <a:schemeClr val="tx2"/>
                </a:solidFill>
              </a:rPr>
              <a:t>Lớp</a:t>
            </a:r>
            <a:r>
              <a:rPr lang="en-US" sz="2400" i="1" dirty="0">
                <a:solidFill>
                  <a:schemeClr val="tx2"/>
                </a:solidFill>
              </a:rPr>
              <a:t>:</a:t>
            </a:r>
            <a:endParaRPr lang="vi-VN" sz="2400" dirty="0">
              <a:solidFill>
                <a:schemeClr val="tx2"/>
              </a:solidFill>
            </a:endParaRPr>
          </a:p>
          <a:p>
            <a:pPr>
              <a:spcBef>
                <a:spcPct val="0"/>
              </a:spcBef>
              <a:buFontTx/>
              <a:buNone/>
            </a:pPr>
            <a:r>
              <a:rPr lang="de-DE" sz="2400" i="1" dirty="0">
                <a:solidFill>
                  <a:schemeClr val="tx2"/>
                </a:solidFill>
              </a:rPr>
              <a:t> </a:t>
            </a:r>
            <a:endParaRPr lang="de-DE" sz="2400" dirty="0">
              <a:solidFill>
                <a:schemeClr val="tx2"/>
              </a:solidFill>
            </a:endParaRPr>
          </a:p>
        </p:txBody>
      </p:sp>
      <p:graphicFrame>
        <p:nvGraphicFramePr>
          <p:cNvPr id="198670" name="Group 14"/>
          <p:cNvGraphicFramePr>
            <a:graphicFrameLocks noGrp="1"/>
          </p:cNvGraphicFramePr>
          <p:nvPr>
            <p:extLst>
              <p:ext uri="{D42A27DB-BD31-4B8C-83A1-F6EECF244321}">
                <p14:modId xmlns:p14="http://schemas.microsoft.com/office/powerpoint/2010/main" val="3044207184"/>
              </p:ext>
            </p:extLst>
          </p:nvPr>
        </p:nvGraphicFramePr>
        <p:xfrm>
          <a:off x="200472" y="2420888"/>
          <a:ext cx="9345488" cy="3227444"/>
        </p:xfrm>
        <a:graphic>
          <a:graphicData uri="http://schemas.openxmlformats.org/drawingml/2006/table">
            <a:tbl>
              <a:tblPr/>
              <a:tblGrid>
                <a:gridCol w="1705280"/>
                <a:gridCol w="4488823"/>
                <a:gridCol w="1412690"/>
                <a:gridCol w="1738695"/>
              </a:tblGrid>
              <a:tr h="79438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2"/>
                          </a:solidFill>
                          <a:effectLst/>
                          <a:latin typeface="Arial" pitchFamily="34" charset="0"/>
                          <a:cs typeface="Arial" pitchFamily="34" charset="0"/>
                        </a:rPr>
                        <a:t>TT</a:t>
                      </a:r>
                      <a:endParaRPr kumimoji="0" lang="de-DE" sz="2400" b="0"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chemeClr val="tx2"/>
                          </a:solidFill>
                          <a:effectLst/>
                          <a:latin typeface="Arial" pitchFamily="34" charset="0"/>
                          <a:cs typeface="Arial" pitchFamily="34" charset="0"/>
                        </a:rPr>
                        <a:t>Tiêu chí đánh giá</a:t>
                      </a:r>
                      <a:endParaRPr kumimoji="0" lang="vi-VN"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2"/>
                          </a:solidFill>
                          <a:effectLst/>
                          <a:latin typeface="Arial" pitchFamily="34" charset="0"/>
                          <a:cs typeface="Arial" pitchFamily="34" charset="0"/>
                        </a:rPr>
                        <a:t>Kết quả</a:t>
                      </a:r>
                      <a:endParaRPr kumimoji="0" lang="de-DE" sz="2400" b="0"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666236">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2"/>
                          </a:solidFill>
                          <a:effectLst/>
                          <a:latin typeface="Arial" pitchFamily="34" charset="0"/>
                          <a:cs typeface="Arial" pitchFamily="34" charset="0"/>
                        </a:rPr>
                        <a:t>Đạt</a:t>
                      </a:r>
                      <a:endParaRPr kumimoji="0" lang="vi-VN" sz="2400" b="0"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2"/>
                          </a:solidFill>
                          <a:effectLst/>
                          <a:latin typeface="Arial" pitchFamily="34" charset="0"/>
                          <a:cs typeface="Arial" pitchFamily="34" charset="0"/>
                        </a:rPr>
                        <a:t>Chưa đạt</a:t>
                      </a:r>
                      <a:endParaRPr kumimoji="0" lang="vi-VN" sz="2400" b="0"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62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62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56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2"/>
                          </a:solidFill>
                          <a:effectLst/>
                          <a:latin typeface="Arial" pitchFamily="34" charset="0"/>
                          <a:cs typeface="Arial" pitchFamily="34" charset="0"/>
                        </a:rPr>
                        <a:t> </a:t>
                      </a:r>
                      <a:r>
                        <a:rPr kumimoji="0" lang="de-DE" sz="2400" b="1" i="0" u="none" strike="noStrike" cap="none" normalizeH="0" baseline="0" dirty="0" smtClean="0">
                          <a:ln>
                            <a:noFill/>
                          </a:ln>
                          <a:solidFill>
                            <a:schemeClr val="tx2"/>
                          </a:solidFill>
                          <a:effectLst/>
                          <a:latin typeface="Arial" pitchFamily="34" charset="0"/>
                          <a:cs typeface="Arial" pitchFamily="34" charset="0"/>
                        </a:rPr>
                        <a:t>Kết quả</a:t>
                      </a:r>
                      <a:endParaRPr kumimoji="0" lang="de-DE" sz="2400" b="0"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9" name="Title 1"/>
          <p:cNvSpPr txBox="1">
            <a:spLocks/>
          </p:cNvSpPr>
          <p:nvPr/>
        </p:nvSpPr>
        <p:spPr>
          <a:xfrm>
            <a:off x="660400" y="494611"/>
            <a:ext cx="9245600" cy="563562"/>
          </a:xfrm>
          <a:prstGeom prst="rect">
            <a:avLst/>
          </a:prstGeom>
        </p:spPr>
        <p:txBody>
          <a:bodyPr/>
          <a:lstStyle>
            <a:lvl1pPr algn="ctr" rtl="0" eaLnBrk="1" fontAlgn="base" hangingPunct="1">
              <a:spcBef>
                <a:spcPct val="0"/>
              </a:spcBef>
              <a:spcAft>
                <a:spcPct val="0"/>
              </a:spcAft>
              <a:defRPr sz="3200" b="1"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1" fontAlgn="base" hangingPunct="1">
              <a:spcBef>
                <a:spcPct val="0"/>
              </a:spcBef>
              <a:spcAft>
                <a:spcPct val="0"/>
              </a:spcAft>
              <a:defRPr sz="3200">
                <a:solidFill>
                  <a:schemeClr val="bg1"/>
                </a:solidFill>
                <a:latin typeface="Verdana" panose="020B0604030504040204" pitchFamily="34" charset="0"/>
              </a:defRPr>
            </a:lvl2pPr>
            <a:lvl3pPr algn="ctr" rtl="0" eaLnBrk="1" fontAlgn="base" hangingPunct="1">
              <a:spcBef>
                <a:spcPct val="0"/>
              </a:spcBef>
              <a:spcAft>
                <a:spcPct val="0"/>
              </a:spcAft>
              <a:defRPr sz="3200">
                <a:solidFill>
                  <a:schemeClr val="bg1"/>
                </a:solidFill>
                <a:latin typeface="Verdana" panose="020B0604030504040204" pitchFamily="34" charset="0"/>
              </a:defRPr>
            </a:lvl3pPr>
            <a:lvl4pPr algn="ctr" rtl="0" eaLnBrk="1" fontAlgn="base" hangingPunct="1">
              <a:spcBef>
                <a:spcPct val="0"/>
              </a:spcBef>
              <a:spcAft>
                <a:spcPct val="0"/>
              </a:spcAft>
              <a:defRPr sz="3200">
                <a:solidFill>
                  <a:schemeClr val="bg1"/>
                </a:solidFill>
                <a:latin typeface="Verdana" panose="020B0604030504040204" pitchFamily="34" charset="0"/>
              </a:defRPr>
            </a:lvl4pPr>
            <a:lvl5pPr algn="ctr" rtl="0" eaLnBrk="1" fontAlgn="base" hangingPunct="1">
              <a:spcBef>
                <a:spcPct val="0"/>
              </a:spcBef>
              <a:spcAft>
                <a:spcPct val="0"/>
              </a:spcAft>
              <a:defRPr sz="3200">
                <a:solidFill>
                  <a:schemeClr val="bg1"/>
                </a:solidFill>
                <a:latin typeface="Verdana" panose="020B0604030504040204" pitchFamily="34" charset="0"/>
              </a:defRPr>
            </a:lvl5pPr>
            <a:lvl6pPr marL="457200" algn="ctr" rtl="0" eaLnBrk="1" fontAlgn="base" hangingPunct="1">
              <a:spcBef>
                <a:spcPct val="0"/>
              </a:spcBef>
              <a:spcAft>
                <a:spcPct val="0"/>
              </a:spcAft>
              <a:defRPr sz="3200">
                <a:solidFill>
                  <a:schemeClr val="bg1"/>
                </a:solidFill>
                <a:latin typeface="Verdana" panose="020B0604030504040204" pitchFamily="34" charset="0"/>
              </a:defRPr>
            </a:lvl6pPr>
            <a:lvl7pPr marL="914400" algn="ctr" rtl="0" eaLnBrk="1" fontAlgn="base" hangingPunct="1">
              <a:spcBef>
                <a:spcPct val="0"/>
              </a:spcBef>
              <a:spcAft>
                <a:spcPct val="0"/>
              </a:spcAft>
              <a:defRPr sz="3200">
                <a:solidFill>
                  <a:schemeClr val="bg1"/>
                </a:solidFill>
                <a:latin typeface="Verdana" panose="020B0604030504040204" pitchFamily="34" charset="0"/>
              </a:defRPr>
            </a:lvl7pPr>
            <a:lvl8pPr marL="1371600" algn="ctr" rtl="0" eaLnBrk="1" fontAlgn="base" hangingPunct="1">
              <a:spcBef>
                <a:spcPct val="0"/>
              </a:spcBef>
              <a:spcAft>
                <a:spcPct val="0"/>
              </a:spcAft>
              <a:defRPr sz="3200">
                <a:solidFill>
                  <a:schemeClr val="bg1"/>
                </a:solidFill>
                <a:latin typeface="Verdana" panose="020B0604030504040204" pitchFamily="34" charset="0"/>
              </a:defRPr>
            </a:lvl8pPr>
            <a:lvl9pPr marL="1828800" algn="ctr" rtl="0" eaLnBrk="1" fontAlgn="base" hangingPunct="1">
              <a:spcBef>
                <a:spcPct val="0"/>
              </a:spcBef>
              <a:spcAft>
                <a:spcPct val="0"/>
              </a:spcAft>
              <a:defRPr sz="3200">
                <a:solidFill>
                  <a:schemeClr val="bg1"/>
                </a:solidFill>
                <a:latin typeface="Verdana" panose="020B0604030504040204" pitchFamily="34" charset="0"/>
              </a:defRPr>
            </a:lvl9pPr>
          </a:lstStyle>
          <a:p>
            <a:r>
              <a:rPr lang="en-US" smtClean="0"/>
              <a:t>Mẫu phiếu đánh giá năng lực</a:t>
            </a:r>
            <a:endParaRPr lang="en-US"/>
          </a:p>
        </p:txBody>
      </p:sp>
      <p:sp>
        <p:nvSpPr>
          <p:cNvPr id="2" name="Rectangle 1"/>
          <p:cNvSpPr/>
          <p:nvPr/>
        </p:nvSpPr>
        <p:spPr>
          <a:xfrm>
            <a:off x="2041964" y="309945"/>
            <a:ext cx="6260047" cy="461665"/>
          </a:xfrm>
          <a:prstGeom prst="rect">
            <a:avLst/>
          </a:prstGeom>
        </p:spPr>
        <p:txBody>
          <a:bodyPr wrap="none">
            <a:spAutoFit/>
          </a:bodyPr>
          <a:lstStyle/>
          <a:p>
            <a:pPr>
              <a:spcBef>
                <a:spcPct val="0"/>
              </a:spcBef>
              <a:buFontTx/>
              <a:buNone/>
            </a:pPr>
            <a:r>
              <a:rPr lang="vi-VN" sz="2400" b="1" dirty="0">
                <a:solidFill>
                  <a:schemeClr val="tx2"/>
                </a:solidFill>
                <a:cs typeface="Times New Roman" panose="02020603050405020304" pitchFamily="18" charset="0"/>
              </a:rPr>
              <a:t>PHIẾU ĐÁNH GIÁ NĂNG LỰC</a:t>
            </a:r>
            <a:r>
              <a:rPr lang="vi-VN" sz="2400" b="1" i="1" dirty="0">
                <a:solidFill>
                  <a:schemeClr val="tx2"/>
                </a:solidFill>
                <a:cs typeface="Times New Roman" panose="02020603050405020304" pitchFamily="18" charset="0"/>
              </a:rPr>
              <a:t>                     </a:t>
            </a:r>
            <a:endParaRPr lang="vi-VN" sz="2400" b="1" dirty="0">
              <a:solidFill>
                <a:schemeClr val="tx2"/>
              </a:solidFill>
            </a:endParaRPr>
          </a:p>
        </p:txBody>
      </p:sp>
      <p:sp>
        <p:nvSpPr>
          <p:cNvPr id="3" name="Rectangle 2"/>
          <p:cNvSpPr/>
          <p:nvPr/>
        </p:nvSpPr>
        <p:spPr>
          <a:xfrm>
            <a:off x="7063840" y="6021288"/>
            <a:ext cx="2874505" cy="461665"/>
          </a:xfrm>
          <a:prstGeom prst="rect">
            <a:avLst/>
          </a:prstGeom>
        </p:spPr>
        <p:txBody>
          <a:bodyPr wrap="none">
            <a:spAutoFit/>
          </a:bodyPr>
          <a:lstStyle/>
          <a:p>
            <a:pPr algn="just">
              <a:spcBef>
                <a:spcPct val="0"/>
              </a:spcBef>
            </a:pPr>
            <a:r>
              <a:rPr lang="en-US" altLang="ko-KR" sz="2400" b="1" dirty="0" err="1">
                <a:solidFill>
                  <a:schemeClr val="tx2"/>
                </a:solidFill>
                <a:ea typeface="Batang" panose="02030600000101010101" pitchFamily="18" charset="-127"/>
                <a:cs typeface="Times New Roman" panose="02020603050405020304" pitchFamily="18" charset="0"/>
              </a:rPr>
              <a:t>Giáo</a:t>
            </a:r>
            <a:r>
              <a:rPr lang="en-US" altLang="ko-KR" sz="2400" b="1" dirty="0">
                <a:solidFill>
                  <a:schemeClr val="tx2"/>
                </a:solidFill>
                <a:ea typeface="Batang" panose="02030600000101010101" pitchFamily="18" charset="-127"/>
                <a:cs typeface="Times New Roman" panose="02020603050405020304" pitchFamily="18" charset="0"/>
              </a:rPr>
              <a:t> </a:t>
            </a:r>
            <a:r>
              <a:rPr lang="en-US" altLang="ko-KR" sz="2400" b="1" dirty="0" err="1">
                <a:solidFill>
                  <a:schemeClr val="tx2"/>
                </a:solidFill>
                <a:ea typeface="Batang" panose="02030600000101010101" pitchFamily="18" charset="-127"/>
                <a:cs typeface="Times New Roman" panose="02020603050405020304" pitchFamily="18" charset="0"/>
              </a:rPr>
              <a:t>viên</a:t>
            </a:r>
            <a:r>
              <a:rPr lang="en-US" altLang="ko-KR" sz="2400" b="1" dirty="0">
                <a:solidFill>
                  <a:schemeClr val="tx2"/>
                </a:solidFill>
                <a:ea typeface="Batang" panose="02030600000101010101" pitchFamily="18" charset="-127"/>
                <a:cs typeface="Times New Roman" panose="02020603050405020304" pitchFamily="18" charset="0"/>
              </a:rPr>
              <a:t> </a:t>
            </a:r>
            <a:r>
              <a:rPr lang="en-US" altLang="ko-KR" sz="2400" b="1" dirty="0" err="1">
                <a:solidFill>
                  <a:schemeClr val="tx2"/>
                </a:solidFill>
                <a:ea typeface="Batang" panose="02030600000101010101" pitchFamily="18" charset="-127"/>
                <a:cs typeface="Times New Roman" panose="02020603050405020304" pitchFamily="18" charset="0"/>
              </a:rPr>
              <a:t>hướng</a:t>
            </a:r>
            <a:r>
              <a:rPr lang="en-US" altLang="ko-KR" sz="2400" b="1" dirty="0">
                <a:solidFill>
                  <a:schemeClr val="tx2"/>
                </a:solidFill>
                <a:ea typeface="Batang" panose="02030600000101010101" pitchFamily="18" charset="-127"/>
                <a:cs typeface="Times New Roman" panose="02020603050405020304" pitchFamily="18" charset="0"/>
              </a:rPr>
              <a:t> </a:t>
            </a:r>
            <a:r>
              <a:rPr lang="en-US" altLang="ko-KR" sz="2400" b="1" dirty="0" err="1">
                <a:solidFill>
                  <a:schemeClr val="tx2"/>
                </a:solidFill>
                <a:ea typeface="Batang" panose="02030600000101010101" pitchFamily="18" charset="-127"/>
                <a:cs typeface="Times New Roman" panose="02020603050405020304" pitchFamily="18" charset="0"/>
              </a:rPr>
              <a:t>dẫn</a:t>
            </a:r>
            <a:endParaRPr lang="en-US" altLang="ko-KR" sz="2400" b="1" dirty="0">
              <a:solidFill>
                <a:schemeClr val="tx2"/>
              </a:solidFill>
              <a:ea typeface="Gulim" panose="020B0600000101010101" pitchFamily="34" charset="-127"/>
            </a:endParaRPr>
          </a:p>
        </p:txBody>
      </p:sp>
    </p:spTree>
    <p:extLst>
      <p:ext uri="{BB962C8B-B14F-4D97-AF65-F5344CB8AC3E}">
        <p14:creationId xmlns:p14="http://schemas.microsoft.com/office/powerpoint/2010/main" val="22087294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764875" y="3808810"/>
            <a:ext cx="184731" cy="300082"/>
          </a:xfrm>
          <a:prstGeom prst="rect">
            <a:avLst/>
          </a:prstGeom>
          <a:noFill/>
          <a:ln>
            <a:noFill/>
          </a:ln>
          <a:effectLst/>
          <a:extLst>
            <a:ext uri="{909E8E84-426E-40DD-AFC4-6F175D3DCCD1}">
              <a14:hiddenFill xmlns:a14="http://schemas.microsoft.com/office/drawing/2010/main">
                <a:solidFill>
                  <a:srgbClr val="2D7ACF"/>
                </a:solidFill>
              </a14:hiddenFill>
            </a:ext>
            <a:ext uri="{91240B29-F687-4F45-9708-019B960494DF}">
              <a14:hiddenLine xmlns:a14="http://schemas.microsoft.com/office/drawing/2010/main" w="9525">
                <a:solidFill>
                  <a:srgbClr val="113F71"/>
                </a:solidFill>
                <a:miter lim="800000"/>
                <a:headEnd/>
                <a:tailEnd/>
              </a14:hiddenLine>
            </a:ext>
            <a:ext uri="{AF507438-7753-43E0-B8FC-AC1667EBCBE1}">
              <a14:hiddenEffects xmlns:a14="http://schemas.microsoft.com/office/drawing/2010/main">
                <a:effectLst>
                  <a:outerShdw dist="35921" dir="2700000" algn="ctr" rotWithShape="0">
                    <a:srgbClr val="C1D1D3"/>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350"/>
          </a:p>
        </p:txBody>
      </p:sp>
      <p:sp>
        <p:nvSpPr>
          <p:cNvPr id="52227" name="Text Box 3"/>
          <p:cNvSpPr txBox="1">
            <a:spLocks noChangeArrowheads="1"/>
          </p:cNvSpPr>
          <p:nvPr/>
        </p:nvSpPr>
        <p:spPr bwMode="auto">
          <a:xfrm>
            <a:off x="2348810" y="3782616"/>
            <a:ext cx="184731" cy="300082"/>
          </a:xfrm>
          <a:prstGeom prst="rect">
            <a:avLst/>
          </a:prstGeom>
          <a:noFill/>
          <a:ln>
            <a:noFill/>
          </a:ln>
          <a:effectLst/>
          <a:extLst>
            <a:ext uri="{909E8E84-426E-40DD-AFC4-6F175D3DCCD1}">
              <a14:hiddenFill xmlns:a14="http://schemas.microsoft.com/office/drawing/2010/main">
                <a:solidFill>
                  <a:srgbClr val="2D7ACF"/>
                </a:solidFill>
              </a14:hiddenFill>
            </a:ext>
            <a:ext uri="{91240B29-F687-4F45-9708-019B960494DF}">
              <a14:hiddenLine xmlns:a14="http://schemas.microsoft.com/office/drawing/2010/main" w="9525">
                <a:solidFill>
                  <a:srgbClr val="113F71"/>
                </a:solidFill>
                <a:miter lim="800000"/>
                <a:headEnd/>
                <a:tailEnd/>
              </a14:hiddenLine>
            </a:ext>
            <a:ext uri="{AF507438-7753-43E0-B8FC-AC1667EBCBE1}">
              <a14:hiddenEffects xmlns:a14="http://schemas.microsoft.com/office/drawing/2010/main">
                <a:effectLst>
                  <a:outerShdw dist="35921" dir="2700000" algn="ctr" rotWithShape="0">
                    <a:srgbClr val="C1D1D3"/>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350"/>
          </a:p>
        </p:txBody>
      </p:sp>
      <p:sp>
        <p:nvSpPr>
          <p:cNvPr id="52228" name="Text Box 4"/>
          <p:cNvSpPr txBox="1">
            <a:spLocks noChangeArrowheads="1"/>
          </p:cNvSpPr>
          <p:nvPr/>
        </p:nvSpPr>
        <p:spPr bwMode="auto">
          <a:xfrm>
            <a:off x="4658920" y="3782616"/>
            <a:ext cx="184731" cy="300082"/>
          </a:xfrm>
          <a:prstGeom prst="rect">
            <a:avLst/>
          </a:prstGeom>
          <a:noFill/>
          <a:ln>
            <a:noFill/>
          </a:ln>
          <a:effectLst/>
          <a:extLst>
            <a:ext uri="{909E8E84-426E-40DD-AFC4-6F175D3DCCD1}">
              <a14:hiddenFill xmlns:a14="http://schemas.microsoft.com/office/drawing/2010/main">
                <a:solidFill>
                  <a:srgbClr val="2D7ACF"/>
                </a:solidFill>
              </a14:hiddenFill>
            </a:ext>
            <a:ext uri="{91240B29-F687-4F45-9708-019B960494DF}">
              <a14:hiddenLine xmlns:a14="http://schemas.microsoft.com/office/drawing/2010/main" w="9525">
                <a:solidFill>
                  <a:srgbClr val="113F71"/>
                </a:solidFill>
                <a:miter lim="800000"/>
                <a:headEnd/>
                <a:tailEnd/>
              </a14:hiddenLine>
            </a:ext>
            <a:ext uri="{AF507438-7753-43E0-B8FC-AC1667EBCBE1}">
              <a14:hiddenEffects xmlns:a14="http://schemas.microsoft.com/office/drawing/2010/main">
                <a:effectLst>
                  <a:outerShdw dist="35921" dir="2700000" algn="ctr" rotWithShape="0">
                    <a:srgbClr val="C1D1D3"/>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350"/>
          </a:p>
        </p:txBody>
      </p:sp>
      <p:sp>
        <p:nvSpPr>
          <p:cNvPr id="52229" name="Rectangle 12"/>
          <p:cNvSpPr>
            <a:spLocks noChangeArrowheads="1"/>
          </p:cNvSpPr>
          <p:nvPr/>
        </p:nvSpPr>
        <p:spPr bwMode="auto">
          <a:xfrm>
            <a:off x="-681035" y="1746625"/>
            <a:ext cx="6463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350"/>
          </a:p>
        </p:txBody>
      </p:sp>
      <p:sp>
        <p:nvSpPr>
          <p:cNvPr id="52230" name="Rectangle 13"/>
          <p:cNvSpPr>
            <a:spLocks noChangeArrowheads="1"/>
          </p:cNvSpPr>
          <p:nvPr/>
        </p:nvSpPr>
        <p:spPr bwMode="auto">
          <a:xfrm>
            <a:off x="1136576" y="777129"/>
            <a:ext cx="642195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sz="2400" i="1" dirty="0">
              <a:solidFill>
                <a:schemeClr val="tx2"/>
              </a:solidFill>
            </a:endParaRPr>
          </a:p>
          <a:p>
            <a:pPr>
              <a:spcBef>
                <a:spcPct val="0"/>
              </a:spcBef>
              <a:buFontTx/>
              <a:buNone/>
            </a:pPr>
            <a:r>
              <a:rPr lang="vi-VN" sz="2400" i="1" dirty="0" smtClean="0">
                <a:solidFill>
                  <a:schemeClr val="tx2"/>
                </a:solidFill>
              </a:rPr>
              <a:t>Ngày       </a:t>
            </a:r>
            <a:r>
              <a:rPr lang="vi-VN" sz="2400" i="1" dirty="0">
                <a:solidFill>
                  <a:schemeClr val="tx2"/>
                </a:solidFill>
              </a:rPr>
              <a:t>tháng         năm</a:t>
            </a:r>
            <a:endParaRPr lang="vi-VN" sz="2400" dirty="0">
              <a:solidFill>
                <a:schemeClr val="tx2"/>
              </a:solidFill>
            </a:endParaRPr>
          </a:p>
          <a:p>
            <a:pPr>
              <a:spcBef>
                <a:spcPct val="0"/>
              </a:spcBef>
              <a:buFontTx/>
              <a:buNone/>
            </a:pPr>
            <a:r>
              <a:rPr lang="vi-VN" sz="2400" i="1" dirty="0">
                <a:solidFill>
                  <a:schemeClr val="tx2"/>
                </a:solidFill>
              </a:rPr>
              <a:t>Tên kỹ năng:</a:t>
            </a:r>
            <a:endParaRPr lang="vi-VN" sz="2400" dirty="0">
              <a:solidFill>
                <a:schemeClr val="tx2"/>
              </a:solidFill>
            </a:endParaRPr>
          </a:p>
          <a:p>
            <a:pPr>
              <a:spcBef>
                <a:spcPct val="0"/>
              </a:spcBef>
              <a:buFontTx/>
              <a:buNone/>
            </a:pPr>
            <a:r>
              <a:rPr lang="de-DE" sz="2400" i="1" dirty="0">
                <a:solidFill>
                  <a:schemeClr val="tx2"/>
                </a:solidFill>
              </a:rPr>
              <a:t>Tên học sinh:                                   </a:t>
            </a:r>
            <a:r>
              <a:rPr lang="de-DE" sz="2400" i="1" dirty="0" smtClean="0">
                <a:solidFill>
                  <a:schemeClr val="tx2"/>
                </a:solidFill>
              </a:rPr>
              <a:t>    </a:t>
            </a:r>
            <a:r>
              <a:rPr lang="en-US" sz="2400" i="1" dirty="0" err="1">
                <a:solidFill>
                  <a:schemeClr val="tx2"/>
                </a:solidFill>
              </a:rPr>
              <a:t>Lớp</a:t>
            </a:r>
            <a:r>
              <a:rPr lang="en-US" sz="2400" i="1" dirty="0">
                <a:solidFill>
                  <a:schemeClr val="tx2"/>
                </a:solidFill>
              </a:rPr>
              <a:t>:</a:t>
            </a:r>
            <a:endParaRPr lang="vi-VN" sz="2400" dirty="0">
              <a:solidFill>
                <a:schemeClr val="tx2"/>
              </a:solidFill>
            </a:endParaRPr>
          </a:p>
          <a:p>
            <a:pPr>
              <a:spcBef>
                <a:spcPct val="0"/>
              </a:spcBef>
              <a:buFontTx/>
              <a:buNone/>
            </a:pPr>
            <a:r>
              <a:rPr lang="de-DE" sz="2400" i="1" dirty="0">
                <a:solidFill>
                  <a:schemeClr val="tx2"/>
                </a:solidFill>
              </a:rPr>
              <a:t> </a:t>
            </a:r>
            <a:endParaRPr lang="de-DE" sz="2400" dirty="0">
              <a:solidFill>
                <a:schemeClr val="tx2"/>
              </a:solidFill>
            </a:endParaRPr>
          </a:p>
        </p:txBody>
      </p:sp>
      <p:graphicFrame>
        <p:nvGraphicFramePr>
          <p:cNvPr id="199694" name="Group 14"/>
          <p:cNvGraphicFramePr>
            <a:graphicFrameLocks noGrp="1"/>
          </p:cNvGraphicFramePr>
          <p:nvPr>
            <p:extLst>
              <p:ext uri="{D42A27DB-BD31-4B8C-83A1-F6EECF244321}">
                <p14:modId xmlns:p14="http://schemas.microsoft.com/office/powerpoint/2010/main" val="1525707126"/>
              </p:ext>
            </p:extLst>
          </p:nvPr>
        </p:nvGraphicFramePr>
        <p:xfrm>
          <a:off x="368996" y="2492896"/>
          <a:ext cx="9289353" cy="3295017"/>
        </p:xfrm>
        <a:graphic>
          <a:graphicData uri="http://schemas.openxmlformats.org/drawingml/2006/table">
            <a:tbl>
              <a:tblPr/>
              <a:tblGrid>
                <a:gridCol w="1300915"/>
                <a:gridCol w="3902747"/>
                <a:gridCol w="2059784"/>
                <a:gridCol w="2025907"/>
              </a:tblGrid>
              <a:tr h="72692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dirty="0" smtClean="0">
                        <a:ln>
                          <a:noFill/>
                        </a:ln>
                        <a:solidFill>
                          <a:schemeClr val="tx2"/>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2"/>
                          </a:solidFill>
                          <a:effectLst/>
                          <a:latin typeface="Arial" pitchFamily="34" charset="0"/>
                          <a:cs typeface="Arial" pitchFamily="34" charset="0"/>
                        </a:rPr>
                        <a:t>TT</a:t>
                      </a:r>
                      <a:endParaRPr kumimoji="0" lang="de-DE" sz="2400" b="0"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7" marB="342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chemeClr val="tx2"/>
                          </a:solidFill>
                          <a:effectLst/>
                          <a:latin typeface="Arial" pitchFamily="34" charset="0"/>
                          <a:cs typeface="Arial" pitchFamily="34" charset="0"/>
                        </a:rPr>
                        <a:t>Tiêu chí đánh giá</a:t>
                      </a:r>
                      <a:endParaRPr kumimoji="0" lang="vi-VN"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7" marB="342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2"/>
                          </a:solidFill>
                          <a:effectLst/>
                          <a:latin typeface="Arial" pitchFamily="34" charset="0"/>
                          <a:cs typeface="Arial" pitchFamily="34" charset="0"/>
                        </a:rPr>
                        <a:t>Kết quả</a:t>
                      </a:r>
                      <a:endParaRPr kumimoji="0" lang="de-DE" sz="2400" b="0"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7" marB="342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865683">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chemeClr val="tx2"/>
                          </a:solidFill>
                          <a:effectLst/>
                          <a:latin typeface="Arial" pitchFamily="34" charset="0"/>
                          <a:cs typeface="Arial" pitchFamily="34" charset="0"/>
                        </a:rPr>
                        <a:t>Điểm chuẩn</a:t>
                      </a:r>
                      <a:endParaRPr kumimoji="0" lang="de-DE"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7" marB="342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chemeClr val="tx2"/>
                          </a:solidFill>
                          <a:effectLst/>
                          <a:latin typeface="Arial" pitchFamily="34" charset="0"/>
                          <a:cs typeface="Arial" pitchFamily="34" charset="0"/>
                        </a:rPr>
                        <a:t>Điểm đạt</a:t>
                      </a:r>
                      <a:endParaRPr kumimoji="0" lang="de-DE"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7" marB="342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2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2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621">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1" u="none" strike="noStrike" cap="none" normalizeH="0" baseline="0" dirty="0" smtClean="0">
                          <a:ln>
                            <a:noFill/>
                          </a:ln>
                          <a:solidFill>
                            <a:schemeClr val="tx2"/>
                          </a:solidFill>
                          <a:effectLst/>
                          <a:latin typeface="Arial" pitchFamily="34" charset="0"/>
                          <a:cs typeface="Arial" pitchFamily="34" charset="0"/>
                        </a:rPr>
                        <a:t> </a:t>
                      </a:r>
                      <a:r>
                        <a:rPr kumimoji="0" lang="de-DE" sz="2400" b="1" i="0" u="none" strike="noStrike" cap="none" normalizeH="0" baseline="0" dirty="0" smtClean="0">
                          <a:ln>
                            <a:noFill/>
                          </a:ln>
                          <a:solidFill>
                            <a:schemeClr val="tx2"/>
                          </a:solidFill>
                          <a:effectLst/>
                          <a:latin typeface="Arial" pitchFamily="34" charset="0"/>
                          <a:cs typeface="Arial" pitchFamily="34" charset="0"/>
                        </a:rPr>
                        <a:t>Kết quả</a:t>
                      </a:r>
                      <a:endParaRPr kumimoji="0" lang="de-DE" sz="2400" b="0"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2262" name="Rectangle 50"/>
          <p:cNvSpPr>
            <a:spLocks noChangeArrowheads="1"/>
          </p:cNvSpPr>
          <p:nvPr/>
        </p:nvSpPr>
        <p:spPr bwMode="auto">
          <a:xfrm>
            <a:off x="6177136" y="5869890"/>
            <a:ext cx="33598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ko-KR" sz="2400" b="1" dirty="0" err="1" smtClean="0">
                <a:solidFill>
                  <a:schemeClr val="tx2"/>
                </a:solidFill>
                <a:ea typeface="Batang" panose="02030600000101010101" pitchFamily="18" charset="-127"/>
                <a:cs typeface="Times New Roman" panose="02020603050405020304" pitchFamily="18" charset="0"/>
              </a:rPr>
              <a:t>Giáo</a:t>
            </a:r>
            <a:r>
              <a:rPr lang="en-US" altLang="ko-KR" sz="2400" b="1" dirty="0" smtClean="0">
                <a:solidFill>
                  <a:schemeClr val="tx2"/>
                </a:solidFill>
                <a:ea typeface="Batang" panose="02030600000101010101" pitchFamily="18" charset="-127"/>
                <a:cs typeface="Times New Roman" panose="02020603050405020304" pitchFamily="18" charset="0"/>
              </a:rPr>
              <a:t> </a:t>
            </a:r>
            <a:r>
              <a:rPr lang="en-US" altLang="ko-KR" sz="2400" b="1" dirty="0" err="1">
                <a:solidFill>
                  <a:schemeClr val="tx2"/>
                </a:solidFill>
                <a:ea typeface="Batang" panose="02030600000101010101" pitchFamily="18" charset="-127"/>
                <a:cs typeface="Times New Roman" panose="02020603050405020304" pitchFamily="18" charset="0"/>
              </a:rPr>
              <a:t>viên</a:t>
            </a:r>
            <a:r>
              <a:rPr lang="en-US" altLang="ko-KR" sz="2400" b="1" dirty="0">
                <a:solidFill>
                  <a:schemeClr val="tx2"/>
                </a:solidFill>
                <a:ea typeface="Batang" panose="02030600000101010101" pitchFamily="18" charset="-127"/>
                <a:cs typeface="Times New Roman" panose="02020603050405020304" pitchFamily="18" charset="0"/>
              </a:rPr>
              <a:t> </a:t>
            </a:r>
            <a:r>
              <a:rPr lang="en-US" altLang="ko-KR" sz="2400" b="1" dirty="0" err="1">
                <a:solidFill>
                  <a:schemeClr val="tx2"/>
                </a:solidFill>
                <a:ea typeface="Batang" panose="02030600000101010101" pitchFamily="18" charset="-127"/>
                <a:cs typeface="Times New Roman" panose="02020603050405020304" pitchFamily="18" charset="0"/>
              </a:rPr>
              <a:t>hướng</a:t>
            </a:r>
            <a:r>
              <a:rPr lang="en-US" altLang="ko-KR" sz="2400" b="1" dirty="0">
                <a:solidFill>
                  <a:schemeClr val="tx2"/>
                </a:solidFill>
                <a:ea typeface="Batang" panose="02030600000101010101" pitchFamily="18" charset="-127"/>
                <a:cs typeface="Times New Roman" panose="02020603050405020304" pitchFamily="18" charset="0"/>
              </a:rPr>
              <a:t> </a:t>
            </a:r>
            <a:r>
              <a:rPr lang="en-US" altLang="ko-KR" sz="2400" b="1" dirty="0" err="1">
                <a:solidFill>
                  <a:schemeClr val="tx2"/>
                </a:solidFill>
                <a:ea typeface="Batang" panose="02030600000101010101" pitchFamily="18" charset="-127"/>
                <a:cs typeface="Times New Roman" panose="02020603050405020304" pitchFamily="18" charset="0"/>
              </a:rPr>
              <a:t>dẫn</a:t>
            </a:r>
            <a:endParaRPr lang="en-US" altLang="ko-KR" sz="2400" b="1" dirty="0">
              <a:solidFill>
                <a:schemeClr val="tx2"/>
              </a:solidFill>
              <a:ea typeface="Gulim" panose="020B0600000101010101" pitchFamily="34" charset="-127"/>
            </a:endParaRPr>
          </a:p>
        </p:txBody>
      </p:sp>
      <p:sp>
        <p:nvSpPr>
          <p:cNvPr id="2" name="Rectangle 1"/>
          <p:cNvSpPr/>
          <p:nvPr/>
        </p:nvSpPr>
        <p:spPr>
          <a:xfrm>
            <a:off x="2091037" y="332656"/>
            <a:ext cx="6345007" cy="461665"/>
          </a:xfrm>
          <a:prstGeom prst="rect">
            <a:avLst/>
          </a:prstGeom>
        </p:spPr>
        <p:txBody>
          <a:bodyPr wrap="none">
            <a:spAutoFit/>
          </a:bodyPr>
          <a:lstStyle/>
          <a:p>
            <a:r>
              <a:rPr lang="en-US" sz="2400" b="1" dirty="0">
                <a:solidFill>
                  <a:schemeClr val="tx2"/>
                </a:solidFill>
                <a:latin typeface="Arial" pitchFamily="34" charset="0"/>
                <a:cs typeface="Arial" pitchFamily="34" charset="0"/>
              </a:rPr>
              <a:t> </a:t>
            </a:r>
            <a:r>
              <a:rPr lang="vi-VN" sz="2400" b="1" dirty="0">
                <a:solidFill>
                  <a:schemeClr val="tx2"/>
                </a:solidFill>
                <a:latin typeface="Arial" pitchFamily="34" charset="0"/>
                <a:cs typeface="Arial" pitchFamily="34" charset="0"/>
              </a:rPr>
              <a:t>PHIẾU ĐÁNH GIÁ NĂNG LỰC</a:t>
            </a:r>
            <a:r>
              <a:rPr lang="vi-VN" sz="2400" b="1" i="1" dirty="0">
                <a:solidFill>
                  <a:schemeClr val="tx2"/>
                </a:solidFill>
                <a:latin typeface="Arial" pitchFamily="34" charset="0"/>
                <a:cs typeface="Arial" pitchFamily="34" charset="0"/>
              </a:rPr>
              <a:t>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761510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0552" y="2492896"/>
            <a:ext cx="8352928" cy="2308324"/>
          </a:xfrm>
          <a:prstGeom prst="rect">
            <a:avLst/>
          </a:prstGeom>
        </p:spPr>
        <p:txBody>
          <a:bodyPr wrap="square">
            <a:spAutoFit/>
          </a:bodyPr>
          <a:lstStyle/>
          <a:p>
            <a:pPr>
              <a:lnSpc>
                <a:spcPct val="150000"/>
              </a:lnSpc>
            </a:pPr>
            <a:r>
              <a:rPr lang="pt-BR" sz="2400" b="1" i="1" dirty="0" smtClean="0">
                <a:latin typeface="Arial" pitchFamily="34" charset="0"/>
                <a:cs typeface="Arial" pitchFamily="34" charset="0"/>
              </a:rPr>
              <a:t>Nhiệm vụ</a:t>
            </a:r>
            <a:r>
              <a:rPr lang="pt-BR" sz="2400" dirty="0" smtClean="0">
                <a:latin typeface="Arial" pitchFamily="34" charset="0"/>
                <a:cs typeface="Arial" pitchFamily="34" charset="0"/>
              </a:rPr>
              <a:t>: </a:t>
            </a:r>
            <a:r>
              <a:rPr lang="en-US" sz="2400" dirty="0" err="1">
                <a:latin typeface="Arial" pitchFamily="34" charset="0"/>
                <a:cs typeface="Arial" pitchFamily="34" charset="0"/>
              </a:rPr>
              <a:t>Xây</a:t>
            </a:r>
            <a:r>
              <a:rPr lang="en-US" sz="2400" dirty="0">
                <a:latin typeface="Arial" pitchFamily="34" charset="0"/>
                <a:cs typeface="Arial" pitchFamily="34" charset="0"/>
              </a:rPr>
              <a:t> </a:t>
            </a:r>
            <a:r>
              <a:rPr lang="en-US" sz="2400" dirty="0" err="1">
                <a:latin typeface="Arial" pitchFamily="34" charset="0"/>
                <a:cs typeface="Arial" pitchFamily="34" charset="0"/>
              </a:rPr>
              <a:t>dựng</a:t>
            </a:r>
            <a:r>
              <a:rPr lang="en-US" sz="2400" dirty="0">
                <a:latin typeface="Arial" pitchFamily="34" charset="0"/>
                <a:cs typeface="Arial" pitchFamily="34" charset="0"/>
              </a:rPr>
              <a:t> </a:t>
            </a:r>
            <a:r>
              <a:rPr lang="en-US" sz="2400" dirty="0" err="1">
                <a:latin typeface="Arial" pitchFamily="34" charset="0"/>
                <a:cs typeface="Arial" pitchFamily="34" charset="0"/>
              </a:rPr>
              <a:t>tiêu</a:t>
            </a:r>
            <a:r>
              <a:rPr lang="en-US" sz="2400" dirty="0">
                <a:latin typeface="Arial" pitchFamily="34" charset="0"/>
                <a:cs typeface="Arial" pitchFamily="34" charset="0"/>
              </a:rPr>
              <a:t> </a:t>
            </a:r>
            <a:r>
              <a:rPr lang="en-US" sz="2400" dirty="0" err="1">
                <a:latin typeface="Arial" pitchFamily="34" charset="0"/>
                <a:cs typeface="Arial" pitchFamily="34" charset="0"/>
              </a:rPr>
              <a:t>chuẩn</a:t>
            </a:r>
            <a:r>
              <a:rPr lang="en-US" sz="2400" dirty="0">
                <a:latin typeface="Arial" pitchFamily="34" charset="0"/>
                <a:cs typeface="Arial" pitchFamily="34" charset="0"/>
              </a:rPr>
              <a:t>, </a:t>
            </a:r>
            <a:r>
              <a:rPr lang="en-US" sz="2400" dirty="0" err="1">
                <a:latin typeface="Arial" pitchFamily="34" charset="0"/>
                <a:cs typeface="Arial" pitchFamily="34" charset="0"/>
              </a:rPr>
              <a:t>tiêu</a:t>
            </a:r>
            <a:r>
              <a:rPr lang="en-US" sz="2400" dirty="0">
                <a:latin typeface="Arial" pitchFamily="34" charset="0"/>
                <a:cs typeface="Arial" pitchFamily="34" charset="0"/>
              </a:rPr>
              <a:t> </a:t>
            </a:r>
            <a:r>
              <a:rPr lang="en-US" sz="2400" dirty="0" err="1">
                <a:latin typeface="Arial" pitchFamily="34" charset="0"/>
                <a:cs typeface="Arial" pitchFamily="34" charset="0"/>
              </a:rPr>
              <a:t>chí</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thiết</a:t>
            </a:r>
            <a:r>
              <a:rPr lang="en-US" sz="2400" dirty="0">
                <a:latin typeface="Arial" pitchFamily="34" charset="0"/>
                <a:cs typeface="Arial" pitchFamily="34" charset="0"/>
              </a:rPr>
              <a:t> </a:t>
            </a:r>
            <a:r>
              <a:rPr lang="en-US" sz="2400" dirty="0" err="1">
                <a:latin typeface="Arial" pitchFamily="34" charset="0"/>
                <a:cs typeface="Arial" pitchFamily="34" charset="0"/>
              </a:rPr>
              <a:t>kế</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công</a:t>
            </a:r>
            <a:r>
              <a:rPr lang="en-US" sz="2400" dirty="0" smtClean="0">
                <a:latin typeface="Arial" pitchFamily="34" charset="0"/>
                <a:cs typeface="Arial" pitchFamily="34" charset="0"/>
              </a:rPr>
              <a:t> </a:t>
            </a:r>
            <a:r>
              <a:rPr lang="en-US" sz="2400" dirty="0" err="1">
                <a:latin typeface="Arial" pitchFamily="34" charset="0"/>
                <a:cs typeface="Arial" pitchFamily="34" charset="0"/>
              </a:rPr>
              <a:t>cụ</a:t>
            </a:r>
            <a:r>
              <a:rPr lang="en-US" sz="2400" dirty="0">
                <a:latin typeface="Arial" pitchFamily="34" charset="0"/>
                <a:cs typeface="Arial" pitchFamily="34" charset="0"/>
              </a:rPr>
              <a:t> </a:t>
            </a:r>
            <a:r>
              <a:rPr lang="en-US" sz="2400" dirty="0" err="1">
                <a:latin typeface="Arial" pitchFamily="34" charset="0"/>
                <a:cs typeface="Arial" pitchFamily="34" charset="0"/>
              </a:rPr>
              <a:t>để</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pt-BR" sz="2400" dirty="0" smtClean="0">
                <a:latin typeface="Arial" pitchFamily="34" charset="0"/>
                <a:cs typeface="Arial" pitchFamily="34" charset="0"/>
              </a:rPr>
              <a:t>.</a:t>
            </a:r>
          </a:p>
          <a:p>
            <a:pPr>
              <a:lnSpc>
                <a:spcPct val="150000"/>
              </a:lnSpc>
            </a:pPr>
            <a:r>
              <a:rPr lang="pt-BR" sz="2400" b="1" i="1" dirty="0" smtClean="0">
                <a:latin typeface="Arial" pitchFamily="34" charset="0"/>
                <a:cs typeface="Arial" pitchFamily="34" charset="0"/>
              </a:rPr>
              <a:t>Yêu cầu: </a:t>
            </a:r>
            <a:r>
              <a:rPr lang="pt-BR" sz="2400" dirty="0" smtClean="0">
                <a:latin typeface="Arial" pitchFamily="34" charset="0"/>
                <a:cs typeface="Arial" pitchFamily="34" charset="0"/>
              </a:rPr>
              <a:t>-  Gửi  file vào mail </a:t>
            </a:r>
            <a:r>
              <a:rPr lang="pt-BR" sz="2400" dirty="0" smtClean="0">
                <a:latin typeface="Arial" pitchFamily="34" charset="0"/>
                <a:cs typeface="Arial" pitchFamily="34" charset="0"/>
                <a:hlinkClick r:id="rId2"/>
              </a:rPr>
              <a:t>Nguyenthuycd71@gmai.con</a:t>
            </a:r>
            <a:endParaRPr lang="pt-BR" sz="2400" dirty="0" smtClean="0">
              <a:latin typeface="Arial" pitchFamily="34" charset="0"/>
              <a:cs typeface="Arial" pitchFamily="34" charset="0"/>
            </a:endParaRPr>
          </a:p>
          <a:p>
            <a:pPr>
              <a:lnSpc>
                <a:spcPct val="150000"/>
              </a:lnSpc>
            </a:pPr>
            <a:r>
              <a:rPr lang="pt-BR" sz="2400" dirty="0">
                <a:latin typeface="Arial" pitchFamily="34" charset="0"/>
                <a:cs typeface="Arial" pitchFamily="34" charset="0"/>
              </a:rPr>
              <a:t> </a:t>
            </a:r>
            <a:r>
              <a:rPr lang="pt-BR" sz="2400" dirty="0" smtClean="0">
                <a:latin typeface="Arial" pitchFamily="34" charset="0"/>
                <a:cs typeface="Arial" pitchFamily="34" charset="0"/>
              </a:rPr>
              <a:t>              -  Ghi rõ Họ tên; Lớp</a:t>
            </a:r>
            <a:endParaRPr lang="en-US" sz="2400" dirty="0">
              <a:latin typeface="Arial" pitchFamily="34" charset="0"/>
              <a:cs typeface="Arial" pitchFamily="34" charset="0"/>
            </a:endParaRPr>
          </a:p>
        </p:txBody>
      </p:sp>
      <p:sp>
        <p:nvSpPr>
          <p:cNvPr id="5" name="TextBox 4"/>
          <p:cNvSpPr txBox="1"/>
          <p:nvPr/>
        </p:nvSpPr>
        <p:spPr>
          <a:xfrm>
            <a:off x="2360712" y="1624010"/>
            <a:ext cx="5068788" cy="461665"/>
          </a:xfrm>
          <a:prstGeom prst="rect">
            <a:avLst/>
          </a:prstGeom>
          <a:noFill/>
        </p:spPr>
        <p:txBody>
          <a:bodyPr wrap="square" rtlCol="0">
            <a:spAutoFit/>
          </a:bodyPr>
          <a:lstStyle/>
          <a:p>
            <a:r>
              <a:rPr lang="en-US" sz="2400" b="1" dirty="0" smtClean="0">
                <a:latin typeface="Arial" pitchFamily="34" charset="0"/>
                <a:cs typeface="Arial" pitchFamily="34" charset="0"/>
              </a:rPr>
              <a:t>BÀI TẬP THỰC HÀNH CÁ NHÂN</a:t>
            </a:r>
            <a:endParaRPr lang="en-US" sz="2400" b="1" dirty="0">
              <a:latin typeface="Arial" pitchFamily="34" charset="0"/>
              <a:cs typeface="Arial" pitchFamily="34" charset="0"/>
            </a:endParaRPr>
          </a:p>
        </p:txBody>
      </p:sp>
      <p:sp>
        <p:nvSpPr>
          <p:cNvPr id="6" name="Left Arrow 5">
            <a:hlinkClick r:id="rId3" action="ppaction://hlinksldjump"/>
          </p:cNvPr>
          <p:cNvSpPr/>
          <p:nvPr/>
        </p:nvSpPr>
        <p:spPr>
          <a:xfrm>
            <a:off x="9273480" y="6482953"/>
            <a:ext cx="504056" cy="3750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15400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a:p>
        </p:txBody>
      </p:sp>
      <p:sp>
        <p:nvSpPr>
          <p:cNvPr id="6" name="Title 5"/>
          <p:cNvSpPr>
            <a:spLocks noGrp="1"/>
          </p:cNvSpPr>
          <p:nvPr>
            <p:ph type="ctrTitle" sz="quarter"/>
          </p:nvPr>
        </p:nvSpPr>
        <p:spPr/>
        <p:txBody>
          <a:bodyPr/>
          <a:lstStyle/>
          <a:p>
            <a:r>
              <a:rPr lang="en-US" sz="4800" smtClean="0"/>
              <a:t>TRÂN TRỌNG CẢM ƠN</a:t>
            </a:r>
            <a:endParaRPr lang="en-US" sz="4800"/>
          </a:p>
        </p:txBody>
      </p:sp>
    </p:spTree>
    <p:extLst>
      <p:ext uri="{BB962C8B-B14F-4D97-AF65-F5344CB8AC3E}">
        <p14:creationId xmlns:p14="http://schemas.microsoft.com/office/powerpoint/2010/main" val="1387217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gn="ctr"/>
            <a:r>
              <a:rPr lang="en-US" b="1" dirty="0" err="1" smtClean="0">
                <a:latin typeface="Arial" pitchFamily="34" charset="0"/>
                <a:cs typeface="Arial" pitchFamily="34" charset="0"/>
              </a:rPr>
              <a:t>Nội</a:t>
            </a:r>
            <a:r>
              <a:rPr lang="en-US" b="1" dirty="0" smtClean="0">
                <a:latin typeface="Arial" pitchFamily="34" charset="0"/>
                <a:cs typeface="Arial" pitchFamily="34" charset="0"/>
              </a:rPr>
              <a:t> dung</a:t>
            </a:r>
            <a:endParaRPr lang="en-US" b="1" dirty="0">
              <a:solidFill>
                <a:schemeClr val="accent1"/>
              </a:solidFill>
              <a:latin typeface="Arial" pitchFamily="34" charset="0"/>
              <a:cs typeface="Arial" pitchFamily="34" charset="0"/>
            </a:endParaRPr>
          </a:p>
        </p:txBody>
      </p:sp>
      <p:sp>
        <p:nvSpPr>
          <p:cNvPr id="86019" name="Text Box 3"/>
          <p:cNvSpPr txBox="1">
            <a:spLocks noChangeArrowheads="1"/>
          </p:cNvSpPr>
          <p:nvPr/>
        </p:nvSpPr>
        <p:spPr bwMode="auto">
          <a:xfrm>
            <a:off x="1798904"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atin typeface="Arial" pitchFamily="34" charset="0"/>
              <a:cs typeface="Arial" pitchFamily="34" charset="0"/>
            </a:endParaRPr>
          </a:p>
        </p:txBody>
      </p:sp>
      <p:sp>
        <p:nvSpPr>
          <p:cNvPr id="2" name="Rectangle 1">
            <a:hlinkClick r:id="rId2" action="ppaction://hlinksldjump"/>
          </p:cNvPr>
          <p:cNvSpPr/>
          <p:nvPr/>
        </p:nvSpPr>
        <p:spPr>
          <a:xfrm>
            <a:off x="1280594" y="2647949"/>
            <a:ext cx="5079467" cy="461665"/>
          </a:xfrm>
          <a:prstGeom prst="rect">
            <a:avLst/>
          </a:prstGeom>
        </p:spPr>
        <p:txBody>
          <a:bodyPr wrap="none">
            <a:spAutoFit/>
          </a:bodyPr>
          <a:lstStyle/>
          <a:p>
            <a:r>
              <a:rPr lang="en-US" sz="2400" b="1" dirty="0">
                <a:latin typeface="Arial" pitchFamily="34" charset="0"/>
                <a:cs typeface="Arial" pitchFamily="34" charset="0"/>
                <a:hlinkClick r:id="rId2" action="ppaction://hlinksldjump"/>
              </a:rPr>
              <a:t>1. </a:t>
            </a:r>
            <a:r>
              <a:rPr lang="en-US" sz="2400" b="1" dirty="0" err="1">
                <a:latin typeface="Arial" pitchFamily="34" charset="0"/>
                <a:cs typeface="Arial" pitchFamily="34" charset="0"/>
                <a:hlinkClick r:id="rId2" action="ppaction://hlinksldjump"/>
              </a:rPr>
              <a:t>Tiêu</a:t>
            </a:r>
            <a:r>
              <a:rPr lang="en-US" sz="2400" b="1" dirty="0">
                <a:latin typeface="Arial" pitchFamily="34" charset="0"/>
                <a:cs typeface="Arial" pitchFamily="34" charset="0"/>
                <a:hlinkClick r:id="rId2" action="ppaction://hlinksldjump"/>
              </a:rPr>
              <a:t> </a:t>
            </a:r>
            <a:r>
              <a:rPr lang="en-US" sz="2400" b="1" dirty="0" err="1">
                <a:latin typeface="Arial" pitchFamily="34" charset="0"/>
                <a:cs typeface="Arial" pitchFamily="34" charset="0"/>
                <a:hlinkClick r:id="rId2" action="ppaction://hlinksldjump"/>
              </a:rPr>
              <a:t>chuẩn</a:t>
            </a:r>
            <a:r>
              <a:rPr lang="en-US" sz="2400" b="1" dirty="0">
                <a:latin typeface="Arial" pitchFamily="34" charset="0"/>
                <a:cs typeface="Arial" pitchFamily="34" charset="0"/>
                <a:hlinkClick r:id="rId2" action="ppaction://hlinksldjump"/>
              </a:rPr>
              <a:t> </a:t>
            </a:r>
            <a:r>
              <a:rPr lang="en-US" sz="2400" b="1" dirty="0" err="1">
                <a:latin typeface="Arial" pitchFamily="34" charset="0"/>
                <a:cs typeface="Arial" pitchFamily="34" charset="0"/>
                <a:hlinkClick r:id="rId2" action="ppaction://hlinksldjump"/>
              </a:rPr>
              <a:t>và</a:t>
            </a:r>
            <a:r>
              <a:rPr lang="en-US" sz="2400" b="1" dirty="0">
                <a:latin typeface="Arial" pitchFamily="34" charset="0"/>
                <a:cs typeface="Arial" pitchFamily="34" charset="0"/>
                <a:hlinkClick r:id="rId2" action="ppaction://hlinksldjump"/>
              </a:rPr>
              <a:t> </a:t>
            </a:r>
            <a:r>
              <a:rPr lang="en-US" sz="2400" b="1" dirty="0" err="1">
                <a:latin typeface="Arial" pitchFamily="34" charset="0"/>
                <a:cs typeface="Arial" pitchFamily="34" charset="0"/>
                <a:hlinkClick r:id="rId2" action="ppaction://hlinksldjump"/>
              </a:rPr>
              <a:t>tiêu</a:t>
            </a:r>
            <a:r>
              <a:rPr lang="en-US" sz="2400" b="1" dirty="0">
                <a:latin typeface="Arial" pitchFamily="34" charset="0"/>
                <a:cs typeface="Arial" pitchFamily="34" charset="0"/>
                <a:hlinkClick r:id="rId2" action="ppaction://hlinksldjump"/>
              </a:rPr>
              <a:t> </a:t>
            </a:r>
            <a:r>
              <a:rPr lang="en-US" sz="2400" b="1" dirty="0" err="1">
                <a:latin typeface="Arial" pitchFamily="34" charset="0"/>
                <a:cs typeface="Arial" pitchFamily="34" charset="0"/>
                <a:hlinkClick r:id="rId2" action="ppaction://hlinksldjump"/>
              </a:rPr>
              <a:t>chí</a:t>
            </a:r>
            <a:r>
              <a:rPr lang="en-US" sz="2400" b="1" dirty="0">
                <a:latin typeface="Arial" pitchFamily="34" charset="0"/>
                <a:cs typeface="Arial" pitchFamily="34" charset="0"/>
                <a:hlinkClick r:id="rId2" action="ppaction://hlinksldjump"/>
              </a:rPr>
              <a:t> </a:t>
            </a:r>
            <a:r>
              <a:rPr lang="en-US" sz="2400" b="1" dirty="0" err="1">
                <a:latin typeface="Arial" pitchFamily="34" charset="0"/>
                <a:cs typeface="Arial" pitchFamily="34" charset="0"/>
                <a:hlinkClick r:id="rId2" action="ppaction://hlinksldjump"/>
              </a:rPr>
              <a:t>đánh</a:t>
            </a:r>
            <a:r>
              <a:rPr lang="en-US" sz="2400" b="1" dirty="0">
                <a:latin typeface="Arial" pitchFamily="34" charset="0"/>
                <a:cs typeface="Arial" pitchFamily="34" charset="0"/>
                <a:hlinkClick r:id="rId2" action="ppaction://hlinksldjump"/>
              </a:rPr>
              <a:t> </a:t>
            </a:r>
            <a:r>
              <a:rPr lang="en-US" sz="2400" b="1" dirty="0" err="1">
                <a:latin typeface="Arial" pitchFamily="34" charset="0"/>
                <a:cs typeface="Arial" pitchFamily="34" charset="0"/>
                <a:hlinkClick r:id="rId2" action="ppaction://hlinksldjump"/>
              </a:rPr>
              <a:t>giá</a:t>
            </a:r>
            <a:endParaRPr lang="en-US" sz="2400" b="1" dirty="0">
              <a:latin typeface="Arial" pitchFamily="34" charset="0"/>
              <a:cs typeface="Arial" pitchFamily="34" charset="0"/>
            </a:endParaRPr>
          </a:p>
        </p:txBody>
      </p:sp>
      <p:sp>
        <p:nvSpPr>
          <p:cNvPr id="4" name="Rectangle 3">
            <a:hlinkClick r:id="rId3" action="ppaction://hlinksldjump"/>
          </p:cNvPr>
          <p:cNvSpPr/>
          <p:nvPr/>
        </p:nvSpPr>
        <p:spPr>
          <a:xfrm>
            <a:off x="1378338" y="3399387"/>
            <a:ext cx="4487126" cy="461665"/>
          </a:xfrm>
          <a:prstGeom prst="rect">
            <a:avLst/>
          </a:prstGeom>
        </p:spPr>
        <p:txBody>
          <a:bodyPr wrap="none">
            <a:spAutoFit/>
          </a:bodyPr>
          <a:lstStyle/>
          <a:p>
            <a:r>
              <a:rPr lang="en-US" sz="2400" b="1" dirty="0">
                <a:latin typeface="Arial" pitchFamily="34" charset="0"/>
                <a:cs typeface="Arial" pitchFamily="34" charset="0"/>
              </a:rPr>
              <a:t>2. </a:t>
            </a:r>
            <a:r>
              <a:rPr lang="en-US" sz="2400" b="1" dirty="0" err="1">
                <a:latin typeface="Arial" pitchFamily="34" charset="0"/>
                <a:cs typeface="Arial" pitchFamily="34" charset="0"/>
              </a:rPr>
              <a:t>Công</a:t>
            </a:r>
            <a:r>
              <a:rPr lang="en-US" sz="2400" b="1" dirty="0">
                <a:latin typeface="Arial" pitchFamily="34" charset="0"/>
                <a:cs typeface="Arial" pitchFamily="34" charset="0"/>
              </a:rPr>
              <a:t> </a:t>
            </a:r>
            <a:r>
              <a:rPr lang="en-US" sz="2400" b="1" dirty="0" err="1">
                <a:latin typeface="Arial" pitchFamily="34" charset="0"/>
                <a:cs typeface="Arial" pitchFamily="34" charset="0"/>
              </a:rPr>
              <a:t>cụ</a:t>
            </a:r>
            <a:r>
              <a:rPr lang="en-US" sz="2400" b="1" dirty="0">
                <a:latin typeface="Arial" pitchFamily="34" charset="0"/>
                <a:cs typeface="Arial" pitchFamily="34" charset="0"/>
              </a:rPr>
              <a:t> </a:t>
            </a:r>
            <a:r>
              <a:rPr lang="en-US" sz="2400" b="1" dirty="0" err="1">
                <a:latin typeface="Arial" pitchFamily="34" charset="0"/>
                <a:cs typeface="Arial" pitchFamily="34" charset="0"/>
              </a:rPr>
              <a:t>đánh</a:t>
            </a:r>
            <a:r>
              <a:rPr lang="en-US" sz="2400" b="1" dirty="0">
                <a:latin typeface="Arial" pitchFamily="34" charset="0"/>
                <a:cs typeface="Arial" pitchFamily="34" charset="0"/>
              </a:rPr>
              <a:t> </a:t>
            </a:r>
            <a:r>
              <a:rPr lang="en-US" sz="2400" b="1" dirty="0" err="1">
                <a:latin typeface="Arial" pitchFamily="34" charset="0"/>
                <a:cs typeface="Arial" pitchFamily="34" charset="0"/>
              </a:rPr>
              <a:t>giá</a:t>
            </a:r>
            <a:r>
              <a:rPr lang="en-US" sz="2400" b="1" dirty="0">
                <a:latin typeface="Arial" pitchFamily="34" charset="0"/>
                <a:cs typeface="Arial" pitchFamily="34" charset="0"/>
              </a:rPr>
              <a:t> </a:t>
            </a:r>
            <a:r>
              <a:rPr lang="en-US" sz="2400" b="1" dirty="0" err="1">
                <a:latin typeface="Arial" pitchFamily="34" charset="0"/>
                <a:cs typeface="Arial" pitchFamily="34" charset="0"/>
              </a:rPr>
              <a:t>năng</a:t>
            </a:r>
            <a:r>
              <a:rPr lang="en-US" sz="2400" b="1" dirty="0">
                <a:latin typeface="Arial" pitchFamily="34" charset="0"/>
                <a:cs typeface="Arial" pitchFamily="34" charset="0"/>
              </a:rPr>
              <a:t> </a:t>
            </a:r>
            <a:r>
              <a:rPr lang="en-US" sz="2400" b="1" dirty="0" err="1">
                <a:latin typeface="Arial" pitchFamily="34" charset="0"/>
                <a:cs typeface="Arial" pitchFamily="34" charset="0"/>
              </a:rPr>
              <a:t>lực</a:t>
            </a:r>
            <a:endParaRPr lang="en-US" sz="2400" b="1" dirty="0">
              <a:latin typeface="Arial" pitchFamily="34" charset="0"/>
              <a:cs typeface="Arial" pitchFamily="34" charset="0"/>
            </a:endParaRPr>
          </a:p>
        </p:txBody>
      </p:sp>
      <p:sp>
        <p:nvSpPr>
          <p:cNvPr id="44" name="AutoShape 81"/>
          <p:cNvSpPr>
            <a:spLocks noChangeArrowheads="1"/>
          </p:cNvSpPr>
          <p:nvPr/>
        </p:nvSpPr>
        <p:spPr bwMode="gray">
          <a:xfrm>
            <a:off x="416496" y="1605747"/>
            <a:ext cx="818628" cy="653839"/>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45" name="AutoShape 82"/>
          <p:cNvSpPr>
            <a:spLocks noChangeArrowheads="1"/>
          </p:cNvSpPr>
          <p:nvPr/>
        </p:nvSpPr>
        <p:spPr bwMode="gray">
          <a:xfrm>
            <a:off x="464465" y="1484785"/>
            <a:ext cx="1085234" cy="830996"/>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46" name="Line 86"/>
          <p:cNvSpPr>
            <a:spLocks noChangeShapeType="1"/>
          </p:cNvSpPr>
          <p:nvPr/>
        </p:nvSpPr>
        <p:spPr bwMode="auto">
          <a:xfrm>
            <a:off x="1320800" y="2260218"/>
            <a:ext cx="7759708"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47" name="Text Box 88"/>
          <p:cNvSpPr txBox="1">
            <a:spLocks noChangeArrowheads="1"/>
          </p:cNvSpPr>
          <p:nvPr/>
        </p:nvSpPr>
        <p:spPr bwMode="gray">
          <a:xfrm>
            <a:off x="533981" y="1701686"/>
            <a:ext cx="9204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err="1" smtClean="0">
                <a:solidFill>
                  <a:srgbClr val="FFFFFF"/>
                </a:solidFill>
                <a:latin typeface="Arial" pitchFamily="34" charset="0"/>
                <a:cs typeface="Arial" pitchFamily="34" charset="0"/>
              </a:rPr>
              <a:t>Bài</a:t>
            </a:r>
            <a:r>
              <a:rPr lang="en-US" sz="2400" b="1" dirty="0" smtClean="0">
                <a:solidFill>
                  <a:srgbClr val="FFFFFF"/>
                </a:solidFill>
                <a:latin typeface="Arial" pitchFamily="34" charset="0"/>
                <a:cs typeface="Arial" pitchFamily="34" charset="0"/>
              </a:rPr>
              <a:t> 2</a:t>
            </a:r>
            <a:endParaRPr lang="en-US" sz="2400" b="1" dirty="0">
              <a:solidFill>
                <a:srgbClr val="FFFFFF"/>
              </a:solidFill>
              <a:latin typeface="Arial" pitchFamily="34" charset="0"/>
              <a:cs typeface="Arial" pitchFamily="34" charset="0"/>
            </a:endParaRPr>
          </a:p>
        </p:txBody>
      </p:sp>
      <p:sp>
        <p:nvSpPr>
          <p:cNvPr id="48" name="Rectangle 47"/>
          <p:cNvSpPr/>
          <p:nvPr/>
        </p:nvSpPr>
        <p:spPr>
          <a:xfrm>
            <a:off x="1640632" y="1484786"/>
            <a:ext cx="7632848" cy="830997"/>
          </a:xfrm>
          <a:prstGeom prst="rect">
            <a:avLst/>
          </a:prstGeom>
        </p:spPr>
        <p:txBody>
          <a:bodyPr wrap="square">
            <a:spAutoFit/>
          </a:bodyPr>
          <a:lstStyle/>
          <a:p>
            <a:r>
              <a:rPr lang="en-US" sz="2400" b="1" dirty="0" smtClean="0">
                <a:latin typeface="Arial" pitchFamily="34" charset="0"/>
                <a:ea typeface="Times New Roman"/>
                <a:cs typeface="Arial" pitchFamily="34" charset="0"/>
              </a:rPr>
              <a:t>XÂY </a:t>
            </a:r>
            <a:r>
              <a:rPr lang="en-US" sz="2400" b="1" dirty="0">
                <a:latin typeface="Arial" pitchFamily="34" charset="0"/>
                <a:ea typeface="Times New Roman"/>
                <a:cs typeface="Arial" pitchFamily="34" charset="0"/>
              </a:rPr>
              <a:t>DỰNG TIÊU CHUẨN, TIÊU CHÍ VÀ CÔNG CỤ </a:t>
            </a:r>
            <a:r>
              <a:rPr lang="en-US" sz="2400" b="1" dirty="0" smtClean="0">
                <a:latin typeface="Arial" pitchFamily="34" charset="0"/>
                <a:ea typeface="Times New Roman"/>
                <a:cs typeface="Arial" pitchFamily="34" charset="0"/>
              </a:rPr>
              <a:t>ĐÁNH GIÁ </a:t>
            </a:r>
            <a:r>
              <a:rPr lang="en-US" sz="2400" b="1" dirty="0">
                <a:latin typeface="Arial" pitchFamily="34" charset="0"/>
                <a:ea typeface="Times New Roman"/>
                <a:cs typeface="Arial" pitchFamily="34" charset="0"/>
              </a:rPr>
              <a:t>NĂNG LỰC</a:t>
            </a:r>
            <a:endParaRPr lang="en-US" sz="2400" b="1" dirty="0">
              <a:latin typeface="Arial" pitchFamily="34" charset="0"/>
              <a:cs typeface="Arial" pitchFamily="34" charset="0"/>
            </a:endParaRPr>
          </a:p>
        </p:txBody>
      </p:sp>
      <p:sp>
        <p:nvSpPr>
          <p:cNvPr id="10" name="Rectangle 9"/>
          <p:cNvSpPr/>
          <p:nvPr/>
        </p:nvSpPr>
        <p:spPr>
          <a:xfrm>
            <a:off x="1621103" y="3933057"/>
            <a:ext cx="6691255" cy="461665"/>
          </a:xfrm>
          <a:prstGeom prst="rect">
            <a:avLst/>
          </a:prstGeom>
        </p:spPr>
        <p:txBody>
          <a:bodyPr wrap="none">
            <a:spAutoFit/>
          </a:bodyPr>
          <a:lstStyle/>
          <a:p>
            <a:r>
              <a:rPr lang="en-US" sz="2400" b="1" dirty="0">
                <a:latin typeface="Arial" pitchFamily="34" charset="0"/>
                <a:cs typeface="Arial" pitchFamily="34" charset="0"/>
                <a:hlinkClick r:id="rId3" action="ppaction://hlinksldjump"/>
              </a:rPr>
              <a:t>2.1. </a:t>
            </a:r>
            <a:r>
              <a:rPr lang="en-US" sz="2400" b="1" dirty="0" err="1">
                <a:latin typeface="Arial" pitchFamily="34" charset="0"/>
                <a:cs typeface="Arial" pitchFamily="34" charset="0"/>
                <a:hlinkClick r:id="rId3" action="ppaction://hlinksldjump"/>
              </a:rPr>
              <a:t>Các</a:t>
            </a:r>
            <a:r>
              <a:rPr lang="en-US" sz="2400" b="1" dirty="0">
                <a:latin typeface="Arial" pitchFamily="34" charset="0"/>
                <a:cs typeface="Arial" pitchFamily="34" charset="0"/>
                <a:hlinkClick r:id="rId3" action="ppaction://hlinksldjump"/>
              </a:rPr>
              <a:t> </a:t>
            </a:r>
            <a:r>
              <a:rPr lang="en-US" sz="2400" b="1" dirty="0" err="1">
                <a:latin typeface="Arial" pitchFamily="34" charset="0"/>
                <a:cs typeface="Arial" pitchFamily="34" charset="0"/>
                <a:hlinkClick r:id="rId3" action="ppaction://hlinksldjump"/>
              </a:rPr>
              <a:t>công</a:t>
            </a:r>
            <a:r>
              <a:rPr lang="en-US" sz="2400" b="1" dirty="0">
                <a:latin typeface="Arial" pitchFamily="34" charset="0"/>
                <a:cs typeface="Arial" pitchFamily="34" charset="0"/>
                <a:hlinkClick r:id="rId3" action="ppaction://hlinksldjump"/>
              </a:rPr>
              <a:t> </a:t>
            </a:r>
            <a:r>
              <a:rPr lang="en-US" sz="2400" b="1" dirty="0" err="1">
                <a:latin typeface="Arial" pitchFamily="34" charset="0"/>
                <a:cs typeface="Arial" pitchFamily="34" charset="0"/>
                <a:hlinkClick r:id="rId3" action="ppaction://hlinksldjump"/>
              </a:rPr>
              <a:t>cụ</a:t>
            </a:r>
            <a:r>
              <a:rPr lang="en-US" sz="2400" b="1" dirty="0">
                <a:latin typeface="Arial" pitchFamily="34" charset="0"/>
                <a:cs typeface="Arial" pitchFamily="34" charset="0"/>
                <a:hlinkClick r:id="rId3" action="ppaction://hlinksldjump"/>
              </a:rPr>
              <a:t> </a:t>
            </a:r>
            <a:r>
              <a:rPr lang="en-US" sz="2400" b="1" dirty="0" err="1">
                <a:latin typeface="Arial" pitchFamily="34" charset="0"/>
                <a:cs typeface="Arial" pitchFamily="34" charset="0"/>
                <a:hlinkClick r:id="rId3" action="ppaction://hlinksldjump"/>
              </a:rPr>
              <a:t>thu</a:t>
            </a:r>
            <a:r>
              <a:rPr lang="en-US" sz="2400" b="1" dirty="0">
                <a:latin typeface="Arial" pitchFamily="34" charset="0"/>
                <a:cs typeface="Arial" pitchFamily="34" charset="0"/>
                <a:hlinkClick r:id="rId3" action="ppaction://hlinksldjump"/>
              </a:rPr>
              <a:t> </a:t>
            </a:r>
            <a:r>
              <a:rPr lang="en-US" sz="2400" b="1" dirty="0" err="1">
                <a:latin typeface="Arial" pitchFamily="34" charset="0"/>
                <a:cs typeface="Arial" pitchFamily="34" charset="0"/>
                <a:hlinkClick r:id="rId3" action="ppaction://hlinksldjump"/>
              </a:rPr>
              <a:t>thập</a:t>
            </a:r>
            <a:r>
              <a:rPr lang="en-US" sz="2400" b="1" dirty="0">
                <a:latin typeface="Arial" pitchFamily="34" charset="0"/>
                <a:cs typeface="Arial" pitchFamily="34" charset="0"/>
                <a:hlinkClick r:id="rId3" action="ppaction://hlinksldjump"/>
              </a:rPr>
              <a:t> </a:t>
            </a:r>
            <a:r>
              <a:rPr lang="en-US" sz="2400" b="1" dirty="0" err="1">
                <a:latin typeface="Arial" pitchFamily="34" charset="0"/>
                <a:cs typeface="Arial" pitchFamily="34" charset="0"/>
                <a:hlinkClick r:id="rId3" action="ppaction://hlinksldjump"/>
              </a:rPr>
              <a:t>thông</a:t>
            </a:r>
            <a:r>
              <a:rPr lang="en-US" sz="2400" b="1" dirty="0">
                <a:latin typeface="Arial" pitchFamily="34" charset="0"/>
                <a:cs typeface="Arial" pitchFamily="34" charset="0"/>
                <a:hlinkClick r:id="rId3" action="ppaction://hlinksldjump"/>
              </a:rPr>
              <a:t> tin </a:t>
            </a:r>
            <a:r>
              <a:rPr lang="en-US" sz="2400" b="1" dirty="0" err="1">
                <a:latin typeface="Arial" pitchFamily="34" charset="0"/>
                <a:cs typeface="Arial" pitchFamily="34" charset="0"/>
                <a:hlinkClick r:id="rId3" action="ppaction://hlinksldjump"/>
              </a:rPr>
              <a:t>về</a:t>
            </a:r>
            <a:r>
              <a:rPr lang="en-US" sz="2400" b="1" dirty="0">
                <a:latin typeface="Arial" pitchFamily="34" charset="0"/>
                <a:cs typeface="Arial" pitchFamily="34" charset="0"/>
                <a:hlinkClick r:id="rId3" action="ppaction://hlinksldjump"/>
              </a:rPr>
              <a:t> KQHT</a:t>
            </a:r>
            <a:endParaRPr lang="en-US" sz="2400" b="1" dirty="0">
              <a:latin typeface="Arial" pitchFamily="34" charset="0"/>
              <a:cs typeface="Arial" pitchFamily="34" charset="0"/>
            </a:endParaRPr>
          </a:p>
        </p:txBody>
      </p:sp>
      <p:sp>
        <p:nvSpPr>
          <p:cNvPr id="11" name="Rectangle 10"/>
          <p:cNvSpPr/>
          <p:nvPr/>
        </p:nvSpPr>
        <p:spPr>
          <a:xfrm>
            <a:off x="1640634" y="4394725"/>
            <a:ext cx="4304383" cy="461665"/>
          </a:xfrm>
          <a:prstGeom prst="rect">
            <a:avLst/>
          </a:prstGeom>
        </p:spPr>
        <p:txBody>
          <a:bodyPr wrap="none">
            <a:spAutoFit/>
          </a:bodyPr>
          <a:lstStyle/>
          <a:p>
            <a:r>
              <a:rPr lang="en-US" sz="2400" b="1" dirty="0" smtClean="0">
                <a:latin typeface="Arial" pitchFamily="34" charset="0"/>
                <a:cs typeface="Arial" pitchFamily="34" charset="0"/>
                <a:hlinkClick r:id="rId4" action="ppaction://hlinksldjump"/>
              </a:rPr>
              <a:t>2.2. </a:t>
            </a:r>
            <a:r>
              <a:rPr lang="en-US" sz="2400" b="1" dirty="0" err="1" smtClean="0">
                <a:latin typeface="Arial" pitchFamily="34" charset="0"/>
                <a:cs typeface="Arial" pitchFamily="34" charset="0"/>
                <a:hlinkClick r:id="rId4" action="ppaction://hlinksldjump"/>
              </a:rPr>
              <a:t>Các</a:t>
            </a:r>
            <a:r>
              <a:rPr lang="en-US" sz="2400" b="1" dirty="0" smtClean="0">
                <a:latin typeface="Arial" pitchFamily="34" charset="0"/>
                <a:cs typeface="Arial" pitchFamily="34" charset="0"/>
                <a:hlinkClick r:id="rId4" action="ppaction://hlinksldjump"/>
              </a:rPr>
              <a:t> </a:t>
            </a:r>
            <a:r>
              <a:rPr lang="en-US" sz="2400" b="1" dirty="0" err="1" smtClean="0">
                <a:latin typeface="Arial" pitchFamily="34" charset="0"/>
                <a:cs typeface="Arial" pitchFamily="34" charset="0"/>
                <a:hlinkClick r:id="rId4" action="ppaction://hlinksldjump"/>
              </a:rPr>
              <a:t>công</a:t>
            </a:r>
            <a:r>
              <a:rPr lang="en-US" sz="2400" b="1" dirty="0" smtClean="0">
                <a:latin typeface="Arial" pitchFamily="34" charset="0"/>
                <a:cs typeface="Arial" pitchFamily="34" charset="0"/>
                <a:hlinkClick r:id="rId4" action="ppaction://hlinksldjump"/>
              </a:rPr>
              <a:t> </a:t>
            </a:r>
            <a:r>
              <a:rPr lang="en-US" sz="2400" b="1" dirty="0" err="1" smtClean="0">
                <a:latin typeface="Arial" pitchFamily="34" charset="0"/>
                <a:cs typeface="Arial" pitchFamily="34" charset="0"/>
                <a:hlinkClick r:id="rId4" action="ppaction://hlinksldjump"/>
              </a:rPr>
              <a:t>cụ</a:t>
            </a:r>
            <a:r>
              <a:rPr lang="en-US" sz="2400" b="1" dirty="0" smtClean="0">
                <a:latin typeface="Arial" pitchFamily="34" charset="0"/>
                <a:cs typeface="Arial" pitchFamily="34" charset="0"/>
                <a:hlinkClick r:id="rId4" action="ppaction://hlinksldjump"/>
              </a:rPr>
              <a:t> </a:t>
            </a:r>
            <a:r>
              <a:rPr lang="en-US" sz="2400" b="1" dirty="0" err="1" smtClean="0">
                <a:latin typeface="Arial" pitchFamily="34" charset="0"/>
                <a:cs typeface="Arial" pitchFamily="34" charset="0"/>
                <a:hlinkClick r:id="rId4" action="ppaction://hlinksldjump"/>
              </a:rPr>
              <a:t>chấm</a:t>
            </a:r>
            <a:r>
              <a:rPr lang="en-US" sz="2400" b="1" dirty="0" smtClean="0">
                <a:latin typeface="Arial" pitchFamily="34" charset="0"/>
                <a:cs typeface="Arial" pitchFamily="34" charset="0"/>
                <a:hlinkClick r:id="rId4" action="ppaction://hlinksldjump"/>
              </a:rPr>
              <a:t> </a:t>
            </a:r>
            <a:r>
              <a:rPr lang="en-US" sz="2400" b="1" dirty="0" err="1" smtClean="0">
                <a:latin typeface="Arial" pitchFamily="34" charset="0"/>
                <a:cs typeface="Arial" pitchFamily="34" charset="0"/>
                <a:hlinkClick r:id="rId4" action="ppaction://hlinksldjump"/>
              </a:rPr>
              <a:t>điểm</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2035206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lnSpc>
                <a:spcPct val="150000"/>
              </a:lnSpc>
              <a:spcAft>
                <a:spcPts val="600"/>
              </a:spcAft>
              <a:buNone/>
            </a:pPr>
            <a:r>
              <a:rPr lang="en-US" sz="2400" i="1" dirty="0" smtClean="0">
                <a:latin typeface="Arial" pitchFamily="34" charset="0"/>
                <a:cs typeface="Arial" pitchFamily="34" charset="0"/>
              </a:rPr>
              <a:t>* </a:t>
            </a:r>
            <a:r>
              <a:rPr lang="en-US" sz="2400" i="1" dirty="0" smtClean="0">
                <a:solidFill>
                  <a:schemeClr val="tx1"/>
                </a:solidFill>
                <a:latin typeface="Arial" pitchFamily="34" charset="0"/>
                <a:cs typeface="Arial" pitchFamily="34" charset="0"/>
              </a:rPr>
              <a:t> </a:t>
            </a:r>
            <a:r>
              <a:rPr lang="en-US" sz="2400" b="1" i="1" u="sng" dirty="0" err="1" smtClean="0">
                <a:solidFill>
                  <a:schemeClr val="tx1"/>
                </a:solidFill>
                <a:latin typeface="Arial" pitchFamily="34" charset="0"/>
                <a:cs typeface="Arial" pitchFamily="34" charset="0"/>
              </a:rPr>
              <a:t>Tiêu</a:t>
            </a:r>
            <a:r>
              <a:rPr lang="en-US" sz="2400" b="1" i="1" u="sng" dirty="0" smtClean="0">
                <a:solidFill>
                  <a:schemeClr val="tx1"/>
                </a:solidFill>
                <a:latin typeface="Arial" pitchFamily="34" charset="0"/>
                <a:cs typeface="Arial" pitchFamily="34" charset="0"/>
              </a:rPr>
              <a:t> </a:t>
            </a:r>
            <a:r>
              <a:rPr lang="en-US" sz="2400" b="1" i="1" u="sng" dirty="0" err="1" smtClean="0">
                <a:solidFill>
                  <a:schemeClr val="tx1"/>
                </a:solidFill>
                <a:latin typeface="Arial" pitchFamily="34" charset="0"/>
                <a:cs typeface="Arial" pitchFamily="34" charset="0"/>
              </a:rPr>
              <a:t>chuẩn</a:t>
            </a:r>
            <a:r>
              <a:rPr lang="en-US" sz="2400" b="1" i="1" u="sng" dirty="0" smtClean="0">
                <a:solidFill>
                  <a:schemeClr val="tx1"/>
                </a:solidFill>
                <a:latin typeface="Arial" pitchFamily="34" charset="0"/>
                <a:cs typeface="Arial" pitchFamily="34" charset="0"/>
              </a:rPr>
              <a:t> </a:t>
            </a:r>
            <a:r>
              <a:rPr lang="en-US" sz="2400" b="1" i="1" u="sng" dirty="0" err="1" smtClean="0">
                <a:solidFill>
                  <a:schemeClr val="tx1"/>
                </a:solidFill>
                <a:latin typeface="Arial" pitchFamily="34" charset="0"/>
                <a:cs typeface="Arial" pitchFamily="34" charset="0"/>
              </a:rPr>
              <a:t>đánh</a:t>
            </a:r>
            <a:r>
              <a:rPr lang="en-US" sz="2400" b="1" i="1" u="sng" dirty="0" smtClean="0">
                <a:solidFill>
                  <a:schemeClr val="tx1"/>
                </a:solidFill>
                <a:latin typeface="Arial" pitchFamily="34" charset="0"/>
                <a:cs typeface="Arial" pitchFamily="34" charset="0"/>
              </a:rPr>
              <a:t> </a:t>
            </a:r>
            <a:r>
              <a:rPr lang="en-US" sz="2400" b="1" i="1" u="sng" dirty="0" err="1" smtClean="0">
                <a:solidFill>
                  <a:schemeClr val="tx1"/>
                </a:solidFill>
                <a:latin typeface="Arial" pitchFamily="34" charset="0"/>
                <a:cs typeface="Arial" pitchFamily="34" charset="0"/>
              </a:rPr>
              <a:t>giá</a:t>
            </a:r>
            <a:endParaRPr lang="en-US" sz="2400" b="1" i="1" u="sng" dirty="0" smtClean="0">
              <a:solidFill>
                <a:schemeClr val="tx1"/>
              </a:solidFill>
              <a:latin typeface="Arial" pitchFamily="34" charset="0"/>
              <a:cs typeface="Arial" pitchFamily="34" charset="0"/>
            </a:endParaRPr>
          </a:p>
          <a:p>
            <a:pPr algn="just">
              <a:lnSpc>
                <a:spcPct val="150000"/>
              </a:lnSpc>
              <a:spcAft>
                <a:spcPts val="600"/>
              </a:spcAft>
            </a:pPr>
            <a:r>
              <a:rPr lang="en-US" sz="2400" b="0" dirty="0" err="1" smtClean="0">
                <a:latin typeface="Arial" pitchFamily="34" charset="0"/>
                <a:cs typeface="Arial" pitchFamily="34" charset="0"/>
              </a:rPr>
              <a:t>Là</a:t>
            </a:r>
            <a:r>
              <a:rPr lang="en-US" sz="2400" b="0" dirty="0" smtClean="0">
                <a:latin typeface="Arial" pitchFamily="34" charset="0"/>
                <a:cs typeface="Arial" pitchFamily="34" charset="0"/>
              </a:rPr>
              <a:t> </a:t>
            </a:r>
            <a:r>
              <a:rPr lang="vi-VN" sz="2400" b="0" dirty="0" smtClean="0">
                <a:latin typeface="Arial" pitchFamily="34" charset="0"/>
                <a:cs typeface="Arial" pitchFamily="34" charset="0"/>
              </a:rPr>
              <a:t>những </a:t>
            </a:r>
            <a:r>
              <a:rPr lang="vi-VN" sz="2400" b="0" dirty="0">
                <a:latin typeface="Arial" pitchFamily="34" charset="0"/>
                <a:cs typeface="Arial" pitchFamily="34" charset="0"/>
              </a:rPr>
              <a:t>yêu cầu đặt ra ở mức độ tối thiểu để đảm bảo rằng sau khi học xong thì người học có đủ năng lực thực hiện hiệu quả các nhiệm vụ, công việc cụ thể ở nơi làm việc</a:t>
            </a:r>
            <a:r>
              <a:rPr lang="vi-VN" sz="2400" b="0" dirty="0" smtClean="0">
                <a:latin typeface="Arial" pitchFamily="34" charset="0"/>
                <a:cs typeface="Arial" pitchFamily="34" charset="0"/>
              </a:rPr>
              <a:t>.</a:t>
            </a:r>
            <a:endParaRPr lang="en-US" sz="2400" b="0" dirty="0" smtClean="0">
              <a:latin typeface="Arial" pitchFamily="34" charset="0"/>
              <a:cs typeface="Arial" pitchFamily="34" charset="0"/>
            </a:endParaRPr>
          </a:p>
          <a:p>
            <a:pPr algn="just">
              <a:lnSpc>
                <a:spcPct val="150000"/>
              </a:lnSpc>
              <a:spcAft>
                <a:spcPts val="600"/>
              </a:spcAft>
            </a:pPr>
            <a:r>
              <a:rPr lang="en-US" sz="2400" b="0" dirty="0" err="1" smtClean="0">
                <a:latin typeface="Arial" pitchFamily="34" charset="0"/>
                <a:cs typeface="Arial" pitchFamily="34" charset="0"/>
              </a:rPr>
              <a:t>Căn</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cứ</a:t>
            </a:r>
            <a:r>
              <a:rPr lang="en-US" sz="2400" b="0" dirty="0" smtClean="0">
                <a:latin typeface="Arial" pitchFamily="34" charset="0"/>
                <a:cs typeface="Arial" pitchFamily="34" charset="0"/>
              </a:rPr>
              <a:t> </a:t>
            </a:r>
            <a:r>
              <a:rPr lang="en-US" sz="2400" b="0" dirty="0" err="1">
                <a:latin typeface="Arial" pitchFamily="34" charset="0"/>
                <a:cs typeface="Arial" pitchFamily="34" charset="0"/>
              </a:rPr>
              <a:t>từ</a:t>
            </a:r>
            <a:r>
              <a:rPr lang="en-US" sz="2400" b="0" dirty="0">
                <a:latin typeface="Arial" pitchFamily="34" charset="0"/>
                <a:cs typeface="Arial" pitchFamily="34" charset="0"/>
              </a:rPr>
              <a:t> </a:t>
            </a:r>
            <a:r>
              <a:rPr lang="en-US" sz="2400" b="0" dirty="0" err="1">
                <a:latin typeface="Arial" pitchFamily="34" charset="0"/>
                <a:cs typeface="Arial" pitchFamily="34" charset="0"/>
              </a:rPr>
              <a:t>sản</a:t>
            </a:r>
            <a:r>
              <a:rPr lang="en-US" sz="2400" b="0" dirty="0">
                <a:latin typeface="Arial" pitchFamily="34" charset="0"/>
                <a:cs typeface="Arial" pitchFamily="34" charset="0"/>
              </a:rPr>
              <a:t> </a:t>
            </a:r>
            <a:r>
              <a:rPr lang="en-US" sz="2400" b="0" dirty="0" err="1">
                <a:latin typeface="Arial" pitchFamily="34" charset="0"/>
                <a:cs typeface="Arial" pitchFamily="34" charset="0"/>
              </a:rPr>
              <a:t>xuất</a:t>
            </a:r>
            <a:r>
              <a:rPr lang="en-US" sz="2400" b="0" dirty="0">
                <a:latin typeface="Arial" pitchFamily="34" charset="0"/>
                <a:cs typeface="Arial" pitchFamily="34" charset="0"/>
              </a:rPr>
              <a:t>, </a:t>
            </a:r>
            <a:r>
              <a:rPr lang="en-US" sz="2400" b="0" dirty="0" err="1">
                <a:latin typeface="Arial" pitchFamily="34" charset="0"/>
                <a:cs typeface="Arial" pitchFamily="34" charset="0"/>
              </a:rPr>
              <a:t>từ</a:t>
            </a:r>
            <a:r>
              <a:rPr lang="en-US" sz="2400" b="0" dirty="0">
                <a:latin typeface="Arial" pitchFamily="34" charset="0"/>
                <a:cs typeface="Arial" pitchFamily="34" charset="0"/>
              </a:rPr>
              <a:t> </a:t>
            </a:r>
            <a:r>
              <a:rPr lang="en-US" sz="2400" b="0" dirty="0" err="1">
                <a:latin typeface="Arial" pitchFamily="34" charset="0"/>
                <a:cs typeface="Arial" pitchFamily="34" charset="0"/>
              </a:rPr>
              <a:t>các</a:t>
            </a:r>
            <a:r>
              <a:rPr lang="en-US" sz="2400" b="0" dirty="0">
                <a:latin typeface="Arial" pitchFamily="34" charset="0"/>
                <a:cs typeface="Arial" pitchFamily="34" charset="0"/>
              </a:rPr>
              <a:t> </a:t>
            </a:r>
            <a:r>
              <a:rPr lang="en-US" sz="2400" b="0" dirty="0" err="1">
                <a:latin typeface="Arial" pitchFamily="34" charset="0"/>
                <a:cs typeface="Arial" pitchFamily="34" charset="0"/>
              </a:rPr>
              <a:t>tài</a:t>
            </a:r>
            <a:r>
              <a:rPr lang="en-US" sz="2400" b="0" dirty="0">
                <a:latin typeface="Arial" pitchFamily="34" charset="0"/>
                <a:cs typeface="Arial" pitchFamily="34" charset="0"/>
              </a:rPr>
              <a:t> </a:t>
            </a:r>
            <a:r>
              <a:rPr lang="en-US" sz="2400" b="0" dirty="0" err="1">
                <a:latin typeface="Arial" pitchFamily="34" charset="0"/>
                <a:cs typeface="Arial" pitchFamily="34" charset="0"/>
              </a:rPr>
              <a:t>liệu</a:t>
            </a:r>
            <a:r>
              <a:rPr lang="en-US" sz="2400" b="0" dirty="0">
                <a:latin typeface="Arial" pitchFamily="34" charset="0"/>
                <a:cs typeface="Arial" pitchFamily="34" charset="0"/>
              </a:rPr>
              <a:t> </a:t>
            </a:r>
            <a:r>
              <a:rPr lang="en-US" sz="2400" b="0" dirty="0" err="1">
                <a:latin typeface="Arial" pitchFamily="34" charset="0"/>
                <a:cs typeface="Arial" pitchFamily="34" charset="0"/>
              </a:rPr>
              <a:t>kĩ</a:t>
            </a:r>
            <a:r>
              <a:rPr lang="en-US" sz="2400" b="0" dirty="0">
                <a:latin typeface="Arial" pitchFamily="34" charset="0"/>
                <a:cs typeface="Arial" pitchFamily="34" charset="0"/>
              </a:rPr>
              <a:t> </a:t>
            </a:r>
            <a:r>
              <a:rPr lang="en-US" sz="2400" b="0" dirty="0" err="1">
                <a:latin typeface="Arial" pitchFamily="34" charset="0"/>
                <a:cs typeface="Arial" pitchFamily="34" charset="0"/>
              </a:rPr>
              <a:t>thuật</a:t>
            </a:r>
            <a:r>
              <a:rPr lang="en-US" sz="2400" b="0" dirty="0">
                <a:latin typeface="Arial" pitchFamily="34" charset="0"/>
                <a:cs typeface="Arial" pitchFamily="34" charset="0"/>
              </a:rPr>
              <a:t> </a:t>
            </a:r>
            <a:r>
              <a:rPr lang="en-US" sz="2400" b="0" dirty="0" err="1">
                <a:latin typeface="Arial" pitchFamily="34" charset="0"/>
                <a:cs typeface="Arial" pitchFamily="34" charset="0"/>
              </a:rPr>
              <a:t>hoặc</a:t>
            </a:r>
            <a:r>
              <a:rPr lang="en-US" sz="2400" b="0" dirty="0">
                <a:latin typeface="Arial" pitchFamily="34" charset="0"/>
                <a:cs typeface="Arial" pitchFamily="34" charset="0"/>
              </a:rPr>
              <a:t> do </a:t>
            </a:r>
            <a:r>
              <a:rPr lang="en-US" sz="2400" b="0" dirty="0" err="1">
                <a:latin typeface="Arial" pitchFamily="34" charset="0"/>
                <a:cs typeface="Arial" pitchFamily="34" charset="0"/>
              </a:rPr>
              <a:t>giáo</a:t>
            </a:r>
            <a:r>
              <a:rPr lang="en-US" sz="2400" b="0" dirty="0">
                <a:latin typeface="Arial" pitchFamily="34" charset="0"/>
                <a:cs typeface="Arial" pitchFamily="34" charset="0"/>
              </a:rPr>
              <a:t> </a:t>
            </a:r>
            <a:r>
              <a:rPr lang="en-US" sz="2400" b="0" dirty="0" err="1">
                <a:latin typeface="Arial" pitchFamily="34" charset="0"/>
                <a:cs typeface="Arial" pitchFamily="34" charset="0"/>
              </a:rPr>
              <a:t>viên</a:t>
            </a:r>
            <a:r>
              <a:rPr lang="en-US" sz="2400" b="0" dirty="0">
                <a:latin typeface="Arial" pitchFamily="34" charset="0"/>
                <a:cs typeface="Arial" pitchFamily="34" charset="0"/>
              </a:rPr>
              <a:t> </a:t>
            </a:r>
            <a:r>
              <a:rPr lang="en-US" sz="2400" b="0" dirty="0" err="1">
                <a:latin typeface="Arial" pitchFamily="34" charset="0"/>
                <a:cs typeface="Arial" pitchFamily="34" charset="0"/>
              </a:rPr>
              <a:t>đặt</a:t>
            </a:r>
            <a:r>
              <a:rPr lang="en-US" sz="2400" b="0" dirty="0">
                <a:latin typeface="Arial" pitchFamily="34" charset="0"/>
                <a:cs typeface="Arial" pitchFamily="34" charset="0"/>
              </a:rPr>
              <a:t> </a:t>
            </a:r>
            <a:r>
              <a:rPr lang="en-US" sz="2400" b="0" dirty="0" err="1">
                <a:latin typeface="Arial" pitchFamily="34" charset="0"/>
                <a:cs typeface="Arial" pitchFamily="34" charset="0"/>
              </a:rPr>
              <a:t>ra.</a:t>
            </a:r>
            <a:r>
              <a:rPr lang="en-US" sz="2400" b="0" dirty="0">
                <a:latin typeface="Arial" pitchFamily="34" charset="0"/>
                <a:cs typeface="Arial" pitchFamily="34" charset="0"/>
              </a:rPr>
              <a:t> </a:t>
            </a:r>
            <a:endParaRPr lang="en-US" sz="2400" b="0" dirty="0" smtClean="0">
              <a:latin typeface="Arial" pitchFamily="34" charset="0"/>
              <a:cs typeface="Arial" pitchFamily="34" charset="0"/>
            </a:endParaRPr>
          </a:p>
        </p:txBody>
      </p:sp>
      <p:sp>
        <p:nvSpPr>
          <p:cNvPr id="5" name="Slide Number Placeholder 4"/>
          <p:cNvSpPr>
            <a:spLocks noGrp="1"/>
          </p:cNvSpPr>
          <p:nvPr>
            <p:ph type="sldNum" sz="quarter" idx="4294967295"/>
          </p:nvPr>
        </p:nvSpPr>
        <p:spPr>
          <a:xfrm>
            <a:off x="3977879" y="6537330"/>
            <a:ext cx="2311400" cy="320675"/>
          </a:xfrm>
          <a:prstGeom prst="rect">
            <a:avLst/>
          </a:prstGeom>
        </p:spPr>
        <p:txBody>
          <a:bodyPr/>
          <a:lstStyle/>
          <a:p>
            <a:fld id="{9EB161A8-6E5C-4A80-B0C0-EF2D6932EDF4}" type="slidenum">
              <a:rPr lang="en-US" smtClean="0"/>
              <a:pPr/>
              <a:t>4</a:t>
            </a:fld>
            <a:endParaRPr lang="en-US"/>
          </a:p>
        </p:txBody>
      </p:sp>
      <p:sp>
        <p:nvSpPr>
          <p:cNvPr id="7" name="Rectangle 6"/>
          <p:cNvSpPr/>
          <p:nvPr/>
        </p:nvSpPr>
        <p:spPr>
          <a:xfrm>
            <a:off x="920552" y="116636"/>
            <a:ext cx="7632848" cy="830997"/>
          </a:xfrm>
          <a:prstGeom prst="rect">
            <a:avLst/>
          </a:prstGeom>
        </p:spPr>
        <p:txBody>
          <a:bodyPr wrap="square">
            <a:spAutoFit/>
          </a:bodyPr>
          <a:lstStyle/>
          <a:p>
            <a:r>
              <a:rPr lang="en-US" sz="2400" b="1" dirty="0" smtClean="0">
                <a:latin typeface="Arial" pitchFamily="34" charset="0"/>
                <a:ea typeface="Times New Roman"/>
                <a:cs typeface="Arial" pitchFamily="34" charset="0"/>
              </a:rPr>
              <a:t>BÀI 2: XÂY </a:t>
            </a:r>
            <a:r>
              <a:rPr lang="en-US" sz="2400" b="1" dirty="0">
                <a:latin typeface="Arial" pitchFamily="34" charset="0"/>
                <a:ea typeface="Times New Roman"/>
                <a:cs typeface="Arial" pitchFamily="34" charset="0"/>
              </a:rPr>
              <a:t>DỰNG TIÊU CHUẨN, TIÊU CHÍ </a:t>
            </a:r>
            <a:r>
              <a:rPr lang="en-US" sz="2400" b="1" dirty="0" smtClean="0">
                <a:latin typeface="Arial" pitchFamily="34" charset="0"/>
                <a:ea typeface="Times New Roman"/>
                <a:cs typeface="Arial" pitchFamily="34" charset="0"/>
              </a:rPr>
              <a:t>VÀ</a:t>
            </a:r>
          </a:p>
          <a:p>
            <a:r>
              <a:rPr lang="en-US" sz="2400" b="1" dirty="0">
                <a:latin typeface="Arial" pitchFamily="34" charset="0"/>
                <a:ea typeface="Times New Roman"/>
                <a:cs typeface="Arial" pitchFamily="34" charset="0"/>
              </a:rPr>
              <a:t> </a:t>
            </a:r>
            <a:r>
              <a:rPr lang="en-US" sz="2400" b="1" dirty="0" smtClean="0">
                <a:latin typeface="Arial" pitchFamily="34" charset="0"/>
                <a:ea typeface="Times New Roman"/>
                <a:cs typeface="Arial" pitchFamily="34" charset="0"/>
              </a:rPr>
              <a:t>           CÔNG </a:t>
            </a:r>
            <a:r>
              <a:rPr lang="en-US" sz="2400" b="1" dirty="0">
                <a:latin typeface="Arial" pitchFamily="34" charset="0"/>
                <a:ea typeface="Times New Roman"/>
                <a:cs typeface="Arial" pitchFamily="34" charset="0"/>
              </a:rPr>
              <a:t>CỤ </a:t>
            </a:r>
            <a:r>
              <a:rPr lang="en-US" sz="2400" b="1" dirty="0" smtClean="0">
                <a:latin typeface="Arial" pitchFamily="34" charset="0"/>
                <a:ea typeface="Times New Roman"/>
                <a:cs typeface="Arial" pitchFamily="34" charset="0"/>
              </a:rPr>
              <a:t>ĐÁNH GIÁ </a:t>
            </a:r>
            <a:r>
              <a:rPr lang="en-US" sz="2400" b="1" dirty="0">
                <a:latin typeface="Arial" pitchFamily="34" charset="0"/>
                <a:ea typeface="Times New Roman"/>
                <a:cs typeface="Arial" pitchFamily="34" charset="0"/>
              </a:rPr>
              <a:t>NĂNG LỰC</a:t>
            </a:r>
            <a:endParaRPr lang="en-US" sz="2400" b="1" dirty="0">
              <a:latin typeface="Arial" pitchFamily="34" charset="0"/>
              <a:cs typeface="Arial" pitchFamily="34" charset="0"/>
            </a:endParaRPr>
          </a:p>
        </p:txBody>
      </p:sp>
      <p:sp>
        <p:nvSpPr>
          <p:cNvPr id="8" name="Rectangle 7"/>
          <p:cNvSpPr/>
          <p:nvPr/>
        </p:nvSpPr>
        <p:spPr>
          <a:xfrm>
            <a:off x="919734" y="1181947"/>
            <a:ext cx="5079467" cy="461665"/>
          </a:xfrm>
          <a:prstGeom prst="rect">
            <a:avLst/>
          </a:prstGeom>
        </p:spPr>
        <p:txBody>
          <a:bodyPr wrap="none">
            <a:spAutoFit/>
          </a:bodyPr>
          <a:lstStyle/>
          <a:p>
            <a:r>
              <a:rPr lang="en-US" sz="2400" b="1" dirty="0">
                <a:latin typeface="Arial" pitchFamily="34" charset="0"/>
                <a:cs typeface="Arial" pitchFamily="34" charset="0"/>
              </a:rPr>
              <a:t>1. </a:t>
            </a:r>
            <a:r>
              <a:rPr lang="en-US" sz="2400" b="1" dirty="0" err="1">
                <a:latin typeface="Arial" pitchFamily="34" charset="0"/>
                <a:cs typeface="Arial" pitchFamily="34" charset="0"/>
              </a:rPr>
              <a:t>Tiêu</a:t>
            </a:r>
            <a:r>
              <a:rPr lang="en-US" sz="2400" b="1" dirty="0">
                <a:latin typeface="Arial" pitchFamily="34" charset="0"/>
                <a:cs typeface="Arial" pitchFamily="34" charset="0"/>
              </a:rPr>
              <a:t> </a:t>
            </a:r>
            <a:r>
              <a:rPr lang="en-US" sz="2400" b="1" dirty="0" err="1">
                <a:latin typeface="Arial" pitchFamily="34" charset="0"/>
                <a:cs typeface="Arial" pitchFamily="34" charset="0"/>
              </a:rPr>
              <a:t>chuẩn</a:t>
            </a:r>
            <a:r>
              <a:rPr lang="en-US" sz="2400" b="1" dirty="0">
                <a:latin typeface="Arial" pitchFamily="34" charset="0"/>
                <a:cs typeface="Arial" pitchFamily="34" charset="0"/>
              </a:rPr>
              <a:t> </a:t>
            </a:r>
            <a:r>
              <a:rPr lang="en-US" sz="2400" b="1" dirty="0" err="1">
                <a:latin typeface="Arial" pitchFamily="34" charset="0"/>
                <a:cs typeface="Arial" pitchFamily="34" charset="0"/>
              </a:rPr>
              <a:t>và</a:t>
            </a:r>
            <a:r>
              <a:rPr lang="en-US" sz="2400" b="1" dirty="0">
                <a:latin typeface="Arial" pitchFamily="34" charset="0"/>
                <a:cs typeface="Arial" pitchFamily="34" charset="0"/>
              </a:rPr>
              <a:t> </a:t>
            </a:r>
            <a:r>
              <a:rPr lang="en-US" sz="2400" b="1" dirty="0" err="1">
                <a:latin typeface="Arial" pitchFamily="34" charset="0"/>
                <a:cs typeface="Arial" pitchFamily="34" charset="0"/>
              </a:rPr>
              <a:t>tiêu</a:t>
            </a:r>
            <a:r>
              <a:rPr lang="en-US" sz="2400" b="1" dirty="0">
                <a:latin typeface="Arial" pitchFamily="34" charset="0"/>
                <a:cs typeface="Arial" pitchFamily="34" charset="0"/>
              </a:rPr>
              <a:t> </a:t>
            </a:r>
            <a:r>
              <a:rPr lang="en-US" sz="2400" b="1" dirty="0" err="1">
                <a:latin typeface="Arial" pitchFamily="34" charset="0"/>
                <a:cs typeface="Arial" pitchFamily="34" charset="0"/>
              </a:rPr>
              <a:t>chí</a:t>
            </a:r>
            <a:r>
              <a:rPr lang="en-US" sz="2400" b="1" dirty="0">
                <a:latin typeface="Arial" pitchFamily="34" charset="0"/>
                <a:cs typeface="Arial" pitchFamily="34" charset="0"/>
              </a:rPr>
              <a:t> </a:t>
            </a:r>
            <a:r>
              <a:rPr lang="en-US" sz="2400" b="1" dirty="0" err="1">
                <a:latin typeface="Arial" pitchFamily="34" charset="0"/>
                <a:cs typeface="Arial" pitchFamily="34" charset="0"/>
              </a:rPr>
              <a:t>đánh</a:t>
            </a:r>
            <a:r>
              <a:rPr lang="en-US" sz="2400" b="1" dirty="0">
                <a:latin typeface="Arial" pitchFamily="34" charset="0"/>
                <a:cs typeface="Arial" pitchFamily="34" charset="0"/>
              </a:rPr>
              <a:t> </a:t>
            </a:r>
            <a:r>
              <a:rPr lang="en-US" sz="2400" b="1" dirty="0" err="1">
                <a:latin typeface="Arial" pitchFamily="34" charset="0"/>
                <a:cs typeface="Arial" pitchFamily="34" charset="0"/>
              </a:rPr>
              <a:t>giá</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2727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528" y="1268760"/>
            <a:ext cx="8543925" cy="4351338"/>
          </a:xfrm>
        </p:spPr>
        <p:txBody>
          <a:bodyPr>
            <a:normAutofit/>
          </a:bodyPr>
          <a:lstStyle/>
          <a:p>
            <a:pPr marL="0" indent="0">
              <a:spcAft>
                <a:spcPts val="1200"/>
              </a:spcAft>
              <a:buNone/>
            </a:pPr>
            <a:r>
              <a:rPr lang="en-US" sz="2400" i="1" dirty="0" smtClean="0">
                <a:solidFill>
                  <a:schemeClr val="tx1"/>
                </a:solidFill>
                <a:latin typeface="Arial" pitchFamily="34" charset="0"/>
                <a:cs typeface="Arial" pitchFamily="34" charset="0"/>
              </a:rPr>
              <a:t>* </a:t>
            </a:r>
            <a:r>
              <a:rPr lang="en-US" sz="2400" b="1" i="1" u="sng" dirty="0" err="1" smtClean="0">
                <a:solidFill>
                  <a:schemeClr val="tx1"/>
                </a:solidFill>
                <a:latin typeface="Arial" pitchFamily="34" charset="0"/>
                <a:cs typeface="Arial" pitchFamily="34" charset="0"/>
              </a:rPr>
              <a:t>Tiêu</a:t>
            </a:r>
            <a:r>
              <a:rPr lang="en-US" sz="2400" b="1" i="1" u="sng" dirty="0" smtClean="0">
                <a:solidFill>
                  <a:schemeClr val="tx1"/>
                </a:solidFill>
                <a:latin typeface="Arial" pitchFamily="34" charset="0"/>
                <a:cs typeface="Arial" pitchFamily="34" charset="0"/>
              </a:rPr>
              <a:t> </a:t>
            </a:r>
            <a:r>
              <a:rPr lang="en-US" sz="2400" b="1" i="1" u="sng" dirty="0" err="1" smtClean="0">
                <a:solidFill>
                  <a:schemeClr val="tx1"/>
                </a:solidFill>
                <a:latin typeface="Arial" pitchFamily="34" charset="0"/>
                <a:cs typeface="Arial" pitchFamily="34" charset="0"/>
              </a:rPr>
              <a:t>chí</a:t>
            </a:r>
            <a:r>
              <a:rPr lang="en-US" sz="2400" b="1" i="1" u="sng" dirty="0" smtClean="0">
                <a:solidFill>
                  <a:schemeClr val="tx1"/>
                </a:solidFill>
                <a:latin typeface="Arial" pitchFamily="34" charset="0"/>
                <a:cs typeface="Arial" pitchFamily="34" charset="0"/>
              </a:rPr>
              <a:t> </a:t>
            </a:r>
            <a:r>
              <a:rPr lang="en-US" sz="2400" b="1" i="1" u="sng" dirty="0" err="1" smtClean="0">
                <a:solidFill>
                  <a:schemeClr val="tx1"/>
                </a:solidFill>
                <a:latin typeface="Arial" pitchFamily="34" charset="0"/>
                <a:cs typeface="Arial" pitchFamily="34" charset="0"/>
              </a:rPr>
              <a:t>đánh</a:t>
            </a:r>
            <a:r>
              <a:rPr lang="en-US" sz="2400" b="1" i="1" u="sng" dirty="0" smtClean="0">
                <a:solidFill>
                  <a:schemeClr val="tx1"/>
                </a:solidFill>
                <a:latin typeface="Arial" pitchFamily="34" charset="0"/>
                <a:cs typeface="Arial" pitchFamily="34" charset="0"/>
              </a:rPr>
              <a:t> </a:t>
            </a:r>
            <a:r>
              <a:rPr lang="en-US" sz="2400" b="1" i="1" u="sng" dirty="0" err="1" smtClean="0">
                <a:solidFill>
                  <a:schemeClr val="tx1"/>
                </a:solidFill>
                <a:latin typeface="Arial" pitchFamily="34" charset="0"/>
                <a:cs typeface="Arial" pitchFamily="34" charset="0"/>
              </a:rPr>
              <a:t>giá</a:t>
            </a:r>
            <a:endParaRPr lang="en-US" sz="2400" b="1" i="1" u="sng" dirty="0" smtClean="0">
              <a:solidFill>
                <a:schemeClr val="tx1"/>
              </a:solidFill>
              <a:latin typeface="Arial" pitchFamily="34" charset="0"/>
              <a:cs typeface="Arial" pitchFamily="34" charset="0"/>
            </a:endParaRPr>
          </a:p>
          <a:p>
            <a:pPr algn="just">
              <a:spcAft>
                <a:spcPts val="1200"/>
              </a:spcAft>
            </a:pPr>
            <a:r>
              <a:rPr lang="en-US" sz="2400" b="0" dirty="0" smtClean="0">
                <a:latin typeface="Arial" pitchFamily="34" charset="0"/>
                <a:cs typeface="Arial" pitchFamily="34" charset="0"/>
              </a:rPr>
              <a:t>L</a:t>
            </a:r>
            <a:r>
              <a:rPr lang="vi-VN" sz="2400" b="0" dirty="0" smtClean="0">
                <a:latin typeface="Arial" pitchFamily="34" charset="0"/>
                <a:cs typeface="Arial" pitchFamily="34" charset="0"/>
              </a:rPr>
              <a:t>à </a:t>
            </a:r>
            <a:r>
              <a:rPr lang="vi-VN" sz="2400" b="0" dirty="0">
                <a:latin typeface="Arial" pitchFamily="34" charset="0"/>
                <a:cs typeface="Arial" pitchFamily="34" charset="0"/>
              </a:rPr>
              <a:t>những đặc điểm, dấu hiệu đặc trưng của năng lực được sử dụng làm căn cứ để xác định, đánh giá mức độ năng lực đạt được của người học.</a:t>
            </a:r>
            <a:endParaRPr lang="en-US" sz="2400" dirty="0">
              <a:latin typeface="Arial" pitchFamily="34" charset="0"/>
              <a:cs typeface="Arial" pitchFamily="34" charset="0"/>
            </a:endParaRPr>
          </a:p>
          <a:p>
            <a:pPr algn="just">
              <a:spcAft>
                <a:spcPts val="1200"/>
              </a:spcAft>
            </a:pPr>
            <a:r>
              <a:rPr lang="vi-VN" sz="2400" b="0" dirty="0" smtClean="0">
                <a:latin typeface="Arial" pitchFamily="34" charset="0"/>
                <a:cs typeface="Arial" pitchFamily="34" charset="0"/>
              </a:rPr>
              <a:t>Các </a:t>
            </a:r>
            <a:r>
              <a:rPr lang="vi-VN" sz="2400" b="0" dirty="0">
                <a:latin typeface="Arial" pitchFamily="34" charset="0"/>
                <a:cs typeface="Arial" pitchFamily="34" charset="0"/>
              </a:rPr>
              <a:t>tiêu chí đánh giá năng lực </a:t>
            </a:r>
            <a:r>
              <a:rPr lang="en-US" sz="2400" b="0" dirty="0" err="1" smtClean="0">
                <a:latin typeface="Arial" pitchFamily="34" charset="0"/>
                <a:cs typeface="Arial" pitchFamily="34" charset="0"/>
              </a:rPr>
              <a:t>người</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học</a:t>
            </a:r>
            <a:r>
              <a:rPr lang="vi-VN" sz="2400" b="0" dirty="0" smtClean="0">
                <a:latin typeface="Arial" pitchFamily="34" charset="0"/>
                <a:cs typeface="Arial" pitchFamily="34" charset="0"/>
              </a:rPr>
              <a:t> </a:t>
            </a:r>
            <a:r>
              <a:rPr lang="vi-VN" sz="2400" b="0" dirty="0">
                <a:latin typeface="Arial" pitchFamily="34" charset="0"/>
                <a:cs typeface="Arial" pitchFamily="34" charset="0"/>
              </a:rPr>
              <a:t>được xác định từ các tiêu chuẩn nghề quốc gia và một số quy định, tiêu chuẩn riêng khác. </a:t>
            </a:r>
            <a:endParaRPr lang="en-US" sz="2400" b="0" dirty="0" smtClean="0">
              <a:latin typeface="Arial" pitchFamily="34" charset="0"/>
              <a:cs typeface="Arial" pitchFamily="34" charset="0"/>
            </a:endParaRPr>
          </a:p>
          <a:p>
            <a:pPr algn="just">
              <a:spcAft>
                <a:spcPts val="1200"/>
              </a:spcAft>
            </a:pPr>
            <a:r>
              <a:rPr lang="pt-PT" sz="2400" dirty="0">
                <a:latin typeface="Arial" pitchFamily="34" charset="0"/>
                <a:cs typeface="Arial" pitchFamily="34" charset="0"/>
              </a:rPr>
              <a:t>Tiêu chí thực hiện là một mô tả về các yêu cầu chất lượng của các kết quả thu được trong hoạt động lao động.</a:t>
            </a:r>
            <a:endParaRPr lang="en-US" sz="2400" b="0" dirty="0" smtClean="0">
              <a:latin typeface="Arial" pitchFamily="34" charset="0"/>
              <a:cs typeface="Arial" pitchFamily="34" charset="0"/>
            </a:endParaRPr>
          </a:p>
          <a:p>
            <a:pPr marL="0" indent="0" algn="ctr">
              <a:spcAft>
                <a:spcPts val="1200"/>
              </a:spcAft>
              <a:buNone/>
            </a:pPr>
            <a:endParaRPr lang="en-US" sz="2400" b="0" dirty="0" smtClean="0">
              <a:latin typeface="Arial" pitchFamily="34" charset="0"/>
              <a:cs typeface="Arial" pitchFamily="34" charset="0"/>
            </a:endParaRPr>
          </a:p>
        </p:txBody>
      </p:sp>
      <p:sp>
        <p:nvSpPr>
          <p:cNvPr id="5" name="Slide Number Placeholder 4"/>
          <p:cNvSpPr>
            <a:spLocks noGrp="1"/>
          </p:cNvSpPr>
          <p:nvPr>
            <p:ph type="sldNum" sz="quarter" idx="4294967295"/>
          </p:nvPr>
        </p:nvSpPr>
        <p:spPr>
          <a:xfrm>
            <a:off x="3977879" y="6537330"/>
            <a:ext cx="2311400" cy="320675"/>
          </a:xfrm>
          <a:prstGeom prst="rect">
            <a:avLst/>
          </a:prstGeom>
        </p:spPr>
        <p:txBody>
          <a:bodyPr/>
          <a:lstStyle/>
          <a:p>
            <a:fld id="{9EB161A8-6E5C-4A80-B0C0-EF2D6932EDF4}" type="slidenum">
              <a:rPr lang="en-US" smtClean="0"/>
              <a:pPr/>
              <a:t>5</a:t>
            </a:fld>
            <a:endParaRPr lang="en-US"/>
          </a:p>
        </p:txBody>
      </p:sp>
      <p:sp>
        <p:nvSpPr>
          <p:cNvPr id="7" name="Rectangle 6"/>
          <p:cNvSpPr/>
          <p:nvPr/>
        </p:nvSpPr>
        <p:spPr>
          <a:xfrm>
            <a:off x="920552" y="116636"/>
            <a:ext cx="7632848" cy="830997"/>
          </a:xfrm>
          <a:prstGeom prst="rect">
            <a:avLst/>
          </a:prstGeom>
        </p:spPr>
        <p:txBody>
          <a:bodyPr wrap="square">
            <a:spAutoFit/>
          </a:bodyPr>
          <a:lstStyle/>
          <a:p>
            <a:r>
              <a:rPr lang="en-US" sz="2400" b="1" dirty="0" smtClean="0">
                <a:latin typeface="Arial" pitchFamily="34" charset="0"/>
                <a:ea typeface="Times New Roman"/>
                <a:cs typeface="Arial" pitchFamily="34" charset="0"/>
              </a:rPr>
              <a:t>BÀI 2: XÂY </a:t>
            </a:r>
            <a:r>
              <a:rPr lang="en-US" sz="2400" b="1" dirty="0">
                <a:latin typeface="Arial" pitchFamily="34" charset="0"/>
                <a:ea typeface="Times New Roman"/>
                <a:cs typeface="Arial" pitchFamily="34" charset="0"/>
              </a:rPr>
              <a:t>DỰNG TIÊU CHUẨN, TIÊU CHÍ </a:t>
            </a:r>
            <a:r>
              <a:rPr lang="en-US" sz="2400" b="1" dirty="0" smtClean="0">
                <a:latin typeface="Arial" pitchFamily="34" charset="0"/>
                <a:ea typeface="Times New Roman"/>
                <a:cs typeface="Arial" pitchFamily="34" charset="0"/>
              </a:rPr>
              <a:t>VÀ</a:t>
            </a:r>
          </a:p>
          <a:p>
            <a:r>
              <a:rPr lang="en-US" sz="2400" b="1" dirty="0">
                <a:latin typeface="Arial" pitchFamily="34" charset="0"/>
                <a:ea typeface="Times New Roman"/>
                <a:cs typeface="Arial" pitchFamily="34" charset="0"/>
              </a:rPr>
              <a:t> </a:t>
            </a:r>
            <a:r>
              <a:rPr lang="en-US" sz="2400" b="1" dirty="0" smtClean="0">
                <a:latin typeface="Arial" pitchFamily="34" charset="0"/>
                <a:ea typeface="Times New Roman"/>
                <a:cs typeface="Arial" pitchFamily="34" charset="0"/>
              </a:rPr>
              <a:t>           CÔNG </a:t>
            </a:r>
            <a:r>
              <a:rPr lang="en-US" sz="2400" b="1" dirty="0">
                <a:latin typeface="Arial" pitchFamily="34" charset="0"/>
                <a:ea typeface="Times New Roman"/>
                <a:cs typeface="Arial" pitchFamily="34" charset="0"/>
              </a:rPr>
              <a:t>CỤ </a:t>
            </a:r>
            <a:r>
              <a:rPr lang="en-US" sz="2400" b="1" dirty="0" smtClean="0">
                <a:latin typeface="Arial" pitchFamily="34" charset="0"/>
                <a:ea typeface="Times New Roman"/>
                <a:cs typeface="Arial" pitchFamily="34" charset="0"/>
              </a:rPr>
              <a:t>ĐÁNH GIÁ </a:t>
            </a:r>
            <a:r>
              <a:rPr lang="en-US" sz="2400" b="1" dirty="0">
                <a:latin typeface="Arial" pitchFamily="34" charset="0"/>
                <a:ea typeface="Times New Roman"/>
                <a:cs typeface="Arial" pitchFamily="34" charset="0"/>
              </a:rPr>
              <a:t>NĂNG LỰC</a:t>
            </a:r>
            <a:endParaRPr lang="en-US" sz="2400" b="1" dirty="0">
              <a:latin typeface="Arial" pitchFamily="34" charset="0"/>
              <a:cs typeface="Arial" pitchFamily="34" charset="0"/>
            </a:endParaRPr>
          </a:p>
        </p:txBody>
      </p:sp>
      <p:cxnSp>
        <p:nvCxnSpPr>
          <p:cNvPr id="4" name="Straight Connector 3"/>
          <p:cNvCxnSpPr/>
          <p:nvPr/>
        </p:nvCxnSpPr>
        <p:spPr>
          <a:xfrm>
            <a:off x="8049344" y="5229200"/>
            <a:ext cx="72008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33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0226" y="1628804"/>
            <a:ext cx="9163050" cy="5057775"/>
          </a:xfrm>
        </p:spPr>
        <p:txBody>
          <a:bodyPr>
            <a:normAutofit/>
          </a:bodyPr>
          <a:lstStyle/>
          <a:p>
            <a:pPr marL="0" indent="0" algn="just">
              <a:buNone/>
            </a:pPr>
            <a:r>
              <a:rPr lang="en-US" sz="2400" dirty="0" smtClean="0">
                <a:solidFill>
                  <a:schemeClr val="tx1"/>
                </a:solidFill>
                <a:latin typeface="Arial" pitchFamily="34" charset="0"/>
                <a:cs typeface="Arial" pitchFamily="34" charset="0"/>
              </a:rPr>
              <a:t>* </a:t>
            </a:r>
            <a:r>
              <a:rPr lang="en-US" sz="2400" b="1" i="1" dirty="0" err="1" smtClean="0">
                <a:solidFill>
                  <a:schemeClr val="tx1"/>
                </a:solidFill>
                <a:latin typeface="Arial" pitchFamily="34" charset="0"/>
                <a:cs typeface="Arial" pitchFamily="34" charset="0"/>
              </a:rPr>
              <a:t>Tiêu</a:t>
            </a:r>
            <a:r>
              <a:rPr lang="en-US" sz="2400" b="1" i="1" dirty="0" smtClean="0">
                <a:solidFill>
                  <a:schemeClr val="tx1"/>
                </a:solidFill>
                <a:latin typeface="Arial" pitchFamily="34" charset="0"/>
                <a:cs typeface="Arial" pitchFamily="34" charset="0"/>
              </a:rPr>
              <a:t> </a:t>
            </a:r>
            <a:r>
              <a:rPr lang="en-US" sz="2400" b="1" i="1" dirty="0" err="1">
                <a:solidFill>
                  <a:schemeClr val="tx1"/>
                </a:solidFill>
                <a:latin typeface="Arial" pitchFamily="34" charset="0"/>
                <a:cs typeface="Arial" pitchFamily="34" charset="0"/>
              </a:rPr>
              <a:t>chuẩn</a:t>
            </a:r>
            <a:r>
              <a:rPr lang="en-US" sz="2400" b="1" i="1" dirty="0">
                <a:solidFill>
                  <a:schemeClr val="tx1"/>
                </a:solidFill>
                <a:latin typeface="Arial" pitchFamily="34" charset="0"/>
                <a:cs typeface="Arial" pitchFamily="34" charset="0"/>
              </a:rPr>
              <a:t> </a:t>
            </a:r>
            <a:r>
              <a:rPr lang="en-US" sz="2400" b="1" i="1" dirty="0" err="1">
                <a:solidFill>
                  <a:schemeClr val="tx1"/>
                </a:solidFill>
                <a:latin typeface="Arial" pitchFamily="34" charset="0"/>
                <a:cs typeface="Arial" pitchFamily="34" charset="0"/>
              </a:rPr>
              <a:t>và</a:t>
            </a:r>
            <a:r>
              <a:rPr lang="en-US" sz="2400" b="1" i="1" dirty="0">
                <a:solidFill>
                  <a:schemeClr val="tx1"/>
                </a:solidFill>
                <a:latin typeface="Arial" pitchFamily="34" charset="0"/>
                <a:cs typeface="Arial" pitchFamily="34" charset="0"/>
              </a:rPr>
              <a:t> </a:t>
            </a:r>
            <a:r>
              <a:rPr lang="en-US" sz="2400" b="1" i="1" dirty="0" err="1">
                <a:solidFill>
                  <a:schemeClr val="tx1"/>
                </a:solidFill>
                <a:latin typeface="Arial" pitchFamily="34" charset="0"/>
                <a:cs typeface="Arial" pitchFamily="34" charset="0"/>
              </a:rPr>
              <a:t>tiêu</a:t>
            </a:r>
            <a:r>
              <a:rPr lang="en-US" sz="2400" b="1" i="1" dirty="0">
                <a:solidFill>
                  <a:schemeClr val="tx1"/>
                </a:solidFill>
                <a:latin typeface="Arial" pitchFamily="34" charset="0"/>
                <a:cs typeface="Arial" pitchFamily="34" charset="0"/>
              </a:rPr>
              <a:t> </a:t>
            </a:r>
            <a:r>
              <a:rPr lang="en-US" sz="2400" b="1" i="1" dirty="0" err="1">
                <a:solidFill>
                  <a:schemeClr val="tx1"/>
                </a:solidFill>
                <a:latin typeface="Arial" pitchFamily="34" charset="0"/>
                <a:cs typeface="Arial" pitchFamily="34" charset="0"/>
              </a:rPr>
              <a:t>chí</a:t>
            </a:r>
            <a:r>
              <a:rPr lang="en-US" sz="2400" b="1" i="1" dirty="0">
                <a:solidFill>
                  <a:schemeClr val="tx1"/>
                </a:solidFill>
                <a:latin typeface="Arial" pitchFamily="34" charset="0"/>
                <a:cs typeface="Arial" pitchFamily="34" charset="0"/>
              </a:rPr>
              <a:t> </a:t>
            </a:r>
            <a:r>
              <a:rPr lang="en-US" sz="2400" b="1" i="1" dirty="0" err="1">
                <a:solidFill>
                  <a:schemeClr val="tx1"/>
                </a:solidFill>
                <a:latin typeface="Arial" pitchFamily="34" charset="0"/>
                <a:cs typeface="Arial" pitchFamily="34" charset="0"/>
              </a:rPr>
              <a:t>đánh</a:t>
            </a:r>
            <a:r>
              <a:rPr lang="en-US" sz="2400" b="1" i="1" dirty="0">
                <a:solidFill>
                  <a:schemeClr val="tx1"/>
                </a:solidFill>
                <a:latin typeface="Arial" pitchFamily="34" charset="0"/>
                <a:cs typeface="Arial" pitchFamily="34" charset="0"/>
              </a:rPr>
              <a:t> </a:t>
            </a:r>
            <a:r>
              <a:rPr lang="en-US" sz="2400" b="1" i="1" dirty="0" err="1" smtClean="0">
                <a:solidFill>
                  <a:schemeClr val="tx1"/>
                </a:solidFill>
                <a:latin typeface="Arial" pitchFamily="34" charset="0"/>
                <a:cs typeface="Arial" pitchFamily="34" charset="0"/>
              </a:rPr>
              <a:t>giá</a:t>
            </a:r>
            <a:r>
              <a:rPr lang="en-US" sz="2400" b="1" i="1" dirty="0" smtClean="0">
                <a:solidFill>
                  <a:schemeClr val="tx1"/>
                </a:solidFill>
                <a:latin typeface="Arial" pitchFamily="34" charset="0"/>
                <a:cs typeface="Arial" pitchFamily="34" charset="0"/>
              </a:rPr>
              <a:t> </a:t>
            </a:r>
            <a:r>
              <a:rPr lang="en-US" sz="2400" b="1" i="1" dirty="0" err="1" smtClean="0">
                <a:solidFill>
                  <a:schemeClr val="tx1"/>
                </a:solidFill>
                <a:latin typeface="Arial" pitchFamily="34" charset="0"/>
                <a:cs typeface="Arial" pitchFamily="34" charset="0"/>
              </a:rPr>
              <a:t>bao</a:t>
            </a:r>
            <a:r>
              <a:rPr lang="en-US" sz="2400" b="1" i="1" dirty="0" smtClean="0">
                <a:solidFill>
                  <a:schemeClr val="tx1"/>
                </a:solidFill>
                <a:latin typeface="Arial" pitchFamily="34" charset="0"/>
                <a:cs typeface="Arial" pitchFamily="34" charset="0"/>
              </a:rPr>
              <a:t> </a:t>
            </a:r>
            <a:r>
              <a:rPr lang="en-US" sz="2400" b="1" i="1" dirty="0" err="1" smtClean="0">
                <a:solidFill>
                  <a:schemeClr val="tx1"/>
                </a:solidFill>
                <a:latin typeface="Arial" pitchFamily="34" charset="0"/>
                <a:cs typeface="Arial" pitchFamily="34" charset="0"/>
              </a:rPr>
              <a:t>gồm</a:t>
            </a:r>
            <a:r>
              <a:rPr lang="en-US" sz="2400" b="1" i="1" dirty="0" smtClean="0">
                <a:solidFill>
                  <a:schemeClr val="tx1"/>
                </a:solidFill>
                <a:latin typeface="Arial" pitchFamily="34" charset="0"/>
                <a:cs typeface="Arial" pitchFamily="34" charset="0"/>
              </a:rPr>
              <a:t>: </a:t>
            </a:r>
            <a:endParaRPr lang="en-US" sz="2400" b="1" i="1" dirty="0">
              <a:solidFill>
                <a:schemeClr val="tx1"/>
              </a:solidFill>
              <a:latin typeface="Arial" pitchFamily="34" charset="0"/>
              <a:cs typeface="Arial" pitchFamily="34" charset="0"/>
            </a:endParaRPr>
          </a:p>
          <a:p>
            <a:pPr eaLnBrk="0" hangingPunct="0"/>
            <a:r>
              <a:rPr lang="en-US" sz="2400" b="0" dirty="0" smtClean="0">
                <a:latin typeface="Arial" pitchFamily="34" charset="0"/>
                <a:cs typeface="Arial" pitchFamily="34" charset="0"/>
              </a:rPr>
              <a:t>     </a:t>
            </a:r>
            <a:r>
              <a:rPr lang="vi-VN" sz="2400" b="0" dirty="0" smtClean="0">
                <a:latin typeface="Arial" pitchFamily="34" charset="0"/>
                <a:cs typeface="Arial" pitchFamily="34" charset="0"/>
              </a:rPr>
              <a:t>Sự thực hiện</a:t>
            </a:r>
            <a:endParaRPr lang="en-US" sz="2400" b="0" dirty="0" smtClean="0">
              <a:latin typeface="Arial" pitchFamily="34" charset="0"/>
              <a:cs typeface="Arial" pitchFamily="34" charset="0"/>
            </a:endParaRPr>
          </a:p>
          <a:p>
            <a:pPr eaLnBrk="0" hangingPunct="0"/>
            <a:r>
              <a:rPr lang="en-US" sz="2400" b="0" dirty="0" smtClean="0">
                <a:latin typeface="Arial" pitchFamily="34" charset="0"/>
                <a:cs typeface="Arial" pitchFamily="34" charset="0"/>
              </a:rPr>
              <a:t>     </a:t>
            </a:r>
            <a:r>
              <a:rPr lang="vi-VN" sz="2400" b="0" dirty="0" smtClean="0">
                <a:latin typeface="Arial" pitchFamily="34" charset="0"/>
                <a:cs typeface="Arial" pitchFamily="34" charset="0"/>
              </a:rPr>
              <a:t>Kết </a:t>
            </a:r>
            <a:r>
              <a:rPr lang="vi-VN" sz="2400" b="0" dirty="0">
                <a:latin typeface="Arial" pitchFamily="34" charset="0"/>
                <a:cs typeface="Arial" pitchFamily="34" charset="0"/>
              </a:rPr>
              <a:t>quả thực </a:t>
            </a:r>
            <a:r>
              <a:rPr lang="vi-VN" sz="2400" b="0" dirty="0" smtClean="0">
                <a:latin typeface="Arial" pitchFamily="34" charset="0"/>
                <a:cs typeface="Arial" pitchFamily="34" charset="0"/>
              </a:rPr>
              <a:t>hiện</a:t>
            </a:r>
            <a:endParaRPr lang="en-US" sz="2400" b="0" dirty="0" smtClean="0">
              <a:latin typeface="Arial" pitchFamily="34" charset="0"/>
              <a:cs typeface="Arial" pitchFamily="34" charset="0"/>
            </a:endParaRPr>
          </a:p>
          <a:p>
            <a:pPr eaLnBrk="0" hangingPunct="0"/>
            <a:r>
              <a:rPr lang="en-US" sz="2400" b="0" dirty="0" smtClean="0">
                <a:latin typeface="Arial" pitchFamily="34" charset="0"/>
                <a:cs typeface="Arial" pitchFamily="34" charset="0"/>
              </a:rPr>
              <a:t>     </a:t>
            </a:r>
            <a:r>
              <a:rPr lang="vi-VN" sz="2400" b="0" dirty="0" smtClean="0">
                <a:latin typeface="Arial" pitchFamily="34" charset="0"/>
                <a:cs typeface="Arial" pitchFamily="34" charset="0"/>
              </a:rPr>
              <a:t>Đảm </a:t>
            </a:r>
            <a:r>
              <a:rPr lang="vi-VN" sz="2400" b="0" dirty="0">
                <a:latin typeface="Arial" pitchFamily="34" charset="0"/>
                <a:cs typeface="Arial" pitchFamily="34" charset="0"/>
              </a:rPr>
              <a:t>bảo an </a:t>
            </a:r>
            <a:r>
              <a:rPr lang="vi-VN" sz="2400" b="0" dirty="0" smtClean="0">
                <a:latin typeface="Arial" pitchFamily="34" charset="0"/>
                <a:cs typeface="Arial" pitchFamily="34" charset="0"/>
              </a:rPr>
              <a:t>toàn</a:t>
            </a:r>
            <a:endParaRPr lang="en-US" sz="2400" b="0" dirty="0" smtClean="0">
              <a:latin typeface="Arial" pitchFamily="34" charset="0"/>
              <a:cs typeface="Arial" pitchFamily="34" charset="0"/>
            </a:endParaRPr>
          </a:p>
          <a:p>
            <a:pPr eaLnBrk="0" hangingPunct="0"/>
            <a:r>
              <a:rPr lang="en-US" sz="2400" b="0" dirty="0" smtClean="0">
                <a:latin typeface="Arial" pitchFamily="34" charset="0"/>
                <a:cs typeface="Arial" pitchFamily="34" charset="0"/>
              </a:rPr>
              <a:t>     </a:t>
            </a:r>
            <a:r>
              <a:rPr lang="vi-VN" sz="2400" b="0" dirty="0" smtClean="0">
                <a:latin typeface="Arial" pitchFamily="34" charset="0"/>
                <a:cs typeface="Arial" pitchFamily="34" charset="0"/>
              </a:rPr>
              <a:t>Năng </a:t>
            </a:r>
            <a:r>
              <a:rPr lang="vi-VN" sz="2400" b="0" dirty="0">
                <a:latin typeface="Arial" pitchFamily="34" charset="0"/>
                <a:cs typeface="Arial" pitchFamily="34" charset="0"/>
              </a:rPr>
              <a:t>suất lao </a:t>
            </a:r>
            <a:r>
              <a:rPr lang="vi-VN" sz="2400" b="0" dirty="0" smtClean="0">
                <a:latin typeface="Arial" pitchFamily="34" charset="0"/>
                <a:cs typeface="Arial" pitchFamily="34" charset="0"/>
              </a:rPr>
              <a:t>động</a:t>
            </a:r>
            <a:endParaRPr lang="en-US" sz="2400" b="0" dirty="0" smtClean="0">
              <a:latin typeface="Arial" pitchFamily="34" charset="0"/>
              <a:cs typeface="Arial" pitchFamily="34" charset="0"/>
            </a:endParaRPr>
          </a:p>
          <a:p>
            <a:pPr eaLnBrk="0" hangingPunct="0"/>
            <a:r>
              <a:rPr lang="en-US" sz="2400" b="0" dirty="0" smtClean="0">
                <a:latin typeface="Arial" pitchFamily="34" charset="0"/>
                <a:cs typeface="Arial" pitchFamily="34" charset="0"/>
              </a:rPr>
              <a:t>     </a:t>
            </a:r>
            <a:r>
              <a:rPr lang="vi-VN" sz="2400" b="0" dirty="0" smtClean="0">
                <a:latin typeface="Arial" pitchFamily="34" charset="0"/>
                <a:cs typeface="Arial" pitchFamily="34" charset="0"/>
              </a:rPr>
              <a:t>Phối </a:t>
            </a:r>
            <a:r>
              <a:rPr lang="vi-VN" sz="2400" b="0" dirty="0">
                <a:latin typeface="Arial" pitchFamily="34" charset="0"/>
                <a:cs typeface="Arial" pitchFamily="34" charset="0"/>
              </a:rPr>
              <a:t>hợp hoạt động với người khác trong nhóm</a:t>
            </a:r>
            <a:endParaRPr lang="en-US" sz="2400" b="0" dirty="0">
              <a:solidFill>
                <a:srgbClr val="000000"/>
              </a:solidFill>
              <a:latin typeface="Arial" pitchFamily="34" charset="0"/>
              <a:cs typeface="Arial" pitchFamily="34" charset="0"/>
            </a:endParaRPr>
          </a:p>
          <a:p>
            <a:pPr>
              <a:buFont typeface="Wingdings" panose="05000000000000000000" pitchFamily="2" charset="2"/>
              <a:buChar char="§"/>
            </a:pPr>
            <a:endParaRPr lang="en-US" sz="2400" dirty="0">
              <a:latin typeface="Arial" pitchFamily="34" charset="0"/>
              <a:cs typeface="Arial" pitchFamily="34" charset="0"/>
            </a:endParaRPr>
          </a:p>
        </p:txBody>
      </p:sp>
      <p:sp>
        <p:nvSpPr>
          <p:cNvPr id="5" name="Slide Number Placeholder 4"/>
          <p:cNvSpPr>
            <a:spLocks noGrp="1"/>
          </p:cNvSpPr>
          <p:nvPr>
            <p:ph type="sldNum" sz="quarter" idx="4294967295"/>
          </p:nvPr>
        </p:nvSpPr>
        <p:spPr>
          <a:xfrm>
            <a:off x="3977879" y="6537330"/>
            <a:ext cx="2311400" cy="320675"/>
          </a:xfrm>
          <a:prstGeom prst="rect">
            <a:avLst/>
          </a:prstGeom>
        </p:spPr>
        <p:txBody>
          <a:bodyPr/>
          <a:lstStyle/>
          <a:p>
            <a:fld id="{9EB161A8-6E5C-4A80-B0C0-EF2D6932EDF4}" type="slidenum">
              <a:rPr lang="en-US" smtClean="0"/>
              <a:pPr/>
              <a:t>6</a:t>
            </a:fld>
            <a:endParaRPr lang="en-US"/>
          </a:p>
        </p:txBody>
      </p:sp>
      <p:sp>
        <p:nvSpPr>
          <p:cNvPr id="6" name="Title 1"/>
          <p:cNvSpPr txBox="1">
            <a:spLocks/>
          </p:cNvSpPr>
          <p:nvPr/>
        </p:nvSpPr>
        <p:spPr bwMode="white">
          <a:xfrm>
            <a:off x="660400" y="547035"/>
            <a:ext cx="9245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1" fontAlgn="base" hangingPunct="1">
              <a:spcBef>
                <a:spcPct val="0"/>
              </a:spcBef>
              <a:spcAft>
                <a:spcPct val="0"/>
              </a:spcAft>
              <a:defRPr sz="3200">
                <a:solidFill>
                  <a:schemeClr val="bg1"/>
                </a:solidFill>
                <a:latin typeface="Verdana" panose="020B0604030504040204" pitchFamily="34" charset="0"/>
              </a:defRPr>
            </a:lvl2pPr>
            <a:lvl3pPr algn="ctr" rtl="0" eaLnBrk="1" fontAlgn="base" hangingPunct="1">
              <a:spcBef>
                <a:spcPct val="0"/>
              </a:spcBef>
              <a:spcAft>
                <a:spcPct val="0"/>
              </a:spcAft>
              <a:defRPr sz="3200">
                <a:solidFill>
                  <a:schemeClr val="bg1"/>
                </a:solidFill>
                <a:latin typeface="Verdana" panose="020B0604030504040204" pitchFamily="34" charset="0"/>
              </a:defRPr>
            </a:lvl3pPr>
            <a:lvl4pPr algn="ctr" rtl="0" eaLnBrk="1" fontAlgn="base" hangingPunct="1">
              <a:spcBef>
                <a:spcPct val="0"/>
              </a:spcBef>
              <a:spcAft>
                <a:spcPct val="0"/>
              </a:spcAft>
              <a:defRPr sz="3200">
                <a:solidFill>
                  <a:schemeClr val="bg1"/>
                </a:solidFill>
                <a:latin typeface="Verdana" panose="020B0604030504040204" pitchFamily="34" charset="0"/>
              </a:defRPr>
            </a:lvl4pPr>
            <a:lvl5pPr algn="ctr" rtl="0" eaLnBrk="1" fontAlgn="base" hangingPunct="1">
              <a:spcBef>
                <a:spcPct val="0"/>
              </a:spcBef>
              <a:spcAft>
                <a:spcPct val="0"/>
              </a:spcAft>
              <a:defRPr sz="3200">
                <a:solidFill>
                  <a:schemeClr val="bg1"/>
                </a:solidFill>
                <a:latin typeface="Verdana" panose="020B0604030504040204" pitchFamily="34" charset="0"/>
              </a:defRPr>
            </a:lvl5pPr>
            <a:lvl6pPr marL="457200" algn="ctr" rtl="0" eaLnBrk="1" fontAlgn="base" hangingPunct="1">
              <a:spcBef>
                <a:spcPct val="0"/>
              </a:spcBef>
              <a:spcAft>
                <a:spcPct val="0"/>
              </a:spcAft>
              <a:defRPr sz="3200">
                <a:solidFill>
                  <a:schemeClr val="bg1"/>
                </a:solidFill>
                <a:latin typeface="Verdana" panose="020B0604030504040204" pitchFamily="34" charset="0"/>
              </a:defRPr>
            </a:lvl6pPr>
            <a:lvl7pPr marL="914400" algn="ctr" rtl="0" eaLnBrk="1" fontAlgn="base" hangingPunct="1">
              <a:spcBef>
                <a:spcPct val="0"/>
              </a:spcBef>
              <a:spcAft>
                <a:spcPct val="0"/>
              </a:spcAft>
              <a:defRPr sz="3200">
                <a:solidFill>
                  <a:schemeClr val="bg1"/>
                </a:solidFill>
                <a:latin typeface="Verdana" panose="020B0604030504040204" pitchFamily="34" charset="0"/>
              </a:defRPr>
            </a:lvl7pPr>
            <a:lvl8pPr marL="1371600" algn="ctr" rtl="0" eaLnBrk="1" fontAlgn="base" hangingPunct="1">
              <a:spcBef>
                <a:spcPct val="0"/>
              </a:spcBef>
              <a:spcAft>
                <a:spcPct val="0"/>
              </a:spcAft>
              <a:defRPr sz="3200">
                <a:solidFill>
                  <a:schemeClr val="bg1"/>
                </a:solidFill>
                <a:latin typeface="Verdana" panose="020B0604030504040204" pitchFamily="34" charset="0"/>
              </a:defRPr>
            </a:lvl8pPr>
            <a:lvl9pPr marL="1828800" algn="ctr" rtl="0" eaLnBrk="1" fontAlgn="base" hangingPunct="1">
              <a:spcBef>
                <a:spcPct val="0"/>
              </a:spcBef>
              <a:spcAft>
                <a:spcPct val="0"/>
              </a:spcAft>
              <a:defRPr sz="3200">
                <a:solidFill>
                  <a:schemeClr val="bg1"/>
                </a:solidFill>
                <a:latin typeface="Verdana" panose="020B0604030504040204" pitchFamily="34" charset="0"/>
              </a:defRPr>
            </a:lvl9pPr>
          </a:lstStyle>
          <a:p>
            <a:r>
              <a:rPr lang="en-US" dirty="0" smtClean="0"/>
              <a:t>2. </a:t>
            </a:r>
            <a:r>
              <a:rPr lang="en-US" dirty="0" err="1" smtClean="0"/>
              <a:t>Xây</a:t>
            </a:r>
            <a:r>
              <a:rPr lang="en-US" dirty="0" smtClean="0"/>
              <a:t> </a:t>
            </a:r>
            <a:r>
              <a:rPr lang="en-US" dirty="0" err="1" smtClean="0"/>
              <a:t>dựng</a:t>
            </a:r>
            <a:r>
              <a:rPr lang="en-US" dirty="0" smtClean="0"/>
              <a:t> </a:t>
            </a:r>
            <a:r>
              <a:rPr lang="en-US" dirty="0" err="1" smtClean="0"/>
              <a:t>tiêu</a:t>
            </a:r>
            <a:r>
              <a:rPr lang="en-US" dirty="0" smtClean="0"/>
              <a:t> </a:t>
            </a:r>
            <a:r>
              <a:rPr lang="en-US" dirty="0" err="1" smtClean="0"/>
              <a:t>chí</a:t>
            </a:r>
            <a:r>
              <a:rPr lang="en-US" dirty="0" smtClean="0"/>
              <a:t>, </a:t>
            </a:r>
            <a:r>
              <a:rPr lang="en-US" dirty="0" err="1" smtClean="0"/>
              <a:t>công</a:t>
            </a:r>
            <a:r>
              <a:rPr lang="en-US" dirty="0" smtClean="0"/>
              <a:t> </a:t>
            </a:r>
            <a:r>
              <a:rPr lang="en-US" dirty="0" err="1" smtClean="0"/>
              <a:t>cụ</a:t>
            </a:r>
            <a:r>
              <a:rPr lang="en-US" dirty="0" smtClean="0"/>
              <a:t> </a:t>
            </a:r>
            <a:r>
              <a:rPr lang="en-US" dirty="0" err="1" smtClean="0"/>
              <a:t>đánh</a:t>
            </a:r>
            <a:r>
              <a:rPr lang="en-US" dirty="0" smtClean="0"/>
              <a:t> </a:t>
            </a:r>
            <a:r>
              <a:rPr lang="en-US" dirty="0" err="1" smtClean="0"/>
              <a:t>giá</a:t>
            </a:r>
            <a:endParaRPr lang="en-US" dirty="0"/>
          </a:p>
        </p:txBody>
      </p:sp>
      <p:sp>
        <p:nvSpPr>
          <p:cNvPr id="7" name="Rectangle 6"/>
          <p:cNvSpPr/>
          <p:nvPr/>
        </p:nvSpPr>
        <p:spPr>
          <a:xfrm>
            <a:off x="920552" y="116636"/>
            <a:ext cx="7632848" cy="830997"/>
          </a:xfrm>
          <a:prstGeom prst="rect">
            <a:avLst/>
          </a:prstGeom>
        </p:spPr>
        <p:txBody>
          <a:bodyPr wrap="square">
            <a:spAutoFit/>
          </a:bodyPr>
          <a:lstStyle/>
          <a:p>
            <a:r>
              <a:rPr lang="en-US" sz="2400" b="1" dirty="0" smtClean="0">
                <a:latin typeface="Arial" pitchFamily="34" charset="0"/>
                <a:ea typeface="Times New Roman"/>
                <a:cs typeface="Arial" pitchFamily="34" charset="0"/>
              </a:rPr>
              <a:t>BÀI 2: XÂY </a:t>
            </a:r>
            <a:r>
              <a:rPr lang="en-US" sz="2400" b="1" dirty="0">
                <a:latin typeface="Arial" pitchFamily="34" charset="0"/>
                <a:ea typeface="Times New Roman"/>
                <a:cs typeface="Arial" pitchFamily="34" charset="0"/>
              </a:rPr>
              <a:t>DỰNG TIÊU CHUẨN, TIÊU CHÍ </a:t>
            </a:r>
            <a:r>
              <a:rPr lang="en-US" sz="2400" b="1" dirty="0" smtClean="0">
                <a:latin typeface="Arial" pitchFamily="34" charset="0"/>
                <a:ea typeface="Times New Roman"/>
                <a:cs typeface="Arial" pitchFamily="34" charset="0"/>
              </a:rPr>
              <a:t>VÀ</a:t>
            </a:r>
          </a:p>
          <a:p>
            <a:r>
              <a:rPr lang="en-US" sz="2400" b="1" dirty="0">
                <a:latin typeface="Arial" pitchFamily="34" charset="0"/>
                <a:ea typeface="Times New Roman"/>
                <a:cs typeface="Arial" pitchFamily="34" charset="0"/>
              </a:rPr>
              <a:t> </a:t>
            </a:r>
            <a:r>
              <a:rPr lang="en-US" sz="2400" b="1" dirty="0" smtClean="0">
                <a:latin typeface="Arial" pitchFamily="34" charset="0"/>
                <a:ea typeface="Times New Roman"/>
                <a:cs typeface="Arial" pitchFamily="34" charset="0"/>
              </a:rPr>
              <a:t>           CÔNG </a:t>
            </a:r>
            <a:r>
              <a:rPr lang="en-US" sz="2400" b="1" dirty="0">
                <a:latin typeface="Arial" pitchFamily="34" charset="0"/>
                <a:ea typeface="Times New Roman"/>
                <a:cs typeface="Arial" pitchFamily="34" charset="0"/>
              </a:rPr>
              <a:t>CỤ </a:t>
            </a:r>
            <a:r>
              <a:rPr lang="en-US" sz="2400" b="1" dirty="0" smtClean="0">
                <a:latin typeface="Arial" pitchFamily="34" charset="0"/>
                <a:ea typeface="Times New Roman"/>
                <a:cs typeface="Arial" pitchFamily="34" charset="0"/>
              </a:rPr>
              <a:t>ĐÁNH GIÁ </a:t>
            </a:r>
            <a:r>
              <a:rPr lang="en-US" sz="2400" b="1" dirty="0">
                <a:latin typeface="Arial" pitchFamily="34" charset="0"/>
                <a:ea typeface="Times New Roman"/>
                <a:cs typeface="Arial" pitchFamily="34" charset="0"/>
              </a:rPr>
              <a:t>NĂNG LỰC</a:t>
            </a:r>
            <a:endParaRPr lang="en-US" sz="2400" b="1" dirty="0">
              <a:latin typeface="Arial" pitchFamily="34" charset="0"/>
              <a:cs typeface="Arial" pitchFamily="34" charset="0"/>
            </a:endParaRPr>
          </a:p>
        </p:txBody>
      </p:sp>
      <p:cxnSp>
        <p:nvCxnSpPr>
          <p:cNvPr id="4" name="Straight Connector 3"/>
          <p:cNvCxnSpPr/>
          <p:nvPr/>
        </p:nvCxnSpPr>
        <p:spPr>
          <a:xfrm>
            <a:off x="7977336" y="4509120"/>
            <a:ext cx="72008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815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80593" y="2132856"/>
            <a:ext cx="8384987" cy="2862322"/>
          </a:xfrm>
          <a:prstGeom prst="rect">
            <a:avLst/>
          </a:prstGeom>
        </p:spPr>
        <p:txBody>
          <a:bodyPr wrap="square">
            <a:spAutoFit/>
          </a:bodyPr>
          <a:lstStyle/>
          <a:p>
            <a:pPr marL="342900" lvl="0" indent="-342900">
              <a:lnSpc>
                <a:spcPct val="150000"/>
              </a:lnSpc>
              <a:buFontTx/>
              <a:buChar char="-"/>
            </a:pP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 </a:t>
            </a:r>
            <a:r>
              <a:rPr lang="en-US" sz="2400" dirty="0" err="1">
                <a:latin typeface="Arial" pitchFamily="34" charset="0"/>
                <a:cs typeface="Arial" pitchFamily="34" charset="0"/>
              </a:rPr>
              <a:t>hiện</a:t>
            </a:r>
            <a:r>
              <a:rPr lang="en-US" sz="2400" dirty="0">
                <a:latin typeface="Arial" pitchFamily="34" charset="0"/>
                <a:cs typeface="Arial" pitchFamily="34" charset="0"/>
              </a:rPr>
              <a:t> </a:t>
            </a:r>
            <a:r>
              <a:rPr lang="en-US" sz="2400" dirty="0" err="1">
                <a:latin typeface="Arial" pitchFamily="34" charset="0"/>
                <a:cs typeface="Arial" pitchFamily="34" charset="0"/>
              </a:rPr>
              <a:t>đúng</a:t>
            </a:r>
            <a:r>
              <a:rPr lang="en-US" sz="2400" dirty="0">
                <a:latin typeface="Arial" pitchFamily="34" charset="0"/>
                <a:cs typeface="Arial" pitchFamily="34" charset="0"/>
              </a:rPr>
              <a:t> </a:t>
            </a:r>
            <a:r>
              <a:rPr lang="en-US" sz="2400" dirty="0" err="1">
                <a:latin typeface="Arial" pitchFamily="34" charset="0"/>
                <a:cs typeface="Arial" pitchFamily="34" charset="0"/>
              </a:rPr>
              <a:t>trọng</a:t>
            </a:r>
            <a:r>
              <a:rPr lang="en-US" sz="2400" dirty="0">
                <a:latin typeface="Arial" pitchFamily="34" charset="0"/>
                <a:cs typeface="Arial" pitchFamily="34" charset="0"/>
              </a:rPr>
              <a:t> </a:t>
            </a:r>
            <a:r>
              <a:rPr lang="en-US" sz="2400" dirty="0" err="1">
                <a:latin typeface="Arial" pitchFamily="34" charset="0"/>
                <a:cs typeface="Arial" pitchFamily="34" charset="0"/>
              </a:rPr>
              <a:t>tâm</a:t>
            </a:r>
            <a:r>
              <a:rPr lang="en-US" sz="2400" dirty="0">
                <a:latin typeface="Arial" pitchFamily="34" charset="0"/>
                <a:cs typeface="Arial" pitchFamily="34" charset="0"/>
              </a:rPr>
              <a:t> </a:t>
            </a:r>
            <a:r>
              <a:rPr lang="en-US" sz="2400" dirty="0" err="1">
                <a:latin typeface="Arial" pitchFamily="34" charset="0"/>
                <a:cs typeface="Arial" pitchFamily="34" charset="0"/>
              </a:rPr>
              <a:t>những</a:t>
            </a:r>
            <a:r>
              <a:rPr lang="en-US" sz="2400" dirty="0">
                <a:latin typeface="Arial" pitchFamily="34" charset="0"/>
                <a:cs typeface="Arial" pitchFamily="34" charset="0"/>
              </a:rPr>
              <a:t> </a:t>
            </a:r>
            <a:r>
              <a:rPr lang="en-US" sz="2400" dirty="0" err="1">
                <a:latin typeface="Arial" pitchFamily="34" charset="0"/>
                <a:cs typeface="Arial" pitchFamily="34" charset="0"/>
              </a:rPr>
              <a:t>khía</a:t>
            </a:r>
            <a:r>
              <a:rPr lang="en-US" sz="2400" dirty="0">
                <a:latin typeface="Arial" pitchFamily="34" charset="0"/>
                <a:cs typeface="Arial" pitchFamily="34" charset="0"/>
              </a:rPr>
              <a:t> </a:t>
            </a:r>
            <a:r>
              <a:rPr lang="en-US" sz="2400" dirty="0" err="1">
                <a:latin typeface="Arial" pitchFamily="34" charset="0"/>
                <a:cs typeface="Arial" pitchFamily="34" charset="0"/>
              </a:rPr>
              <a:t>cạnh</a:t>
            </a:r>
            <a:r>
              <a:rPr lang="en-US" sz="2400" dirty="0">
                <a:latin typeface="Arial" pitchFamily="34" charset="0"/>
                <a:cs typeface="Arial" pitchFamily="34" charset="0"/>
              </a:rPr>
              <a:t> </a:t>
            </a:r>
            <a:r>
              <a:rPr lang="en-US" sz="2400" dirty="0" err="1">
                <a:latin typeface="Arial" pitchFamily="34" charset="0"/>
                <a:cs typeface="Arial" pitchFamily="34" charset="0"/>
              </a:rPr>
              <a:t>quan</a:t>
            </a:r>
            <a:r>
              <a:rPr lang="en-US" sz="2400" dirty="0">
                <a:latin typeface="Arial" pitchFamily="34" charset="0"/>
                <a:cs typeface="Arial" pitchFamily="34" charset="0"/>
              </a:rPr>
              <a:t> </a:t>
            </a:r>
            <a:r>
              <a:rPr lang="en-US" sz="2400" dirty="0" err="1">
                <a:latin typeface="Arial" pitchFamily="34" charset="0"/>
                <a:cs typeface="Arial" pitchFamily="34" charset="0"/>
              </a:rPr>
              <a:t>trọng</a:t>
            </a:r>
            <a:r>
              <a:rPr lang="en-US" sz="2400" dirty="0">
                <a:latin typeface="Arial" pitchFamily="34" charset="0"/>
                <a:cs typeface="Arial" pitchFamily="34" charset="0"/>
              </a:rPr>
              <a:t> </a:t>
            </a:r>
            <a:endParaRPr lang="en-US" sz="2400" dirty="0" smtClean="0">
              <a:latin typeface="Arial" pitchFamily="34" charset="0"/>
              <a:cs typeface="Arial" pitchFamily="34" charset="0"/>
            </a:endParaRPr>
          </a:p>
          <a:p>
            <a:pPr lvl="0">
              <a:lnSpc>
                <a:spcPct val="150000"/>
              </a:lnSpc>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năng</a:t>
            </a:r>
            <a:r>
              <a:rPr lang="en-US" sz="2400" dirty="0" smtClean="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cần</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a:t>
            </a:r>
          </a:p>
          <a:p>
            <a:pPr marL="342900" lvl="0" indent="-342900">
              <a:lnSpc>
                <a:spcPct val="150000"/>
              </a:lnSpc>
              <a:buFontTx/>
              <a:buChar char="-"/>
            </a:pPr>
            <a:r>
              <a:rPr lang="en-US" sz="2400" dirty="0" err="1" smtClean="0">
                <a:latin typeface="Arial" pitchFamily="34" charset="0"/>
                <a:cs typeface="Arial" pitchFamily="34" charset="0"/>
              </a:rPr>
              <a:t>Mỗi</a:t>
            </a:r>
            <a:r>
              <a:rPr lang="en-US" sz="2400" dirty="0" smtClean="0">
                <a:latin typeface="Arial" pitchFamily="34" charset="0"/>
                <a:cs typeface="Arial" pitchFamily="34" charset="0"/>
              </a:rPr>
              <a:t> </a:t>
            </a:r>
            <a:r>
              <a:rPr lang="en-US" sz="2400" dirty="0" err="1">
                <a:latin typeface="Arial" pitchFamily="34" charset="0"/>
                <a:cs typeface="Arial" pitchFamily="34" charset="0"/>
              </a:rPr>
              <a:t>tiêu</a:t>
            </a:r>
            <a:r>
              <a:rPr lang="en-US" sz="2400" dirty="0">
                <a:latin typeface="Arial" pitchFamily="34" charset="0"/>
                <a:cs typeface="Arial" pitchFamily="34" charset="0"/>
              </a:rPr>
              <a:t> </a:t>
            </a:r>
            <a:r>
              <a:rPr lang="en-US" sz="2400" dirty="0" err="1">
                <a:latin typeface="Arial" pitchFamily="34" charset="0"/>
                <a:cs typeface="Arial" pitchFamily="34" charset="0"/>
              </a:rPr>
              <a:t>chí</a:t>
            </a:r>
            <a:r>
              <a:rPr lang="en-US" sz="2400" dirty="0">
                <a:latin typeface="Arial" pitchFamily="34" charset="0"/>
                <a:cs typeface="Arial" pitchFamily="34" charset="0"/>
              </a:rPr>
              <a:t> </a:t>
            </a:r>
            <a:r>
              <a:rPr lang="en-US" sz="2400" dirty="0" err="1">
                <a:latin typeface="Arial" pitchFamily="34" charset="0"/>
                <a:cs typeface="Arial" pitchFamily="34" charset="0"/>
              </a:rPr>
              <a:t>phải</a:t>
            </a:r>
            <a:r>
              <a:rPr lang="en-US" sz="2400" dirty="0">
                <a:latin typeface="Arial" pitchFamily="34" charset="0"/>
                <a:cs typeface="Arial" pitchFamily="34" charset="0"/>
              </a:rPr>
              <a:t> </a:t>
            </a:r>
            <a:r>
              <a:rPr lang="en-US" sz="2400" dirty="0" err="1">
                <a:latin typeface="Arial" pitchFamily="34" charset="0"/>
                <a:cs typeface="Arial" pitchFamily="34" charset="0"/>
              </a:rPr>
              <a:t>đảm</a:t>
            </a:r>
            <a:r>
              <a:rPr lang="en-US" sz="2400" dirty="0">
                <a:latin typeface="Arial" pitchFamily="34" charset="0"/>
                <a:cs typeface="Arial" pitchFamily="34" charset="0"/>
              </a:rPr>
              <a:t> </a:t>
            </a:r>
            <a:r>
              <a:rPr lang="en-US" sz="2400" dirty="0" err="1">
                <a:latin typeface="Arial" pitchFamily="34" charset="0"/>
                <a:cs typeface="Arial" pitchFamily="34" charset="0"/>
              </a:rPr>
              <a:t>bảo</a:t>
            </a:r>
            <a:r>
              <a:rPr lang="en-US" sz="2400" dirty="0">
                <a:latin typeface="Arial" pitchFamily="34" charset="0"/>
                <a:cs typeface="Arial" pitchFamily="34" charset="0"/>
              </a:rPr>
              <a:t> </a:t>
            </a:r>
            <a:r>
              <a:rPr lang="en-US" sz="2400" dirty="0" err="1">
                <a:latin typeface="Arial" pitchFamily="34" charset="0"/>
                <a:cs typeface="Arial" pitchFamily="34" charset="0"/>
              </a:rPr>
              <a:t>tính</a:t>
            </a:r>
            <a:r>
              <a:rPr lang="en-US" sz="2400" dirty="0">
                <a:latin typeface="Arial" pitchFamily="34" charset="0"/>
                <a:cs typeface="Arial" pitchFamily="34" charset="0"/>
              </a:rPr>
              <a:t> </a:t>
            </a:r>
            <a:r>
              <a:rPr lang="en-US" sz="2400" dirty="0" err="1">
                <a:latin typeface="Arial" pitchFamily="34" charset="0"/>
                <a:cs typeface="Arial" pitchFamily="34" charset="0"/>
              </a:rPr>
              <a:t>riêng</a:t>
            </a:r>
            <a:r>
              <a:rPr lang="en-US" sz="2400" dirty="0">
                <a:latin typeface="Arial" pitchFamily="34" charset="0"/>
                <a:cs typeface="Arial" pitchFamily="34" charset="0"/>
              </a:rPr>
              <a:t> </a:t>
            </a:r>
            <a:r>
              <a:rPr lang="en-US" sz="2400" dirty="0" err="1">
                <a:latin typeface="Arial" pitchFamily="34" charset="0"/>
                <a:cs typeface="Arial" pitchFamily="34" charset="0"/>
              </a:rPr>
              <a:t>biệt</a:t>
            </a:r>
            <a:r>
              <a:rPr lang="en-US" sz="2400" dirty="0">
                <a:latin typeface="Arial" pitchFamily="34" charset="0"/>
                <a:cs typeface="Arial" pitchFamily="34" charset="0"/>
              </a:rPr>
              <a:t>, </a:t>
            </a:r>
            <a:r>
              <a:rPr lang="en-US" sz="2400" dirty="0" err="1">
                <a:latin typeface="Arial" pitchFamily="34" charset="0"/>
                <a:cs typeface="Arial" pitchFamily="34" charset="0"/>
              </a:rPr>
              <a:t>đặc</a:t>
            </a:r>
            <a:r>
              <a:rPr lang="en-US" sz="2400" dirty="0">
                <a:latin typeface="Arial" pitchFamily="34" charset="0"/>
                <a:cs typeface="Arial" pitchFamily="34" charset="0"/>
              </a:rPr>
              <a:t> </a:t>
            </a:r>
            <a:r>
              <a:rPr lang="en-US" sz="2400" dirty="0" err="1">
                <a:latin typeface="Arial" pitchFamily="34" charset="0"/>
                <a:cs typeface="Arial" pitchFamily="34" charset="0"/>
              </a:rPr>
              <a:t>trưng</a:t>
            </a:r>
            <a:r>
              <a:rPr lang="en-US" sz="2400" dirty="0">
                <a:latin typeface="Arial" pitchFamily="34" charset="0"/>
                <a:cs typeface="Arial" pitchFamily="34" charset="0"/>
              </a:rPr>
              <a:t> </a:t>
            </a:r>
            <a:endParaRPr lang="en-US" sz="2400" dirty="0" smtClean="0">
              <a:latin typeface="Arial" pitchFamily="34" charset="0"/>
              <a:cs typeface="Arial" pitchFamily="34" charset="0"/>
            </a:endParaRPr>
          </a:p>
          <a:p>
            <a:pPr lvl="0">
              <a:lnSpc>
                <a:spcPct val="150000"/>
              </a:lnSpc>
            </a:pPr>
            <a:r>
              <a:rPr lang="en-US" sz="2400" dirty="0">
                <a:latin typeface="Arial" pitchFamily="34" charset="0"/>
                <a:cs typeface="Arial" pitchFamily="34" charset="0"/>
              </a:rPr>
              <a:t> </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dấu</a:t>
            </a:r>
            <a:r>
              <a:rPr lang="en-US" sz="2400" dirty="0">
                <a:latin typeface="Arial" pitchFamily="34" charset="0"/>
                <a:cs typeface="Arial" pitchFamily="34" charset="0"/>
              </a:rPr>
              <a:t> </a:t>
            </a:r>
            <a:r>
              <a:rPr lang="en-US" sz="2400" dirty="0" err="1">
                <a:latin typeface="Arial" pitchFamily="34" charset="0"/>
                <a:cs typeface="Arial" pitchFamily="34" charset="0"/>
              </a:rPr>
              <a:t>hiệu</a:t>
            </a:r>
            <a:r>
              <a:rPr lang="en-US" sz="2400" dirty="0">
                <a:latin typeface="Arial" pitchFamily="34" charset="0"/>
                <a:cs typeface="Arial" pitchFamily="34" charset="0"/>
              </a:rPr>
              <a:t> </a:t>
            </a:r>
            <a:r>
              <a:rPr lang="en-US" sz="2400" dirty="0" err="1">
                <a:latin typeface="Arial" pitchFamily="34" charset="0"/>
                <a:cs typeface="Arial" pitchFamily="34" charset="0"/>
              </a:rPr>
              <a:t>nào</a:t>
            </a:r>
            <a:r>
              <a:rPr lang="en-US" sz="2400" dirty="0">
                <a:latin typeface="Arial" pitchFamily="34" charset="0"/>
                <a:cs typeface="Arial" pitchFamily="34" charset="0"/>
              </a:rPr>
              <a:t> </a:t>
            </a:r>
            <a:r>
              <a:rPr lang="en-US" sz="2400" dirty="0" err="1">
                <a:latin typeface="Arial" pitchFamily="34" charset="0"/>
                <a:cs typeface="Arial" pitchFamily="34" charset="0"/>
              </a:rPr>
              <a:t>đó</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cần</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a:t>
            </a:r>
          </a:p>
          <a:p>
            <a:pPr lvl="0">
              <a:lnSpc>
                <a:spcPct val="150000"/>
              </a:lnSpc>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Tiêu</a:t>
            </a:r>
            <a:r>
              <a:rPr lang="en-US" sz="2400" dirty="0" smtClean="0">
                <a:latin typeface="Arial" pitchFamily="34" charset="0"/>
                <a:cs typeface="Arial" pitchFamily="34" charset="0"/>
              </a:rPr>
              <a:t> </a:t>
            </a:r>
            <a:r>
              <a:rPr lang="en-US" sz="2400" dirty="0" err="1">
                <a:latin typeface="Arial" pitchFamily="34" charset="0"/>
                <a:cs typeface="Arial" pitchFamily="34" charset="0"/>
              </a:rPr>
              <a:t>chí</a:t>
            </a:r>
            <a:r>
              <a:rPr lang="en-US" sz="2400" dirty="0">
                <a:latin typeface="Arial" pitchFamily="34" charset="0"/>
                <a:cs typeface="Arial" pitchFamily="34" charset="0"/>
              </a:rPr>
              <a:t> </a:t>
            </a:r>
            <a:r>
              <a:rPr lang="en-US" sz="2400" dirty="0" err="1">
                <a:latin typeface="Arial" pitchFamily="34" charset="0"/>
                <a:cs typeface="Arial" pitchFamily="34" charset="0"/>
              </a:rPr>
              <a:t>đưa</a:t>
            </a:r>
            <a:r>
              <a:rPr lang="en-US" sz="2400" dirty="0">
                <a:latin typeface="Arial" pitchFamily="34" charset="0"/>
                <a:cs typeface="Arial" pitchFamily="34" charset="0"/>
              </a:rPr>
              <a:t> </a:t>
            </a:r>
            <a:r>
              <a:rPr lang="en-US" sz="2400" dirty="0" err="1">
                <a:latin typeface="Arial" pitchFamily="34" charset="0"/>
                <a:cs typeface="Arial" pitchFamily="34" charset="0"/>
              </a:rPr>
              <a:t>ra</a:t>
            </a:r>
            <a:r>
              <a:rPr lang="en-US" sz="2400" dirty="0">
                <a:latin typeface="Arial" pitchFamily="34" charset="0"/>
                <a:cs typeface="Arial" pitchFamily="34" charset="0"/>
              </a:rPr>
              <a:t> </a:t>
            </a:r>
            <a:r>
              <a:rPr lang="en-US" sz="2400" dirty="0" err="1">
                <a:latin typeface="Arial" pitchFamily="34" charset="0"/>
                <a:cs typeface="Arial" pitchFamily="34" charset="0"/>
              </a:rPr>
              <a:t>phải</a:t>
            </a:r>
            <a:r>
              <a:rPr lang="en-US" sz="2400" dirty="0">
                <a:latin typeface="Arial" pitchFamily="34" charset="0"/>
                <a:cs typeface="Arial" pitchFamily="34" charset="0"/>
              </a:rPr>
              <a:t> </a:t>
            </a:r>
            <a:r>
              <a:rPr lang="en-US" sz="2400" dirty="0" err="1">
                <a:latin typeface="Arial" pitchFamily="34" charset="0"/>
                <a:cs typeface="Arial" pitchFamily="34" charset="0"/>
              </a:rPr>
              <a:t>quan</a:t>
            </a:r>
            <a:r>
              <a:rPr lang="en-US" sz="2400" dirty="0">
                <a:latin typeface="Arial" pitchFamily="34" charset="0"/>
                <a:cs typeface="Arial" pitchFamily="34" charset="0"/>
              </a:rPr>
              <a:t> </a:t>
            </a:r>
            <a:r>
              <a:rPr lang="en-US" sz="2400" dirty="0" err="1">
                <a:latin typeface="Arial" pitchFamily="34" charset="0"/>
                <a:cs typeface="Arial" pitchFamily="34" charset="0"/>
              </a:rPr>
              <a:t>sát</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a:t>
            </a:r>
          </a:p>
        </p:txBody>
      </p:sp>
      <p:sp>
        <p:nvSpPr>
          <p:cNvPr id="6" name="Rectangle 5"/>
          <p:cNvSpPr/>
          <p:nvPr/>
        </p:nvSpPr>
        <p:spPr>
          <a:xfrm>
            <a:off x="920552" y="116636"/>
            <a:ext cx="7632848" cy="830997"/>
          </a:xfrm>
          <a:prstGeom prst="rect">
            <a:avLst/>
          </a:prstGeom>
        </p:spPr>
        <p:txBody>
          <a:bodyPr wrap="square">
            <a:spAutoFit/>
          </a:bodyPr>
          <a:lstStyle/>
          <a:p>
            <a:r>
              <a:rPr lang="en-US" sz="2400" b="1" dirty="0" smtClean="0">
                <a:latin typeface="Arial" pitchFamily="34" charset="0"/>
                <a:ea typeface="Times New Roman"/>
                <a:cs typeface="Arial" pitchFamily="34" charset="0"/>
              </a:rPr>
              <a:t>BÀI 2: XÂY </a:t>
            </a:r>
            <a:r>
              <a:rPr lang="en-US" sz="2400" b="1" dirty="0">
                <a:latin typeface="Arial" pitchFamily="34" charset="0"/>
                <a:ea typeface="Times New Roman"/>
                <a:cs typeface="Arial" pitchFamily="34" charset="0"/>
              </a:rPr>
              <a:t>DỰNG TIÊU CHUẨN, TIÊU CHÍ </a:t>
            </a:r>
            <a:r>
              <a:rPr lang="en-US" sz="2400" b="1" dirty="0" smtClean="0">
                <a:latin typeface="Arial" pitchFamily="34" charset="0"/>
                <a:ea typeface="Times New Roman"/>
                <a:cs typeface="Arial" pitchFamily="34" charset="0"/>
              </a:rPr>
              <a:t>VÀ</a:t>
            </a:r>
          </a:p>
          <a:p>
            <a:r>
              <a:rPr lang="en-US" sz="2400" b="1" dirty="0">
                <a:latin typeface="Arial" pitchFamily="34" charset="0"/>
                <a:ea typeface="Times New Roman"/>
                <a:cs typeface="Arial" pitchFamily="34" charset="0"/>
              </a:rPr>
              <a:t> </a:t>
            </a:r>
            <a:r>
              <a:rPr lang="en-US" sz="2400" b="1" dirty="0" smtClean="0">
                <a:latin typeface="Arial" pitchFamily="34" charset="0"/>
                <a:ea typeface="Times New Roman"/>
                <a:cs typeface="Arial" pitchFamily="34" charset="0"/>
              </a:rPr>
              <a:t>           CÔNG </a:t>
            </a:r>
            <a:r>
              <a:rPr lang="en-US" sz="2400" b="1" dirty="0">
                <a:latin typeface="Arial" pitchFamily="34" charset="0"/>
                <a:ea typeface="Times New Roman"/>
                <a:cs typeface="Arial" pitchFamily="34" charset="0"/>
              </a:rPr>
              <a:t>CỤ </a:t>
            </a:r>
            <a:r>
              <a:rPr lang="en-US" sz="2400" b="1" dirty="0" smtClean="0">
                <a:latin typeface="Arial" pitchFamily="34" charset="0"/>
                <a:ea typeface="Times New Roman"/>
                <a:cs typeface="Arial" pitchFamily="34" charset="0"/>
              </a:rPr>
              <a:t>ĐÁNH GIÁ </a:t>
            </a:r>
            <a:r>
              <a:rPr lang="en-US" sz="2400" b="1" dirty="0">
                <a:latin typeface="Arial" pitchFamily="34" charset="0"/>
                <a:ea typeface="Times New Roman"/>
                <a:cs typeface="Arial" pitchFamily="34" charset="0"/>
              </a:rPr>
              <a:t>NĂNG LỰC</a:t>
            </a:r>
            <a:endParaRPr lang="en-US" sz="2400" b="1" dirty="0">
              <a:latin typeface="Arial" pitchFamily="34" charset="0"/>
              <a:cs typeface="Arial" pitchFamily="34" charset="0"/>
            </a:endParaRPr>
          </a:p>
        </p:txBody>
      </p:sp>
      <p:sp>
        <p:nvSpPr>
          <p:cNvPr id="3" name="Rectangle 2"/>
          <p:cNvSpPr/>
          <p:nvPr/>
        </p:nvSpPr>
        <p:spPr>
          <a:xfrm>
            <a:off x="918597" y="1317834"/>
            <a:ext cx="6915676" cy="646331"/>
          </a:xfrm>
          <a:prstGeom prst="rect">
            <a:avLst/>
          </a:prstGeom>
        </p:spPr>
        <p:txBody>
          <a:bodyPr wrap="none">
            <a:spAutoFit/>
          </a:bodyPr>
          <a:lstStyle/>
          <a:p>
            <a:pPr>
              <a:lnSpc>
                <a:spcPct val="150000"/>
              </a:lnSpc>
            </a:pPr>
            <a:r>
              <a:rPr lang="en-US" sz="2400" b="1" dirty="0" smtClean="0">
                <a:latin typeface="Arial" pitchFamily="34" charset="0"/>
                <a:cs typeface="Arial" pitchFamily="34" charset="0"/>
              </a:rPr>
              <a:t>* </a:t>
            </a:r>
            <a:r>
              <a:rPr lang="x-none" sz="2400" b="1" smtClean="0">
                <a:latin typeface="Arial" pitchFamily="34" charset="0"/>
                <a:cs typeface="Arial" pitchFamily="34" charset="0"/>
              </a:rPr>
              <a:t>Các </a:t>
            </a:r>
            <a:r>
              <a:rPr lang="x-none" sz="2400" b="1">
                <a:latin typeface="Arial" pitchFamily="34" charset="0"/>
                <a:cs typeface="Arial" pitchFamily="34" charset="0"/>
              </a:rPr>
              <a:t>tiêu chí đánh giá năng lực cần đảm bảo:</a:t>
            </a:r>
            <a:endParaRPr lang="en-US" sz="2400" b="1" dirty="0">
              <a:latin typeface="Arial" pitchFamily="34" charset="0"/>
              <a:cs typeface="Arial" pitchFamily="34" charset="0"/>
            </a:endParaRPr>
          </a:p>
        </p:txBody>
      </p:sp>
      <p:cxnSp>
        <p:nvCxnSpPr>
          <p:cNvPr id="4" name="Straight Connector 3"/>
          <p:cNvCxnSpPr/>
          <p:nvPr/>
        </p:nvCxnSpPr>
        <p:spPr>
          <a:xfrm>
            <a:off x="8193360" y="4995178"/>
            <a:ext cx="6480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10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heckerboard(across)">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heckerboard(across)">
                                      <p:cBhvr>
                                        <p:cTn id="15" dur="500"/>
                                        <p:tgtEl>
                                          <p:spTgt spid="5">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checkerboard(across)">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checkerboard(across)">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04" y="1628800"/>
            <a:ext cx="9910304" cy="4093428"/>
          </a:xfrm>
          <a:prstGeom prst="rect">
            <a:avLst/>
          </a:prstGeom>
        </p:spPr>
        <p:txBody>
          <a:bodyPr wrap="square">
            <a:spAutoFit/>
          </a:bodyPr>
          <a:lstStyle/>
          <a:p>
            <a:pPr marL="548640" lvl="0">
              <a:spcBef>
                <a:spcPts val="600"/>
              </a:spcBef>
              <a:spcAft>
                <a:spcPts val="600"/>
              </a:spcAft>
            </a:pP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Người</a:t>
            </a:r>
            <a:r>
              <a:rPr lang="en-US" sz="2200" dirty="0" smtClean="0">
                <a:latin typeface="Arial" pitchFamily="34" charset="0"/>
                <a:cs typeface="Arial" pitchFamily="34" charset="0"/>
              </a:rPr>
              <a:t> </a:t>
            </a:r>
            <a:r>
              <a:rPr lang="en-US" sz="2200" dirty="0" err="1">
                <a:latin typeface="Arial" pitchFamily="34" charset="0"/>
                <a:cs typeface="Arial" pitchFamily="34" charset="0"/>
              </a:rPr>
              <a:t>học</a:t>
            </a:r>
            <a:r>
              <a:rPr lang="en-US" sz="2200" dirty="0">
                <a:latin typeface="Arial" pitchFamily="34" charset="0"/>
                <a:cs typeface="Arial" pitchFamily="34" charset="0"/>
              </a:rPr>
              <a:t> </a:t>
            </a:r>
            <a:r>
              <a:rPr lang="en-US" sz="2200" dirty="0" err="1">
                <a:latin typeface="Arial" pitchFamily="34" charset="0"/>
                <a:cs typeface="Arial" pitchFamily="34" charset="0"/>
              </a:rPr>
              <a:t>phải</a:t>
            </a:r>
            <a:r>
              <a:rPr lang="en-US" sz="2200" dirty="0">
                <a:latin typeface="Arial" pitchFamily="34" charset="0"/>
                <a:cs typeface="Arial" pitchFamily="34" charset="0"/>
              </a:rPr>
              <a:t> </a:t>
            </a:r>
            <a:r>
              <a:rPr lang="en-US" sz="2200" dirty="0" err="1">
                <a:latin typeface="Arial" pitchFamily="34" charset="0"/>
                <a:cs typeface="Arial" pitchFamily="34" charset="0"/>
              </a:rPr>
              <a:t>thực</a:t>
            </a:r>
            <a:r>
              <a:rPr lang="en-US" sz="2200" dirty="0">
                <a:latin typeface="Arial" pitchFamily="34" charset="0"/>
                <a:cs typeface="Arial" pitchFamily="34" charset="0"/>
              </a:rPr>
              <a:t> </a:t>
            </a:r>
            <a:r>
              <a:rPr lang="en-US" sz="2200" dirty="0" err="1">
                <a:latin typeface="Arial" pitchFamily="34" charset="0"/>
                <a:cs typeface="Arial" pitchFamily="34" charset="0"/>
              </a:rPr>
              <a:t>hiện</a:t>
            </a:r>
            <a:r>
              <a:rPr lang="en-US" sz="2200" dirty="0">
                <a:latin typeface="Arial" pitchFamily="34" charset="0"/>
                <a:cs typeface="Arial" pitchFamily="34" charset="0"/>
              </a:rPr>
              <a:t> </a:t>
            </a:r>
            <a:r>
              <a:rPr lang="en-US" sz="2200" dirty="0" err="1">
                <a:latin typeface="Arial" pitchFamily="34" charset="0"/>
                <a:cs typeface="Arial" pitchFamily="34" charset="0"/>
              </a:rPr>
              <a:t>các</a:t>
            </a:r>
            <a:r>
              <a:rPr lang="en-US" sz="2200" dirty="0">
                <a:latin typeface="Arial" pitchFamily="34" charset="0"/>
                <a:cs typeface="Arial" pitchFamily="34" charset="0"/>
              </a:rPr>
              <a:t> </a:t>
            </a:r>
            <a:r>
              <a:rPr lang="en-US" sz="2200" dirty="0" err="1">
                <a:latin typeface="Arial" pitchFamily="34" charset="0"/>
                <a:cs typeface="Arial" pitchFamily="34" charset="0"/>
              </a:rPr>
              <a:t>công</a:t>
            </a:r>
            <a:r>
              <a:rPr lang="en-US" sz="2200" dirty="0">
                <a:latin typeface="Arial" pitchFamily="34" charset="0"/>
                <a:cs typeface="Arial" pitchFamily="34" charset="0"/>
              </a:rPr>
              <a:t> </a:t>
            </a:r>
            <a:r>
              <a:rPr lang="en-US" sz="2200" dirty="0" err="1">
                <a:latin typeface="Arial" pitchFamily="34" charset="0"/>
                <a:cs typeface="Arial" pitchFamily="34" charset="0"/>
              </a:rPr>
              <a:t>việc</a:t>
            </a:r>
            <a:r>
              <a:rPr lang="en-US" sz="2200" dirty="0">
                <a:latin typeface="Arial" pitchFamily="34" charset="0"/>
                <a:cs typeface="Arial" pitchFamily="34" charset="0"/>
              </a:rPr>
              <a:t> </a:t>
            </a:r>
            <a:r>
              <a:rPr lang="en-US" sz="2200" dirty="0" err="1">
                <a:latin typeface="Arial" pitchFamily="34" charset="0"/>
                <a:cs typeface="Arial" pitchFamily="34" charset="0"/>
              </a:rPr>
              <a:t>theo</a:t>
            </a:r>
            <a:r>
              <a:rPr lang="en-US" sz="2200" dirty="0">
                <a:latin typeface="Arial" pitchFamily="34" charset="0"/>
                <a:cs typeface="Arial" pitchFamily="34" charset="0"/>
              </a:rPr>
              <a:t> </a:t>
            </a:r>
            <a:r>
              <a:rPr lang="en-US" sz="2200" dirty="0" err="1">
                <a:latin typeface="Arial" pitchFamily="34" charset="0"/>
                <a:cs typeface="Arial" pitchFamily="34" charset="0"/>
              </a:rPr>
              <a:t>cách</a:t>
            </a:r>
            <a:r>
              <a:rPr lang="en-US" sz="2200" dirty="0">
                <a:latin typeface="Arial" pitchFamily="34" charset="0"/>
                <a:cs typeface="Arial" pitchFamily="34" charset="0"/>
              </a:rPr>
              <a:t> </a:t>
            </a:r>
            <a:r>
              <a:rPr lang="en-US" sz="2200" dirty="0" err="1">
                <a:latin typeface="Arial" pitchFamily="34" charset="0"/>
                <a:cs typeface="Arial" pitchFamily="34" charset="0"/>
              </a:rPr>
              <a:t>thức</a:t>
            </a:r>
            <a:r>
              <a:rPr lang="en-US" sz="2200" dirty="0">
                <a:latin typeface="Arial" pitchFamily="34" charset="0"/>
                <a:cs typeface="Arial" pitchFamily="34" charset="0"/>
              </a:rPr>
              <a:t> </a:t>
            </a:r>
            <a:r>
              <a:rPr lang="en-US" sz="2200" dirty="0" err="1">
                <a:latin typeface="Arial" pitchFamily="34" charset="0"/>
                <a:cs typeface="Arial" pitchFamily="34" charset="0"/>
              </a:rPr>
              <a:t>giống</a:t>
            </a:r>
            <a:r>
              <a:rPr lang="en-US" sz="2200" dirty="0">
                <a:latin typeface="Arial" pitchFamily="34" charset="0"/>
                <a:cs typeface="Arial" pitchFamily="34" charset="0"/>
              </a:rPr>
              <a:t> </a:t>
            </a:r>
            <a:r>
              <a:rPr lang="en-US" sz="2200" dirty="0" err="1">
                <a:latin typeface="Arial" pitchFamily="34" charset="0"/>
                <a:cs typeface="Arial" pitchFamily="34" charset="0"/>
              </a:rPr>
              <a:t>như</a:t>
            </a:r>
            <a:r>
              <a:rPr lang="en-US" sz="2200" dirty="0">
                <a:latin typeface="Arial" pitchFamily="34" charset="0"/>
                <a:cs typeface="Arial" pitchFamily="34" charset="0"/>
              </a:rPr>
              <a:t> </a:t>
            </a:r>
            <a:r>
              <a:rPr lang="en-US" sz="2200" dirty="0" err="1">
                <a:latin typeface="Arial" pitchFamily="34" charset="0"/>
                <a:cs typeface="Arial" pitchFamily="34" charset="0"/>
              </a:rPr>
              <a:t>của</a:t>
            </a:r>
            <a:r>
              <a:rPr lang="en-US" sz="2200" dirty="0">
                <a:latin typeface="Arial" pitchFamily="34" charset="0"/>
                <a:cs typeface="Arial" pitchFamily="34" charset="0"/>
              </a:rPr>
              <a:t> </a:t>
            </a:r>
            <a:r>
              <a:rPr lang="en-US" sz="2200" i="1" dirty="0" err="1">
                <a:solidFill>
                  <a:srgbClr val="0070C0"/>
                </a:solidFill>
                <a:latin typeface="Arial" pitchFamily="34" charset="0"/>
                <a:cs typeface="Arial" pitchFamily="34" charset="0"/>
              </a:rPr>
              <a:t>người</a:t>
            </a:r>
            <a:r>
              <a:rPr lang="en-US" sz="2200" i="1" dirty="0">
                <a:solidFill>
                  <a:srgbClr val="0070C0"/>
                </a:solidFill>
                <a:latin typeface="Arial" pitchFamily="34" charset="0"/>
                <a:cs typeface="Arial" pitchFamily="34" charset="0"/>
              </a:rPr>
              <a:t> </a:t>
            </a:r>
            <a:r>
              <a:rPr lang="en-US" sz="2200" i="1" dirty="0" err="1">
                <a:solidFill>
                  <a:srgbClr val="0070C0"/>
                </a:solidFill>
                <a:latin typeface="Arial" pitchFamily="34" charset="0"/>
                <a:cs typeface="Arial" pitchFamily="34" charset="0"/>
              </a:rPr>
              <a:t>lao</a:t>
            </a:r>
            <a:r>
              <a:rPr lang="en-US" sz="2200" i="1" dirty="0">
                <a:solidFill>
                  <a:srgbClr val="0070C0"/>
                </a:solidFill>
                <a:latin typeface="Arial" pitchFamily="34" charset="0"/>
                <a:cs typeface="Arial" pitchFamily="34" charset="0"/>
              </a:rPr>
              <a:t> </a:t>
            </a:r>
            <a:r>
              <a:rPr lang="en-US" sz="2200" i="1" dirty="0" err="1">
                <a:solidFill>
                  <a:srgbClr val="0070C0"/>
                </a:solidFill>
                <a:latin typeface="Arial" pitchFamily="34" charset="0"/>
                <a:cs typeface="Arial" pitchFamily="34" charset="0"/>
              </a:rPr>
              <a:t>động</a:t>
            </a:r>
            <a:r>
              <a:rPr lang="en-US" sz="2200" i="1" dirty="0">
                <a:solidFill>
                  <a:srgbClr val="0070C0"/>
                </a:solidFill>
                <a:latin typeface="Arial" pitchFamily="34" charset="0"/>
                <a:cs typeface="Arial" pitchFamily="34" charset="0"/>
              </a:rPr>
              <a:t> </a:t>
            </a:r>
            <a:r>
              <a:rPr lang="en-US" sz="2200" i="1" dirty="0" err="1">
                <a:solidFill>
                  <a:srgbClr val="0070C0"/>
                </a:solidFill>
                <a:latin typeface="Arial" pitchFamily="34" charset="0"/>
                <a:cs typeface="Arial" pitchFamily="34" charset="0"/>
              </a:rPr>
              <a:t>thực</a:t>
            </a:r>
            <a:r>
              <a:rPr lang="en-US" sz="2200" i="1" dirty="0">
                <a:solidFill>
                  <a:srgbClr val="0070C0"/>
                </a:solidFill>
                <a:latin typeface="Arial" pitchFamily="34" charset="0"/>
                <a:cs typeface="Arial" pitchFamily="34" charset="0"/>
              </a:rPr>
              <a:t> </a:t>
            </a:r>
            <a:r>
              <a:rPr lang="en-US" sz="2200" i="1" dirty="0" err="1">
                <a:solidFill>
                  <a:srgbClr val="0070C0"/>
                </a:solidFill>
                <a:latin typeface="Arial" pitchFamily="34" charset="0"/>
                <a:cs typeface="Arial" pitchFamily="34" charset="0"/>
              </a:rPr>
              <a:t>hiện</a:t>
            </a:r>
            <a:r>
              <a:rPr lang="en-US" sz="2200" i="1" dirty="0">
                <a:solidFill>
                  <a:srgbClr val="0070C0"/>
                </a:solidFill>
                <a:latin typeface="Arial" pitchFamily="34" charset="0"/>
                <a:cs typeface="Arial" pitchFamily="34" charset="0"/>
              </a:rPr>
              <a:t> </a:t>
            </a:r>
            <a:r>
              <a:rPr lang="en-US" sz="2200" dirty="0" err="1">
                <a:latin typeface="Arial" pitchFamily="34" charset="0"/>
                <a:cs typeface="Arial" pitchFamily="34" charset="0"/>
              </a:rPr>
              <a:t>trong</a:t>
            </a:r>
            <a:r>
              <a:rPr lang="en-US" sz="2200" dirty="0">
                <a:latin typeface="Arial" pitchFamily="34" charset="0"/>
                <a:cs typeface="Arial" pitchFamily="34" charset="0"/>
              </a:rPr>
              <a:t> </a:t>
            </a:r>
            <a:r>
              <a:rPr lang="en-US" sz="2200" dirty="0" err="1">
                <a:latin typeface="Arial" pitchFamily="34" charset="0"/>
                <a:cs typeface="Arial" pitchFamily="34" charset="0"/>
              </a:rPr>
              <a:t>thực</a:t>
            </a:r>
            <a:r>
              <a:rPr lang="en-US" sz="2200" dirty="0">
                <a:latin typeface="Arial" pitchFamily="34" charset="0"/>
                <a:cs typeface="Arial" pitchFamily="34" charset="0"/>
              </a:rPr>
              <a:t> </a:t>
            </a:r>
            <a:r>
              <a:rPr lang="en-US" sz="2200" dirty="0" err="1">
                <a:latin typeface="Arial" pitchFamily="34" charset="0"/>
                <a:cs typeface="Arial" pitchFamily="34" charset="0"/>
              </a:rPr>
              <a:t>tế</a:t>
            </a:r>
            <a:r>
              <a:rPr lang="en-US" sz="2200" dirty="0">
                <a:latin typeface="Arial" pitchFamily="34" charset="0"/>
                <a:cs typeface="Arial" pitchFamily="34" charset="0"/>
              </a:rPr>
              <a:t> </a:t>
            </a:r>
            <a:r>
              <a:rPr lang="en-US" sz="2200" dirty="0" err="1">
                <a:latin typeface="Arial" pitchFamily="34" charset="0"/>
                <a:cs typeface="Arial" pitchFamily="34" charset="0"/>
              </a:rPr>
              <a:t>lao</a:t>
            </a:r>
            <a:r>
              <a:rPr lang="en-US" sz="2200" dirty="0">
                <a:latin typeface="Arial" pitchFamily="34" charset="0"/>
                <a:cs typeface="Arial" pitchFamily="34" charset="0"/>
              </a:rPr>
              <a:t> </a:t>
            </a:r>
            <a:r>
              <a:rPr lang="en-US" sz="2200" dirty="0" err="1">
                <a:latin typeface="Arial" pitchFamily="34" charset="0"/>
                <a:cs typeface="Arial" pitchFamily="34" charset="0"/>
              </a:rPr>
              <a:t>động</a:t>
            </a:r>
            <a:r>
              <a:rPr lang="en-US" sz="2200" dirty="0">
                <a:latin typeface="Arial" pitchFamily="34" charset="0"/>
                <a:cs typeface="Arial" pitchFamily="34" charset="0"/>
              </a:rPr>
              <a:t> </a:t>
            </a:r>
            <a:r>
              <a:rPr lang="en-US" sz="2200" dirty="0" err="1">
                <a:latin typeface="Arial" pitchFamily="34" charset="0"/>
                <a:cs typeface="Arial" pitchFamily="34" charset="0"/>
              </a:rPr>
              <a:t>nghề</a:t>
            </a:r>
            <a:r>
              <a:rPr lang="en-US" sz="2200" dirty="0">
                <a:latin typeface="Arial" pitchFamily="34" charset="0"/>
                <a:cs typeface="Arial" pitchFamily="34" charset="0"/>
              </a:rPr>
              <a:t> </a:t>
            </a:r>
            <a:r>
              <a:rPr lang="en-US" sz="2200" dirty="0" err="1">
                <a:latin typeface="Arial" pitchFamily="34" charset="0"/>
                <a:cs typeface="Arial" pitchFamily="34" charset="0"/>
              </a:rPr>
              <a:t>nghiệp</a:t>
            </a:r>
            <a:r>
              <a:rPr lang="en-US" sz="2200" dirty="0">
                <a:latin typeface="Arial" pitchFamily="34" charset="0"/>
                <a:cs typeface="Arial" pitchFamily="34" charset="0"/>
              </a:rPr>
              <a:t>;</a:t>
            </a:r>
          </a:p>
          <a:p>
            <a:pPr marL="548640" lvl="0">
              <a:spcBef>
                <a:spcPts val="600"/>
              </a:spcBef>
              <a:spcAft>
                <a:spcPts val="600"/>
              </a:spcAft>
            </a:pP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Đánh</a:t>
            </a:r>
            <a:r>
              <a:rPr lang="en-US" sz="2200" dirty="0" smtClean="0">
                <a:latin typeface="Arial" pitchFamily="34" charset="0"/>
                <a:cs typeface="Arial" pitchFamily="34" charset="0"/>
              </a:rPr>
              <a:t> </a:t>
            </a:r>
            <a:r>
              <a:rPr lang="en-US" sz="2200" dirty="0" err="1">
                <a:latin typeface="Arial" pitchFamily="34" charset="0"/>
                <a:cs typeface="Arial" pitchFamily="34" charset="0"/>
              </a:rPr>
              <a:t>giá</a:t>
            </a:r>
            <a:r>
              <a:rPr lang="en-US" sz="2200" dirty="0">
                <a:latin typeface="Arial" pitchFamily="34" charset="0"/>
                <a:cs typeface="Arial" pitchFamily="34" charset="0"/>
              </a:rPr>
              <a:t> </a:t>
            </a:r>
            <a:r>
              <a:rPr lang="en-US" sz="2200" dirty="0" err="1">
                <a:latin typeface="Arial" pitchFamily="34" charset="0"/>
                <a:cs typeface="Arial" pitchFamily="34" charset="0"/>
              </a:rPr>
              <a:t>riêng</a:t>
            </a:r>
            <a:r>
              <a:rPr lang="en-US" sz="2200" dirty="0">
                <a:latin typeface="Arial" pitchFamily="34" charset="0"/>
                <a:cs typeface="Arial" pitchFamily="34" charset="0"/>
              </a:rPr>
              <a:t> </a:t>
            </a:r>
            <a:r>
              <a:rPr lang="en-US" sz="2200" dirty="0" err="1">
                <a:latin typeface="Arial" pitchFamily="34" charset="0"/>
                <a:cs typeface="Arial" pitchFamily="34" charset="0"/>
              </a:rPr>
              <a:t>rẽ</a:t>
            </a:r>
            <a:r>
              <a:rPr lang="en-US" sz="2200" dirty="0">
                <a:latin typeface="Arial" pitchFamily="34" charset="0"/>
                <a:cs typeface="Arial" pitchFamily="34" charset="0"/>
              </a:rPr>
              <a:t> </a:t>
            </a:r>
            <a:r>
              <a:rPr lang="en-US" sz="2200" i="1" dirty="0" err="1">
                <a:solidFill>
                  <a:srgbClr val="0070C0"/>
                </a:solidFill>
                <a:latin typeface="Arial" pitchFamily="34" charset="0"/>
                <a:cs typeface="Arial" pitchFamily="34" charset="0"/>
              </a:rPr>
              <a:t>từng</a:t>
            </a:r>
            <a:r>
              <a:rPr lang="en-US" sz="2200" i="1" dirty="0">
                <a:solidFill>
                  <a:srgbClr val="0070C0"/>
                </a:solidFill>
                <a:latin typeface="Arial" pitchFamily="34" charset="0"/>
                <a:cs typeface="Arial" pitchFamily="34" charset="0"/>
              </a:rPr>
              <a:t> </a:t>
            </a:r>
            <a:r>
              <a:rPr lang="en-US" sz="2200" i="1" dirty="0" err="1">
                <a:solidFill>
                  <a:srgbClr val="0070C0"/>
                </a:solidFill>
                <a:latin typeface="Arial" pitchFamily="34" charset="0"/>
                <a:cs typeface="Arial" pitchFamily="34" charset="0"/>
              </a:rPr>
              <a:t>cá</a:t>
            </a:r>
            <a:r>
              <a:rPr lang="en-US" sz="2200" i="1" dirty="0">
                <a:solidFill>
                  <a:srgbClr val="0070C0"/>
                </a:solidFill>
                <a:latin typeface="Arial" pitchFamily="34" charset="0"/>
                <a:cs typeface="Arial" pitchFamily="34" charset="0"/>
              </a:rPr>
              <a:t> </a:t>
            </a:r>
            <a:r>
              <a:rPr lang="en-US" sz="2200" i="1" dirty="0" err="1">
                <a:solidFill>
                  <a:srgbClr val="0070C0"/>
                </a:solidFill>
                <a:latin typeface="Arial" pitchFamily="34" charset="0"/>
                <a:cs typeface="Arial" pitchFamily="34" charset="0"/>
              </a:rPr>
              <a:t>nhân</a:t>
            </a:r>
            <a:r>
              <a:rPr lang="en-US" sz="2200" i="1" dirty="0">
                <a:solidFill>
                  <a:srgbClr val="0070C0"/>
                </a:solidFill>
                <a:latin typeface="Arial" pitchFamily="34" charset="0"/>
                <a:cs typeface="Arial" pitchFamily="34" charset="0"/>
              </a:rPr>
              <a:t> </a:t>
            </a:r>
            <a:r>
              <a:rPr lang="en-US" sz="2200" dirty="0" err="1">
                <a:latin typeface="Arial" pitchFamily="34" charset="0"/>
                <a:cs typeface="Arial" pitchFamily="34" charset="0"/>
              </a:rPr>
              <a:t>người</a:t>
            </a:r>
            <a:r>
              <a:rPr lang="en-US" sz="2200" dirty="0">
                <a:latin typeface="Arial" pitchFamily="34" charset="0"/>
                <a:cs typeface="Arial" pitchFamily="34" charset="0"/>
              </a:rPr>
              <a:t> </a:t>
            </a:r>
            <a:r>
              <a:rPr lang="en-US" sz="2200" dirty="0" err="1">
                <a:latin typeface="Arial" pitchFamily="34" charset="0"/>
                <a:cs typeface="Arial" pitchFamily="34" charset="0"/>
              </a:rPr>
              <a:t>học</a:t>
            </a:r>
            <a:r>
              <a:rPr lang="en-US" sz="2200" dirty="0">
                <a:latin typeface="Arial" pitchFamily="34" charset="0"/>
                <a:cs typeface="Arial" pitchFamily="34" charset="0"/>
              </a:rPr>
              <a:t> </a:t>
            </a:r>
            <a:r>
              <a:rPr lang="en-US" sz="2200" dirty="0" err="1">
                <a:latin typeface="Arial" pitchFamily="34" charset="0"/>
                <a:cs typeface="Arial" pitchFamily="34" charset="0"/>
              </a:rPr>
              <a:t>khi</a:t>
            </a:r>
            <a:r>
              <a:rPr lang="en-US" sz="2200" dirty="0">
                <a:latin typeface="Arial" pitchFamily="34" charset="0"/>
                <a:cs typeface="Arial" pitchFamily="34" charset="0"/>
              </a:rPr>
              <a:t> </a:t>
            </a:r>
            <a:r>
              <a:rPr lang="en-US" sz="2200" dirty="0" err="1">
                <a:latin typeface="Arial" pitchFamily="34" charset="0"/>
                <a:cs typeface="Arial" pitchFamily="34" charset="0"/>
              </a:rPr>
              <a:t>họ</a:t>
            </a:r>
            <a:r>
              <a:rPr lang="en-US" sz="2200" dirty="0">
                <a:latin typeface="Arial" pitchFamily="34" charset="0"/>
                <a:cs typeface="Arial" pitchFamily="34" charset="0"/>
              </a:rPr>
              <a:t> </a:t>
            </a:r>
            <a:r>
              <a:rPr lang="en-US" sz="2200" dirty="0" err="1">
                <a:latin typeface="Arial" pitchFamily="34" charset="0"/>
                <a:cs typeface="Arial" pitchFamily="34" charset="0"/>
              </a:rPr>
              <a:t>hoàn</a:t>
            </a:r>
            <a:r>
              <a:rPr lang="en-US" sz="2200" dirty="0">
                <a:latin typeface="Arial" pitchFamily="34" charset="0"/>
                <a:cs typeface="Arial" pitchFamily="34" charset="0"/>
              </a:rPr>
              <a:t> </a:t>
            </a:r>
            <a:r>
              <a:rPr lang="en-US" sz="2200" dirty="0" err="1">
                <a:latin typeface="Arial" pitchFamily="34" charset="0"/>
                <a:cs typeface="Arial" pitchFamily="34" charset="0"/>
              </a:rPr>
              <a:t>thành</a:t>
            </a:r>
            <a:r>
              <a:rPr lang="en-US" sz="2200" dirty="0">
                <a:latin typeface="Arial" pitchFamily="34" charset="0"/>
                <a:cs typeface="Arial" pitchFamily="34" charset="0"/>
              </a:rPr>
              <a:t> </a:t>
            </a:r>
            <a:r>
              <a:rPr lang="en-US" sz="2200" dirty="0" err="1">
                <a:latin typeface="Arial" pitchFamily="34" charset="0"/>
                <a:cs typeface="Arial" pitchFamily="34" charset="0"/>
              </a:rPr>
              <a:t>công</a:t>
            </a:r>
            <a:r>
              <a:rPr lang="en-US" sz="2200" dirty="0">
                <a:latin typeface="Arial" pitchFamily="34" charset="0"/>
                <a:cs typeface="Arial" pitchFamily="34" charset="0"/>
              </a:rPr>
              <a:t> </a:t>
            </a:r>
            <a:r>
              <a:rPr lang="en-US" sz="2200" dirty="0" err="1">
                <a:latin typeface="Arial" pitchFamily="34" charset="0"/>
                <a:cs typeface="Arial" pitchFamily="34" charset="0"/>
              </a:rPr>
              <a:t>việc</a:t>
            </a:r>
            <a:r>
              <a:rPr lang="en-US" sz="2200" dirty="0">
                <a:latin typeface="Arial" pitchFamily="34" charset="0"/>
                <a:cs typeface="Arial" pitchFamily="34" charset="0"/>
              </a:rPr>
              <a:t>;</a:t>
            </a:r>
          </a:p>
          <a:p>
            <a:pPr marL="548640">
              <a:spcBef>
                <a:spcPts val="600"/>
              </a:spcBef>
              <a:spcAft>
                <a:spcPts val="600"/>
              </a:spcAft>
            </a:pPr>
            <a:r>
              <a:rPr lang="en-US" sz="2200" dirty="0">
                <a:latin typeface="Arial" pitchFamily="34" charset="0"/>
                <a:cs typeface="Arial" pitchFamily="34" charset="0"/>
              </a:rPr>
              <a:t>- </a:t>
            </a:r>
            <a:r>
              <a:rPr lang="en-US" sz="2200" i="1" dirty="0" err="1">
                <a:solidFill>
                  <a:srgbClr val="0070C0"/>
                </a:solidFill>
                <a:latin typeface="Arial" pitchFamily="34" charset="0"/>
                <a:cs typeface="Arial" pitchFamily="34" charset="0"/>
              </a:rPr>
              <a:t>Kiến</a:t>
            </a:r>
            <a:r>
              <a:rPr lang="en-US" sz="2200" i="1" dirty="0">
                <a:solidFill>
                  <a:srgbClr val="0070C0"/>
                </a:solidFill>
                <a:latin typeface="Arial" pitchFamily="34" charset="0"/>
                <a:cs typeface="Arial" pitchFamily="34" charset="0"/>
              </a:rPr>
              <a:t> </a:t>
            </a:r>
            <a:r>
              <a:rPr lang="en-US" sz="2200" i="1" dirty="0" err="1">
                <a:solidFill>
                  <a:srgbClr val="0070C0"/>
                </a:solidFill>
                <a:latin typeface="Arial" pitchFamily="34" charset="0"/>
                <a:cs typeface="Arial" pitchFamily="34" charset="0"/>
              </a:rPr>
              <a:t>thức</a:t>
            </a:r>
            <a:r>
              <a:rPr lang="en-US" sz="2200" i="1" dirty="0">
                <a:solidFill>
                  <a:srgbClr val="0070C0"/>
                </a:solidFill>
                <a:latin typeface="Arial" pitchFamily="34" charset="0"/>
                <a:cs typeface="Arial" pitchFamily="34" charset="0"/>
              </a:rPr>
              <a:t> </a:t>
            </a:r>
            <a:r>
              <a:rPr lang="en-US" sz="2200" i="1" dirty="0" err="1">
                <a:solidFill>
                  <a:srgbClr val="0070C0"/>
                </a:solidFill>
                <a:latin typeface="Arial" pitchFamily="34" charset="0"/>
                <a:cs typeface="Arial" pitchFamily="34" charset="0"/>
              </a:rPr>
              <a:t>liên</a:t>
            </a:r>
            <a:r>
              <a:rPr lang="en-US" sz="2200" i="1" dirty="0">
                <a:solidFill>
                  <a:srgbClr val="0070C0"/>
                </a:solidFill>
                <a:latin typeface="Arial" pitchFamily="34" charset="0"/>
                <a:cs typeface="Arial" pitchFamily="34" charset="0"/>
              </a:rPr>
              <a:t> </a:t>
            </a:r>
            <a:r>
              <a:rPr lang="en-US" sz="2200" i="1" dirty="0" err="1">
                <a:solidFill>
                  <a:srgbClr val="0070C0"/>
                </a:solidFill>
                <a:latin typeface="Arial" pitchFamily="34" charset="0"/>
                <a:cs typeface="Arial" pitchFamily="34" charset="0"/>
              </a:rPr>
              <a:t>quan</a:t>
            </a:r>
            <a:r>
              <a:rPr lang="en-US" sz="2200" i="1" dirty="0">
                <a:solidFill>
                  <a:srgbClr val="0070C0"/>
                </a:solidFill>
                <a:latin typeface="Arial" pitchFamily="34" charset="0"/>
                <a:cs typeface="Arial" pitchFamily="34" charset="0"/>
              </a:rPr>
              <a:t> </a:t>
            </a:r>
            <a:r>
              <a:rPr lang="en-US" sz="2200" i="1" dirty="0" err="1">
                <a:solidFill>
                  <a:srgbClr val="0070C0"/>
                </a:solidFill>
                <a:latin typeface="Arial" pitchFamily="34" charset="0"/>
                <a:cs typeface="Arial" pitchFamily="34" charset="0"/>
              </a:rPr>
              <a:t>và</a:t>
            </a:r>
            <a:r>
              <a:rPr lang="en-US" sz="2200" i="1" dirty="0">
                <a:solidFill>
                  <a:srgbClr val="0070C0"/>
                </a:solidFill>
                <a:latin typeface="Arial" pitchFamily="34" charset="0"/>
                <a:cs typeface="Arial" pitchFamily="34" charset="0"/>
              </a:rPr>
              <a:t> </a:t>
            </a:r>
            <a:r>
              <a:rPr lang="en-US" sz="2200" i="1" dirty="0" err="1">
                <a:solidFill>
                  <a:srgbClr val="0070C0"/>
                </a:solidFill>
                <a:latin typeface="Arial" pitchFamily="34" charset="0"/>
                <a:cs typeface="Arial" pitchFamily="34" charset="0"/>
              </a:rPr>
              <a:t>thái</a:t>
            </a:r>
            <a:r>
              <a:rPr lang="en-US" sz="2200" i="1" dirty="0">
                <a:solidFill>
                  <a:srgbClr val="0070C0"/>
                </a:solidFill>
                <a:latin typeface="Arial" pitchFamily="34" charset="0"/>
                <a:cs typeface="Arial" pitchFamily="34" charset="0"/>
              </a:rPr>
              <a:t> </a:t>
            </a:r>
            <a:r>
              <a:rPr lang="en-US" sz="2200" i="1" dirty="0" err="1">
                <a:solidFill>
                  <a:srgbClr val="0070C0"/>
                </a:solidFill>
                <a:latin typeface="Arial" pitchFamily="34" charset="0"/>
                <a:cs typeface="Arial" pitchFamily="34" charset="0"/>
              </a:rPr>
              <a:t>độ</a:t>
            </a:r>
            <a:r>
              <a:rPr lang="en-US" sz="2200" i="1" dirty="0">
                <a:solidFill>
                  <a:srgbClr val="0070C0"/>
                </a:solidFill>
                <a:latin typeface="Arial" pitchFamily="34" charset="0"/>
                <a:cs typeface="Arial" pitchFamily="34" charset="0"/>
              </a:rPr>
              <a:t> </a:t>
            </a:r>
            <a:r>
              <a:rPr lang="en-US" sz="2200" dirty="0" err="1">
                <a:latin typeface="Arial" pitchFamily="34" charset="0"/>
                <a:cs typeface="Arial" pitchFamily="34" charset="0"/>
              </a:rPr>
              <a:t>cần</a:t>
            </a:r>
            <a:r>
              <a:rPr lang="en-US" sz="2200" dirty="0">
                <a:latin typeface="Arial" pitchFamily="34" charset="0"/>
                <a:cs typeface="Arial" pitchFamily="34" charset="0"/>
              </a:rPr>
              <a:t> </a:t>
            </a:r>
            <a:r>
              <a:rPr lang="en-US" sz="2200" dirty="0" err="1">
                <a:latin typeface="Arial" pitchFamily="34" charset="0"/>
                <a:cs typeface="Arial" pitchFamily="34" charset="0"/>
              </a:rPr>
              <a:t>có</a:t>
            </a:r>
            <a:r>
              <a:rPr lang="en-US" sz="2200" dirty="0">
                <a:latin typeface="Arial" pitchFamily="34" charset="0"/>
                <a:cs typeface="Arial" pitchFamily="34" charset="0"/>
              </a:rPr>
              <a:t> </a:t>
            </a:r>
            <a:r>
              <a:rPr lang="en-US" sz="2200" dirty="0" err="1">
                <a:latin typeface="Arial" pitchFamily="34" charset="0"/>
                <a:cs typeface="Arial" pitchFamily="34" charset="0"/>
              </a:rPr>
              <a:t>đều</a:t>
            </a:r>
            <a:r>
              <a:rPr lang="en-US" sz="2200" dirty="0">
                <a:latin typeface="Arial" pitchFamily="34" charset="0"/>
                <a:cs typeface="Arial" pitchFamily="34" charset="0"/>
              </a:rPr>
              <a:t> </a:t>
            </a:r>
            <a:r>
              <a:rPr lang="en-US" sz="2200" dirty="0" err="1">
                <a:latin typeface="Arial" pitchFamily="34" charset="0"/>
                <a:cs typeface="Arial" pitchFamily="34" charset="0"/>
              </a:rPr>
              <a:t>là</a:t>
            </a:r>
            <a:r>
              <a:rPr lang="en-US" sz="2200" dirty="0">
                <a:latin typeface="Arial" pitchFamily="34" charset="0"/>
                <a:cs typeface="Arial" pitchFamily="34" charset="0"/>
              </a:rPr>
              <a:t> </a:t>
            </a:r>
            <a:r>
              <a:rPr lang="en-US" sz="2200" dirty="0" err="1">
                <a:latin typeface="Arial" pitchFamily="34" charset="0"/>
                <a:cs typeface="Arial" pitchFamily="34" charset="0"/>
              </a:rPr>
              <a:t>những</a:t>
            </a:r>
            <a:r>
              <a:rPr lang="en-US" sz="2200" dirty="0">
                <a:latin typeface="Arial" pitchFamily="34" charset="0"/>
                <a:cs typeface="Arial" pitchFamily="34" charset="0"/>
              </a:rPr>
              <a:t> </a:t>
            </a:r>
            <a:r>
              <a:rPr lang="en-US" sz="2200" dirty="0" err="1">
                <a:latin typeface="Arial" pitchFamily="34" charset="0"/>
                <a:cs typeface="Arial" pitchFamily="34" charset="0"/>
              </a:rPr>
              <a:t>bộ</a:t>
            </a:r>
            <a:r>
              <a:rPr lang="en-US" sz="2200" dirty="0">
                <a:latin typeface="Arial" pitchFamily="34" charset="0"/>
                <a:cs typeface="Arial" pitchFamily="34" charset="0"/>
              </a:rPr>
              <a:t> </a:t>
            </a:r>
            <a:r>
              <a:rPr lang="en-US" sz="2200" dirty="0" err="1">
                <a:latin typeface="Arial" pitchFamily="34" charset="0"/>
                <a:cs typeface="Arial" pitchFamily="34" charset="0"/>
              </a:rPr>
              <a:t>phận</a:t>
            </a:r>
            <a:r>
              <a:rPr lang="en-US" sz="2200" dirty="0">
                <a:latin typeface="Arial" pitchFamily="34" charset="0"/>
                <a:cs typeface="Arial" pitchFamily="34" charset="0"/>
              </a:rPr>
              <a:t> </a:t>
            </a:r>
            <a:r>
              <a:rPr lang="en-US" sz="2200" dirty="0" err="1">
                <a:latin typeface="Arial" pitchFamily="34" charset="0"/>
                <a:cs typeface="Arial" pitchFamily="34" charset="0"/>
              </a:rPr>
              <a:t>cấu</a:t>
            </a:r>
            <a:r>
              <a:rPr lang="en-US" sz="2200" dirty="0">
                <a:latin typeface="Arial" pitchFamily="34" charset="0"/>
                <a:cs typeface="Arial" pitchFamily="34" charset="0"/>
              </a:rPr>
              <a:t> </a:t>
            </a:r>
            <a:r>
              <a:rPr lang="en-US" sz="2200" dirty="0" err="1">
                <a:latin typeface="Arial" pitchFamily="34" charset="0"/>
                <a:cs typeface="Arial" pitchFamily="34" charset="0"/>
              </a:rPr>
              <a:t>thành</a:t>
            </a:r>
            <a:r>
              <a:rPr lang="en-US" sz="2200" dirty="0">
                <a:latin typeface="Arial" pitchFamily="34" charset="0"/>
                <a:cs typeface="Arial" pitchFamily="34" charset="0"/>
              </a:rPr>
              <a:t> </a:t>
            </a:r>
            <a:r>
              <a:rPr lang="en-US" sz="2200" dirty="0" err="1">
                <a:latin typeface="Arial" pitchFamily="34" charset="0"/>
                <a:cs typeface="Arial" pitchFamily="34" charset="0"/>
              </a:rPr>
              <a:t>cần</a:t>
            </a:r>
            <a:r>
              <a:rPr lang="en-US" sz="2200" dirty="0">
                <a:latin typeface="Arial" pitchFamily="34" charset="0"/>
                <a:cs typeface="Arial" pitchFamily="34" charset="0"/>
              </a:rPr>
              <a:t> </a:t>
            </a:r>
            <a:r>
              <a:rPr lang="en-US" sz="2200" dirty="0" err="1">
                <a:latin typeface="Arial" pitchFamily="34" charset="0"/>
                <a:cs typeface="Arial" pitchFamily="34" charset="0"/>
              </a:rPr>
              <a:t>được</a:t>
            </a:r>
            <a:r>
              <a:rPr lang="en-US" sz="2200" dirty="0">
                <a:latin typeface="Arial" pitchFamily="34" charset="0"/>
                <a:cs typeface="Arial" pitchFamily="34" charset="0"/>
              </a:rPr>
              <a:t> </a:t>
            </a:r>
            <a:r>
              <a:rPr lang="en-US" sz="2200" dirty="0" err="1">
                <a:latin typeface="Arial" pitchFamily="34" charset="0"/>
                <a:cs typeface="Arial" pitchFamily="34" charset="0"/>
              </a:rPr>
              <a:t>kiểm</a:t>
            </a:r>
            <a:r>
              <a:rPr lang="en-US" sz="2200" dirty="0">
                <a:latin typeface="Arial" pitchFamily="34" charset="0"/>
                <a:cs typeface="Arial" pitchFamily="34" charset="0"/>
              </a:rPr>
              <a:t> </a:t>
            </a:r>
            <a:r>
              <a:rPr lang="en-US" sz="2200" dirty="0" err="1">
                <a:latin typeface="Arial" pitchFamily="34" charset="0"/>
                <a:cs typeface="Arial" pitchFamily="34" charset="0"/>
              </a:rPr>
              <a:t>tra</a:t>
            </a:r>
            <a:r>
              <a:rPr lang="en-US" sz="2200" dirty="0">
                <a:latin typeface="Arial" pitchFamily="34" charset="0"/>
                <a:cs typeface="Arial" pitchFamily="34" charset="0"/>
              </a:rPr>
              <a:t> </a:t>
            </a:r>
            <a:r>
              <a:rPr lang="en-US" sz="2200" dirty="0" err="1">
                <a:latin typeface="Arial" pitchFamily="34" charset="0"/>
                <a:cs typeface="Arial" pitchFamily="34" charset="0"/>
              </a:rPr>
              <a:t>đánh</a:t>
            </a:r>
            <a:r>
              <a:rPr lang="en-US" sz="2200" dirty="0">
                <a:latin typeface="Arial" pitchFamily="34" charset="0"/>
                <a:cs typeface="Arial" pitchFamily="34" charset="0"/>
              </a:rPr>
              <a:t> </a:t>
            </a:r>
            <a:r>
              <a:rPr lang="en-US" sz="2200" dirty="0" err="1">
                <a:latin typeface="Arial" pitchFamily="34" charset="0"/>
                <a:cs typeface="Arial" pitchFamily="34" charset="0"/>
              </a:rPr>
              <a:t>giá</a:t>
            </a:r>
            <a:r>
              <a:rPr lang="en-US" sz="2200" dirty="0">
                <a:latin typeface="Arial" pitchFamily="34" charset="0"/>
                <a:cs typeface="Arial" pitchFamily="34" charset="0"/>
              </a:rPr>
              <a:t>;</a:t>
            </a:r>
          </a:p>
          <a:p>
            <a:pPr marL="548640">
              <a:spcBef>
                <a:spcPts val="600"/>
              </a:spcBef>
              <a:spcAft>
                <a:spcPts val="600"/>
              </a:spcAft>
            </a:pPr>
            <a:r>
              <a:rPr lang="en-US" sz="2200" dirty="0">
                <a:latin typeface="Arial" pitchFamily="34" charset="0"/>
                <a:cs typeface="Arial" pitchFamily="34" charset="0"/>
              </a:rPr>
              <a:t>- </a:t>
            </a:r>
            <a:r>
              <a:rPr lang="en-US" sz="2200" dirty="0" err="1">
                <a:latin typeface="Arial" pitchFamily="34" charset="0"/>
                <a:cs typeface="Arial" pitchFamily="34" charset="0"/>
              </a:rPr>
              <a:t>Các</a:t>
            </a:r>
            <a:r>
              <a:rPr lang="en-US" sz="2200" dirty="0">
                <a:latin typeface="Arial" pitchFamily="34" charset="0"/>
                <a:cs typeface="Arial" pitchFamily="34" charset="0"/>
              </a:rPr>
              <a:t> </a:t>
            </a:r>
            <a:r>
              <a:rPr lang="en-US" sz="2200" dirty="0" err="1">
                <a:latin typeface="Arial" pitchFamily="34" charset="0"/>
                <a:cs typeface="Arial" pitchFamily="34" charset="0"/>
              </a:rPr>
              <a:t>tiêu</a:t>
            </a:r>
            <a:r>
              <a:rPr lang="en-US" sz="2200" dirty="0">
                <a:latin typeface="Arial" pitchFamily="34" charset="0"/>
                <a:cs typeface="Arial" pitchFamily="34" charset="0"/>
              </a:rPr>
              <a:t> </a:t>
            </a:r>
            <a:r>
              <a:rPr lang="en-US" sz="2200" dirty="0" err="1">
                <a:latin typeface="Arial" pitchFamily="34" charset="0"/>
                <a:cs typeface="Arial" pitchFamily="34" charset="0"/>
              </a:rPr>
              <a:t>chí</a:t>
            </a:r>
            <a:r>
              <a:rPr lang="en-US" sz="2200" dirty="0">
                <a:latin typeface="Arial" pitchFamily="34" charset="0"/>
                <a:cs typeface="Arial" pitchFamily="34" charset="0"/>
              </a:rPr>
              <a:t> </a:t>
            </a:r>
            <a:r>
              <a:rPr lang="en-US" sz="2200" dirty="0" err="1">
                <a:latin typeface="Arial" pitchFamily="34" charset="0"/>
                <a:cs typeface="Arial" pitchFamily="34" charset="0"/>
              </a:rPr>
              <a:t>và</a:t>
            </a:r>
            <a:r>
              <a:rPr lang="en-US" sz="2200" dirty="0">
                <a:latin typeface="Arial" pitchFamily="34" charset="0"/>
                <a:cs typeface="Arial" pitchFamily="34" charset="0"/>
              </a:rPr>
              <a:t> </a:t>
            </a:r>
            <a:r>
              <a:rPr lang="en-US" sz="2200" dirty="0" err="1">
                <a:latin typeface="Arial" pitchFamily="34" charset="0"/>
                <a:cs typeface="Arial" pitchFamily="34" charset="0"/>
              </a:rPr>
              <a:t>chỉ</a:t>
            </a:r>
            <a:r>
              <a:rPr lang="en-US" sz="2200" dirty="0">
                <a:latin typeface="Arial" pitchFamily="34" charset="0"/>
                <a:cs typeface="Arial" pitchFamily="34" charset="0"/>
              </a:rPr>
              <a:t> </a:t>
            </a:r>
            <a:r>
              <a:rPr lang="en-US" sz="2200" dirty="0" err="1">
                <a:latin typeface="Arial" pitchFamily="34" charset="0"/>
                <a:cs typeface="Arial" pitchFamily="34" charset="0"/>
              </a:rPr>
              <a:t>số</a:t>
            </a:r>
            <a:r>
              <a:rPr lang="en-US" sz="2200" dirty="0">
                <a:latin typeface="Arial" pitchFamily="34" charset="0"/>
                <a:cs typeface="Arial" pitchFamily="34" charset="0"/>
              </a:rPr>
              <a:t> </a:t>
            </a:r>
            <a:r>
              <a:rPr lang="en-US" sz="2200" dirty="0" err="1">
                <a:latin typeface="Arial" pitchFamily="34" charset="0"/>
                <a:cs typeface="Arial" pitchFamily="34" charset="0"/>
              </a:rPr>
              <a:t>dùng</a:t>
            </a:r>
            <a:r>
              <a:rPr lang="en-US" sz="2200" dirty="0">
                <a:latin typeface="Arial" pitchFamily="34" charset="0"/>
                <a:cs typeface="Arial" pitchFamily="34" charset="0"/>
              </a:rPr>
              <a:t> </a:t>
            </a:r>
            <a:r>
              <a:rPr lang="en-US" sz="2200" dirty="0" err="1">
                <a:latin typeface="Arial" pitchFamily="34" charset="0"/>
                <a:cs typeface="Arial" pitchFamily="34" charset="0"/>
              </a:rPr>
              <a:t>cho</a:t>
            </a:r>
            <a:r>
              <a:rPr lang="en-US" sz="2200" dirty="0">
                <a:latin typeface="Arial" pitchFamily="34" charset="0"/>
                <a:cs typeface="Arial" pitchFamily="34" charset="0"/>
              </a:rPr>
              <a:t> </a:t>
            </a:r>
            <a:r>
              <a:rPr lang="en-US" sz="2200" dirty="0" err="1">
                <a:latin typeface="Arial" pitchFamily="34" charset="0"/>
                <a:cs typeface="Arial" pitchFamily="34" charset="0"/>
              </a:rPr>
              <a:t>đánh</a:t>
            </a:r>
            <a:r>
              <a:rPr lang="en-US" sz="2200" dirty="0">
                <a:latin typeface="Arial" pitchFamily="34" charset="0"/>
                <a:cs typeface="Arial" pitchFamily="34" charset="0"/>
              </a:rPr>
              <a:t> </a:t>
            </a:r>
            <a:r>
              <a:rPr lang="en-US" sz="2200" dirty="0" err="1">
                <a:latin typeface="Arial" pitchFamily="34" charset="0"/>
                <a:cs typeface="Arial" pitchFamily="34" charset="0"/>
              </a:rPr>
              <a:t>giá</a:t>
            </a:r>
            <a:r>
              <a:rPr lang="en-US" sz="2200" dirty="0">
                <a:latin typeface="Arial" pitchFamily="34" charset="0"/>
                <a:cs typeface="Arial" pitchFamily="34" charset="0"/>
              </a:rPr>
              <a:t> </a:t>
            </a:r>
            <a:r>
              <a:rPr lang="en-US" sz="2200" i="1" dirty="0" err="1">
                <a:solidFill>
                  <a:srgbClr val="0070C0"/>
                </a:solidFill>
                <a:latin typeface="Arial" pitchFamily="34" charset="0"/>
                <a:cs typeface="Arial" pitchFamily="34" charset="0"/>
              </a:rPr>
              <a:t>được</a:t>
            </a:r>
            <a:r>
              <a:rPr lang="en-US" sz="2200" i="1" dirty="0">
                <a:solidFill>
                  <a:srgbClr val="0070C0"/>
                </a:solidFill>
                <a:latin typeface="Arial" pitchFamily="34" charset="0"/>
                <a:cs typeface="Arial" pitchFamily="34" charset="0"/>
              </a:rPr>
              <a:t> </a:t>
            </a:r>
            <a:r>
              <a:rPr lang="en-US" sz="2200" i="1" dirty="0" err="1">
                <a:solidFill>
                  <a:srgbClr val="0070C0"/>
                </a:solidFill>
                <a:latin typeface="Arial" pitchFamily="34" charset="0"/>
                <a:cs typeface="Arial" pitchFamily="34" charset="0"/>
              </a:rPr>
              <a:t>công</a:t>
            </a:r>
            <a:r>
              <a:rPr lang="en-US" sz="2200" i="1" dirty="0">
                <a:solidFill>
                  <a:srgbClr val="0070C0"/>
                </a:solidFill>
                <a:latin typeface="Arial" pitchFamily="34" charset="0"/>
                <a:cs typeface="Arial" pitchFamily="34" charset="0"/>
              </a:rPr>
              <a:t> </a:t>
            </a:r>
            <a:r>
              <a:rPr lang="en-US" sz="2200" i="1" dirty="0" err="1">
                <a:solidFill>
                  <a:srgbClr val="0070C0"/>
                </a:solidFill>
                <a:latin typeface="Arial" pitchFamily="34" charset="0"/>
                <a:cs typeface="Arial" pitchFamily="34" charset="0"/>
              </a:rPr>
              <a:t>bố</a:t>
            </a:r>
            <a:r>
              <a:rPr lang="en-US" sz="2200" i="1" dirty="0">
                <a:solidFill>
                  <a:srgbClr val="0070C0"/>
                </a:solidFill>
                <a:latin typeface="Arial" pitchFamily="34" charset="0"/>
                <a:cs typeface="Arial" pitchFamily="34" charset="0"/>
              </a:rPr>
              <a:t> </a:t>
            </a:r>
            <a:r>
              <a:rPr lang="en-US" sz="2200" dirty="0" err="1">
                <a:latin typeface="Arial" pitchFamily="34" charset="0"/>
                <a:cs typeface="Arial" pitchFamily="34" charset="0"/>
              </a:rPr>
              <a:t>cho</a:t>
            </a:r>
            <a:r>
              <a:rPr lang="en-US" sz="2200" dirty="0">
                <a:latin typeface="Arial" pitchFamily="34" charset="0"/>
                <a:cs typeface="Arial" pitchFamily="34" charset="0"/>
              </a:rPr>
              <a:t> </a:t>
            </a:r>
            <a:r>
              <a:rPr lang="en-US" sz="2200" dirty="0" err="1">
                <a:latin typeface="Arial" pitchFamily="34" charset="0"/>
                <a:cs typeface="Arial" pitchFamily="34" charset="0"/>
              </a:rPr>
              <a:t>người</a:t>
            </a:r>
            <a:r>
              <a:rPr lang="en-US" sz="2200" dirty="0">
                <a:latin typeface="Arial" pitchFamily="34" charset="0"/>
                <a:cs typeface="Arial" pitchFamily="34" charset="0"/>
              </a:rPr>
              <a:t> </a:t>
            </a:r>
            <a:r>
              <a:rPr lang="en-US" sz="2200" dirty="0" err="1">
                <a:latin typeface="Arial" pitchFamily="34" charset="0"/>
                <a:cs typeface="Arial" pitchFamily="34" charset="0"/>
              </a:rPr>
              <a:t>học</a:t>
            </a:r>
            <a:r>
              <a:rPr lang="en-US" sz="2200" dirty="0">
                <a:latin typeface="Arial" pitchFamily="34" charset="0"/>
                <a:cs typeface="Arial" pitchFamily="34" charset="0"/>
              </a:rPr>
              <a:t> </a:t>
            </a:r>
            <a:r>
              <a:rPr lang="en-US" sz="2200" dirty="0" err="1">
                <a:latin typeface="Arial" pitchFamily="34" charset="0"/>
                <a:cs typeface="Arial" pitchFamily="34" charset="0"/>
              </a:rPr>
              <a:t>biết</a:t>
            </a:r>
            <a:r>
              <a:rPr lang="en-US" sz="2200" dirty="0">
                <a:latin typeface="Arial" pitchFamily="34" charset="0"/>
                <a:cs typeface="Arial" pitchFamily="34" charset="0"/>
              </a:rPr>
              <a:t> </a:t>
            </a:r>
            <a:r>
              <a:rPr lang="en-US" sz="2200" dirty="0" err="1">
                <a:latin typeface="Arial" pitchFamily="34" charset="0"/>
                <a:cs typeface="Arial" pitchFamily="34" charset="0"/>
              </a:rPr>
              <a:t>trước</a:t>
            </a:r>
            <a:r>
              <a:rPr lang="en-US" sz="2200" dirty="0">
                <a:latin typeface="Arial" pitchFamily="34" charset="0"/>
                <a:cs typeface="Arial" pitchFamily="34" charset="0"/>
              </a:rPr>
              <a:t> </a:t>
            </a:r>
            <a:r>
              <a:rPr lang="en-US" sz="2200" dirty="0" err="1">
                <a:latin typeface="Arial" pitchFamily="34" charset="0"/>
                <a:cs typeface="Arial" pitchFamily="34" charset="0"/>
              </a:rPr>
              <a:t>khi</a:t>
            </a:r>
            <a:r>
              <a:rPr lang="en-US" sz="2200" dirty="0">
                <a:latin typeface="Arial" pitchFamily="34" charset="0"/>
                <a:cs typeface="Arial" pitchFamily="34" charset="0"/>
              </a:rPr>
              <a:t> </a:t>
            </a:r>
            <a:r>
              <a:rPr lang="en-US" sz="2200" dirty="0" err="1">
                <a:latin typeface="Arial" pitchFamily="34" charset="0"/>
                <a:cs typeface="Arial" pitchFamily="34" charset="0"/>
              </a:rPr>
              <a:t>kiểm</a:t>
            </a:r>
            <a:r>
              <a:rPr lang="en-US" sz="2200" dirty="0">
                <a:latin typeface="Arial" pitchFamily="34" charset="0"/>
                <a:cs typeface="Arial" pitchFamily="34" charset="0"/>
              </a:rPr>
              <a:t> </a:t>
            </a:r>
            <a:r>
              <a:rPr lang="en-US" sz="2200" dirty="0" err="1">
                <a:latin typeface="Arial" pitchFamily="34" charset="0"/>
                <a:cs typeface="Arial" pitchFamily="34" charset="0"/>
              </a:rPr>
              <a:t>tra</a:t>
            </a:r>
            <a:r>
              <a:rPr lang="en-US" sz="2200" dirty="0">
                <a:latin typeface="Arial" pitchFamily="34" charset="0"/>
                <a:cs typeface="Arial" pitchFamily="34" charset="0"/>
              </a:rPr>
              <a:t> </a:t>
            </a:r>
            <a:r>
              <a:rPr lang="en-US" sz="2200" dirty="0" err="1">
                <a:latin typeface="Arial" pitchFamily="34" charset="0"/>
                <a:cs typeface="Arial" pitchFamily="34" charset="0"/>
              </a:rPr>
              <a:t>đánh</a:t>
            </a:r>
            <a:r>
              <a:rPr lang="en-US" sz="2200" dirty="0">
                <a:latin typeface="Arial" pitchFamily="34" charset="0"/>
                <a:cs typeface="Arial" pitchFamily="34" charset="0"/>
              </a:rPr>
              <a:t> </a:t>
            </a:r>
            <a:r>
              <a:rPr lang="en-US" sz="2200" dirty="0" err="1">
                <a:latin typeface="Arial" pitchFamily="34" charset="0"/>
                <a:cs typeface="Arial" pitchFamily="34" charset="0"/>
              </a:rPr>
              <a:t>giá</a:t>
            </a:r>
            <a:r>
              <a:rPr lang="en-US" sz="2200" dirty="0">
                <a:latin typeface="Arial" pitchFamily="34" charset="0"/>
                <a:cs typeface="Arial" pitchFamily="34" charset="0"/>
              </a:rPr>
              <a:t>;</a:t>
            </a:r>
          </a:p>
          <a:p>
            <a:pPr marL="548640">
              <a:spcBef>
                <a:spcPts val="600"/>
              </a:spcBef>
              <a:spcAft>
                <a:spcPts val="600"/>
              </a:spcAft>
            </a:pPr>
            <a:r>
              <a:rPr lang="en-US" sz="2200" dirty="0">
                <a:latin typeface="Arial" pitchFamily="34" charset="0"/>
                <a:cs typeface="Arial" pitchFamily="34" charset="0"/>
              </a:rPr>
              <a:t>- </a:t>
            </a:r>
            <a:r>
              <a:rPr lang="en-US" sz="2200" dirty="0" err="1">
                <a:latin typeface="Arial" pitchFamily="34" charset="0"/>
                <a:cs typeface="Arial" pitchFamily="34" charset="0"/>
              </a:rPr>
              <a:t>Các</a:t>
            </a:r>
            <a:r>
              <a:rPr lang="en-US" sz="2200" dirty="0">
                <a:latin typeface="Arial" pitchFamily="34" charset="0"/>
                <a:cs typeface="Arial" pitchFamily="34" charset="0"/>
              </a:rPr>
              <a:t> </a:t>
            </a:r>
            <a:r>
              <a:rPr lang="en-US" sz="2200" dirty="0" err="1">
                <a:latin typeface="Arial" pitchFamily="34" charset="0"/>
                <a:cs typeface="Arial" pitchFamily="34" charset="0"/>
              </a:rPr>
              <a:t>tiêu</a:t>
            </a:r>
            <a:r>
              <a:rPr lang="en-US" sz="2200" dirty="0">
                <a:latin typeface="Arial" pitchFamily="34" charset="0"/>
                <a:cs typeface="Arial" pitchFamily="34" charset="0"/>
              </a:rPr>
              <a:t> </a:t>
            </a:r>
            <a:r>
              <a:rPr lang="en-US" sz="2200" dirty="0" err="1">
                <a:latin typeface="Arial" pitchFamily="34" charset="0"/>
                <a:cs typeface="Arial" pitchFamily="34" charset="0"/>
              </a:rPr>
              <a:t>chuẩn</a:t>
            </a:r>
            <a:r>
              <a:rPr lang="en-US" sz="2200" dirty="0">
                <a:latin typeface="Arial" pitchFamily="34" charset="0"/>
                <a:cs typeface="Arial" pitchFamily="34" charset="0"/>
              </a:rPr>
              <a:t> </a:t>
            </a:r>
            <a:r>
              <a:rPr lang="en-US" sz="2200" dirty="0" err="1">
                <a:latin typeface="Arial" pitchFamily="34" charset="0"/>
                <a:cs typeface="Arial" pitchFamily="34" charset="0"/>
              </a:rPr>
              <a:t>dùng</a:t>
            </a:r>
            <a:r>
              <a:rPr lang="en-US" sz="2200" dirty="0">
                <a:latin typeface="Arial" pitchFamily="34" charset="0"/>
                <a:cs typeface="Arial" pitchFamily="34" charset="0"/>
              </a:rPr>
              <a:t> </a:t>
            </a:r>
            <a:r>
              <a:rPr lang="en-US" sz="2200" dirty="0" err="1">
                <a:latin typeface="Arial" pitchFamily="34" charset="0"/>
                <a:cs typeface="Arial" pitchFamily="34" charset="0"/>
              </a:rPr>
              <a:t>trong</a:t>
            </a:r>
            <a:r>
              <a:rPr lang="en-US" sz="2200" dirty="0">
                <a:latin typeface="Arial" pitchFamily="34" charset="0"/>
                <a:cs typeface="Arial" pitchFamily="34" charset="0"/>
              </a:rPr>
              <a:t> </a:t>
            </a:r>
            <a:r>
              <a:rPr lang="en-US" sz="2200" dirty="0" err="1">
                <a:latin typeface="Arial" pitchFamily="34" charset="0"/>
                <a:cs typeface="Arial" pitchFamily="34" charset="0"/>
              </a:rPr>
              <a:t>việc</a:t>
            </a:r>
            <a:r>
              <a:rPr lang="en-US" sz="2200" dirty="0">
                <a:latin typeface="Arial" pitchFamily="34" charset="0"/>
                <a:cs typeface="Arial" pitchFamily="34" charset="0"/>
              </a:rPr>
              <a:t> </a:t>
            </a:r>
            <a:r>
              <a:rPr lang="en-US" sz="2200" dirty="0" err="1">
                <a:latin typeface="Arial" pitchFamily="34" charset="0"/>
                <a:cs typeface="Arial" pitchFamily="34" charset="0"/>
              </a:rPr>
              <a:t>đánh</a:t>
            </a:r>
            <a:r>
              <a:rPr lang="en-US" sz="2200" dirty="0">
                <a:latin typeface="Arial" pitchFamily="34" charset="0"/>
                <a:cs typeface="Arial" pitchFamily="34" charset="0"/>
              </a:rPr>
              <a:t> </a:t>
            </a:r>
            <a:r>
              <a:rPr lang="en-US" sz="2200" dirty="0" err="1">
                <a:latin typeface="Arial" pitchFamily="34" charset="0"/>
                <a:cs typeface="Arial" pitchFamily="34" charset="0"/>
              </a:rPr>
              <a:t>giá</a:t>
            </a:r>
            <a:r>
              <a:rPr lang="en-US" sz="2200" dirty="0">
                <a:latin typeface="Arial" pitchFamily="34" charset="0"/>
                <a:cs typeface="Arial" pitchFamily="34" charset="0"/>
              </a:rPr>
              <a:t> </a:t>
            </a:r>
            <a:r>
              <a:rPr lang="en-US" sz="2200" dirty="0" err="1">
                <a:latin typeface="Arial" pitchFamily="34" charset="0"/>
                <a:cs typeface="Arial" pitchFamily="34" charset="0"/>
              </a:rPr>
              <a:t>là</a:t>
            </a:r>
            <a:r>
              <a:rPr lang="en-US" sz="2200" dirty="0">
                <a:latin typeface="Arial" pitchFamily="34" charset="0"/>
                <a:cs typeface="Arial" pitchFamily="34" charset="0"/>
              </a:rPr>
              <a:t> </a:t>
            </a:r>
            <a:r>
              <a:rPr lang="en-US" sz="2200" dirty="0" err="1">
                <a:latin typeface="Arial" pitchFamily="34" charset="0"/>
                <a:cs typeface="Arial" pitchFamily="34" charset="0"/>
              </a:rPr>
              <a:t>những</a:t>
            </a:r>
            <a:r>
              <a:rPr lang="en-US" sz="2200" dirty="0">
                <a:latin typeface="Arial" pitchFamily="34" charset="0"/>
                <a:cs typeface="Arial" pitchFamily="34" charset="0"/>
              </a:rPr>
              <a:t> </a:t>
            </a:r>
            <a:r>
              <a:rPr lang="en-US" sz="2200" dirty="0" err="1">
                <a:latin typeface="Arial" pitchFamily="34" charset="0"/>
                <a:cs typeface="Arial" pitchFamily="34" charset="0"/>
              </a:rPr>
              <a:t>yêu</a:t>
            </a:r>
            <a:r>
              <a:rPr lang="en-US" sz="2200" dirty="0">
                <a:latin typeface="Arial" pitchFamily="34" charset="0"/>
                <a:cs typeface="Arial" pitchFamily="34" charset="0"/>
              </a:rPr>
              <a:t> </a:t>
            </a:r>
            <a:r>
              <a:rPr lang="en-US" sz="2200" dirty="0" err="1">
                <a:latin typeface="Arial" pitchFamily="34" charset="0"/>
                <a:cs typeface="Arial" pitchFamily="34" charset="0"/>
              </a:rPr>
              <a:t>cầu</a:t>
            </a:r>
            <a:r>
              <a:rPr lang="en-US" sz="2200" dirty="0">
                <a:latin typeface="Arial" pitchFamily="34" charset="0"/>
                <a:cs typeface="Arial" pitchFamily="34" charset="0"/>
              </a:rPr>
              <a:t> </a:t>
            </a:r>
            <a:r>
              <a:rPr lang="en-US" sz="2200" dirty="0" err="1">
                <a:latin typeface="Arial" pitchFamily="34" charset="0"/>
                <a:cs typeface="Arial" pitchFamily="34" charset="0"/>
              </a:rPr>
              <a:t>đặt</a:t>
            </a:r>
            <a:r>
              <a:rPr lang="en-US" sz="2200" dirty="0">
                <a:latin typeface="Arial" pitchFamily="34" charset="0"/>
                <a:cs typeface="Arial" pitchFamily="34" charset="0"/>
              </a:rPr>
              <a:t> </a:t>
            </a:r>
            <a:r>
              <a:rPr lang="en-US" sz="2200" dirty="0" err="1">
                <a:latin typeface="Arial" pitchFamily="34" charset="0"/>
                <a:cs typeface="Arial" pitchFamily="34" charset="0"/>
              </a:rPr>
              <a:t>ra</a:t>
            </a:r>
            <a:r>
              <a:rPr lang="en-US" sz="2200" dirty="0">
                <a:latin typeface="Arial" pitchFamily="34" charset="0"/>
                <a:cs typeface="Arial" pitchFamily="34" charset="0"/>
              </a:rPr>
              <a:t> </a:t>
            </a:r>
            <a:r>
              <a:rPr lang="en-US" sz="2200" i="1" dirty="0">
                <a:solidFill>
                  <a:srgbClr val="0070C0"/>
                </a:solidFill>
                <a:latin typeface="Arial" pitchFamily="34" charset="0"/>
                <a:cs typeface="Arial" pitchFamily="34" charset="0"/>
              </a:rPr>
              <a:t>ở </a:t>
            </a:r>
            <a:r>
              <a:rPr lang="en-US" sz="2200" i="1" dirty="0" err="1">
                <a:solidFill>
                  <a:srgbClr val="0070C0"/>
                </a:solidFill>
                <a:latin typeface="Arial" pitchFamily="34" charset="0"/>
                <a:cs typeface="Arial" pitchFamily="34" charset="0"/>
              </a:rPr>
              <a:t>mức</a:t>
            </a:r>
            <a:r>
              <a:rPr lang="en-US" sz="2200" i="1" dirty="0">
                <a:solidFill>
                  <a:srgbClr val="0070C0"/>
                </a:solidFill>
                <a:latin typeface="Arial" pitchFamily="34" charset="0"/>
                <a:cs typeface="Arial" pitchFamily="34" charset="0"/>
              </a:rPr>
              <a:t> </a:t>
            </a:r>
            <a:r>
              <a:rPr lang="en-US" sz="2200" i="1" dirty="0" err="1">
                <a:solidFill>
                  <a:srgbClr val="0070C0"/>
                </a:solidFill>
                <a:latin typeface="Arial" pitchFamily="34" charset="0"/>
                <a:cs typeface="Arial" pitchFamily="34" charset="0"/>
              </a:rPr>
              <a:t>độ</a:t>
            </a:r>
            <a:r>
              <a:rPr lang="en-US" sz="2200" i="1" dirty="0">
                <a:solidFill>
                  <a:srgbClr val="0070C0"/>
                </a:solidFill>
                <a:latin typeface="Arial" pitchFamily="34" charset="0"/>
                <a:cs typeface="Arial" pitchFamily="34" charset="0"/>
              </a:rPr>
              <a:t> </a:t>
            </a:r>
            <a:r>
              <a:rPr lang="en-US" sz="2200" i="1" dirty="0" err="1">
                <a:solidFill>
                  <a:srgbClr val="0070C0"/>
                </a:solidFill>
                <a:latin typeface="Arial" pitchFamily="34" charset="0"/>
                <a:cs typeface="Arial" pitchFamily="34" charset="0"/>
              </a:rPr>
              <a:t>tối</a:t>
            </a:r>
            <a:r>
              <a:rPr lang="en-US" sz="2200" i="1" dirty="0">
                <a:solidFill>
                  <a:srgbClr val="0070C0"/>
                </a:solidFill>
                <a:latin typeface="Arial" pitchFamily="34" charset="0"/>
                <a:cs typeface="Arial" pitchFamily="34" charset="0"/>
              </a:rPr>
              <a:t> </a:t>
            </a:r>
            <a:r>
              <a:rPr lang="en-US" sz="2200" i="1" dirty="0" err="1">
                <a:solidFill>
                  <a:srgbClr val="0070C0"/>
                </a:solidFill>
                <a:latin typeface="Arial" pitchFamily="34" charset="0"/>
                <a:cs typeface="Arial" pitchFamily="34" charset="0"/>
              </a:rPr>
              <a:t>thiểu</a:t>
            </a:r>
            <a:r>
              <a:rPr lang="en-US" sz="2200" dirty="0">
                <a:latin typeface="Arial" pitchFamily="34" charset="0"/>
                <a:cs typeface="Arial" pitchFamily="34" charset="0"/>
              </a:rPr>
              <a:t> </a:t>
            </a:r>
            <a:r>
              <a:rPr lang="en-US" sz="2200" dirty="0" err="1">
                <a:latin typeface="Arial" pitchFamily="34" charset="0"/>
                <a:cs typeface="Arial" pitchFamily="34" charset="0"/>
              </a:rPr>
              <a:t>để</a:t>
            </a:r>
            <a:r>
              <a:rPr lang="en-US" sz="2200" dirty="0">
                <a:latin typeface="Arial" pitchFamily="34" charset="0"/>
                <a:cs typeface="Arial" pitchFamily="34" charset="0"/>
              </a:rPr>
              <a:t> </a:t>
            </a:r>
            <a:r>
              <a:rPr lang="en-US" sz="2200" dirty="0" err="1">
                <a:latin typeface="Arial" pitchFamily="34" charset="0"/>
                <a:cs typeface="Arial" pitchFamily="34" charset="0"/>
              </a:rPr>
              <a:t>đảm</a:t>
            </a:r>
            <a:r>
              <a:rPr lang="en-US" sz="2200" dirty="0">
                <a:latin typeface="Arial" pitchFamily="34" charset="0"/>
                <a:cs typeface="Arial" pitchFamily="34" charset="0"/>
              </a:rPr>
              <a:t> </a:t>
            </a:r>
            <a:r>
              <a:rPr lang="en-US" sz="2200" dirty="0" err="1">
                <a:latin typeface="Arial" pitchFamily="34" charset="0"/>
                <a:cs typeface="Arial" pitchFamily="34" charset="0"/>
              </a:rPr>
              <a:t>bảo</a:t>
            </a:r>
            <a:r>
              <a:rPr lang="en-US" sz="2200" dirty="0">
                <a:latin typeface="Arial" pitchFamily="34" charset="0"/>
                <a:cs typeface="Arial" pitchFamily="34" charset="0"/>
              </a:rPr>
              <a:t> </a:t>
            </a:r>
            <a:r>
              <a:rPr lang="en-US" sz="2200" dirty="0" err="1">
                <a:latin typeface="Arial" pitchFamily="34" charset="0"/>
                <a:cs typeface="Arial" pitchFamily="34" charset="0"/>
              </a:rPr>
              <a:t>rằng</a:t>
            </a:r>
            <a:r>
              <a:rPr lang="en-US" sz="2200" dirty="0">
                <a:latin typeface="Arial" pitchFamily="34" charset="0"/>
                <a:cs typeface="Arial" pitchFamily="34" charset="0"/>
              </a:rPr>
              <a:t> </a:t>
            </a:r>
            <a:r>
              <a:rPr lang="en-US" sz="2200" dirty="0" err="1">
                <a:latin typeface="Arial" pitchFamily="34" charset="0"/>
                <a:cs typeface="Arial" pitchFamily="34" charset="0"/>
              </a:rPr>
              <a:t>sau</a:t>
            </a:r>
            <a:r>
              <a:rPr lang="en-US" sz="2200" dirty="0">
                <a:latin typeface="Arial" pitchFamily="34" charset="0"/>
                <a:cs typeface="Arial" pitchFamily="34" charset="0"/>
              </a:rPr>
              <a:t> </a:t>
            </a:r>
            <a:r>
              <a:rPr lang="en-US" sz="2200" dirty="0" err="1">
                <a:latin typeface="Arial" pitchFamily="34" charset="0"/>
                <a:cs typeface="Arial" pitchFamily="34" charset="0"/>
              </a:rPr>
              <a:t>khi</a:t>
            </a:r>
            <a:r>
              <a:rPr lang="en-US" sz="2200" dirty="0">
                <a:latin typeface="Arial" pitchFamily="34" charset="0"/>
                <a:cs typeface="Arial" pitchFamily="34" charset="0"/>
              </a:rPr>
              <a:t> </a:t>
            </a:r>
            <a:r>
              <a:rPr lang="en-US" sz="2200" dirty="0" err="1">
                <a:latin typeface="Arial" pitchFamily="34" charset="0"/>
                <a:cs typeface="Arial" pitchFamily="34" charset="0"/>
              </a:rPr>
              <a:t>học</a:t>
            </a:r>
            <a:r>
              <a:rPr lang="en-US" sz="2200" dirty="0">
                <a:latin typeface="Arial" pitchFamily="34" charset="0"/>
                <a:cs typeface="Arial" pitchFamily="34" charset="0"/>
              </a:rPr>
              <a:t> </a:t>
            </a:r>
            <a:r>
              <a:rPr lang="en-US" sz="2200" dirty="0" err="1">
                <a:latin typeface="Arial" pitchFamily="34" charset="0"/>
                <a:cs typeface="Arial" pitchFamily="34" charset="0"/>
              </a:rPr>
              <a:t>xong</a:t>
            </a:r>
            <a:r>
              <a:rPr lang="en-US" sz="2200" dirty="0">
                <a:latin typeface="Arial" pitchFamily="34" charset="0"/>
                <a:cs typeface="Arial" pitchFamily="34" charset="0"/>
              </a:rPr>
              <a:t> </a:t>
            </a:r>
            <a:r>
              <a:rPr lang="en-US" sz="2200" dirty="0" err="1">
                <a:latin typeface="Arial" pitchFamily="34" charset="0"/>
                <a:cs typeface="Arial" pitchFamily="34" charset="0"/>
              </a:rPr>
              <a:t>thì</a:t>
            </a:r>
            <a:r>
              <a:rPr lang="en-US" sz="2200" dirty="0">
                <a:latin typeface="Arial" pitchFamily="34" charset="0"/>
                <a:cs typeface="Arial" pitchFamily="34" charset="0"/>
              </a:rPr>
              <a:t> </a:t>
            </a:r>
            <a:r>
              <a:rPr lang="en-US" sz="2200" dirty="0" err="1">
                <a:latin typeface="Arial" pitchFamily="34" charset="0"/>
                <a:cs typeface="Arial" pitchFamily="34" charset="0"/>
              </a:rPr>
              <a:t>người</a:t>
            </a:r>
            <a:r>
              <a:rPr lang="en-US" sz="2200" dirty="0">
                <a:latin typeface="Arial" pitchFamily="34" charset="0"/>
                <a:cs typeface="Arial" pitchFamily="34" charset="0"/>
              </a:rPr>
              <a:t> </a:t>
            </a:r>
            <a:r>
              <a:rPr lang="en-US" sz="2200" dirty="0" err="1">
                <a:latin typeface="Arial" pitchFamily="34" charset="0"/>
                <a:cs typeface="Arial" pitchFamily="34" charset="0"/>
              </a:rPr>
              <a:t>học</a:t>
            </a:r>
            <a:r>
              <a:rPr lang="en-US" sz="2200" dirty="0">
                <a:latin typeface="Arial" pitchFamily="34" charset="0"/>
                <a:cs typeface="Arial" pitchFamily="34" charset="0"/>
              </a:rPr>
              <a:t> </a:t>
            </a:r>
            <a:r>
              <a:rPr lang="en-US" sz="2200" dirty="0" err="1">
                <a:latin typeface="Arial" pitchFamily="34" charset="0"/>
                <a:cs typeface="Arial" pitchFamily="34" charset="0"/>
              </a:rPr>
              <a:t>bước</a:t>
            </a:r>
            <a:r>
              <a:rPr lang="en-US" sz="2200" dirty="0">
                <a:latin typeface="Arial" pitchFamily="34" charset="0"/>
                <a:cs typeface="Arial" pitchFamily="34" charset="0"/>
              </a:rPr>
              <a:t> </a:t>
            </a:r>
            <a:r>
              <a:rPr lang="en-US" sz="2200" dirty="0" err="1">
                <a:latin typeface="Arial" pitchFamily="34" charset="0"/>
                <a:cs typeface="Arial" pitchFamily="34" charset="0"/>
              </a:rPr>
              <a:t>vào</a:t>
            </a:r>
            <a:r>
              <a:rPr lang="en-US" sz="2200" dirty="0">
                <a:latin typeface="Arial" pitchFamily="34" charset="0"/>
                <a:cs typeface="Arial" pitchFamily="34" charset="0"/>
              </a:rPr>
              <a:t> </a:t>
            </a:r>
            <a:r>
              <a:rPr lang="en-US" sz="2200" dirty="0" err="1">
                <a:latin typeface="Arial" pitchFamily="34" charset="0"/>
                <a:cs typeface="Arial" pitchFamily="34" charset="0"/>
              </a:rPr>
              <a:t>làm</a:t>
            </a:r>
            <a:r>
              <a:rPr lang="en-US" sz="2200" dirty="0">
                <a:latin typeface="Arial" pitchFamily="34" charset="0"/>
                <a:cs typeface="Arial" pitchFamily="34" charset="0"/>
              </a:rPr>
              <a:t> </a:t>
            </a:r>
            <a:r>
              <a:rPr lang="en-US" sz="2200" dirty="0" err="1">
                <a:latin typeface="Arial" pitchFamily="34" charset="0"/>
                <a:cs typeface="Arial" pitchFamily="34" charset="0"/>
              </a:rPr>
              <a:t>việc</a:t>
            </a:r>
            <a:r>
              <a:rPr lang="en-US" sz="2200" dirty="0">
                <a:latin typeface="Arial" pitchFamily="34" charset="0"/>
                <a:cs typeface="Arial" pitchFamily="34" charset="0"/>
              </a:rPr>
              <a:t> </a:t>
            </a:r>
            <a:r>
              <a:rPr lang="en-US" sz="2200" dirty="0" err="1">
                <a:latin typeface="Arial" pitchFamily="34" charset="0"/>
                <a:cs typeface="Arial" pitchFamily="34" charset="0"/>
              </a:rPr>
              <a:t>được</a:t>
            </a:r>
            <a:r>
              <a:rPr lang="en-US" sz="2200" dirty="0">
                <a:latin typeface="Arial" pitchFamily="34" charset="0"/>
                <a:cs typeface="Arial" pitchFamily="34" charset="0"/>
              </a:rPr>
              <a:t> </a:t>
            </a:r>
          </a:p>
        </p:txBody>
      </p:sp>
      <p:sp>
        <p:nvSpPr>
          <p:cNvPr id="5" name="Rectangle 4"/>
          <p:cNvSpPr/>
          <p:nvPr/>
        </p:nvSpPr>
        <p:spPr>
          <a:xfrm>
            <a:off x="920552" y="116636"/>
            <a:ext cx="7632848" cy="830997"/>
          </a:xfrm>
          <a:prstGeom prst="rect">
            <a:avLst/>
          </a:prstGeom>
        </p:spPr>
        <p:txBody>
          <a:bodyPr wrap="square">
            <a:spAutoFit/>
          </a:bodyPr>
          <a:lstStyle/>
          <a:p>
            <a:r>
              <a:rPr lang="en-US" sz="2400" b="1" dirty="0" smtClean="0">
                <a:latin typeface="Arial" pitchFamily="34" charset="0"/>
                <a:ea typeface="Times New Roman"/>
                <a:cs typeface="Arial" pitchFamily="34" charset="0"/>
              </a:rPr>
              <a:t>BÀI 2: XÂY </a:t>
            </a:r>
            <a:r>
              <a:rPr lang="en-US" sz="2400" b="1" dirty="0">
                <a:latin typeface="Arial" pitchFamily="34" charset="0"/>
                <a:ea typeface="Times New Roman"/>
                <a:cs typeface="Arial" pitchFamily="34" charset="0"/>
              </a:rPr>
              <a:t>DỰNG TIÊU CHUẨN, TIÊU CHÍ </a:t>
            </a:r>
            <a:r>
              <a:rPr lang="en-US" sz="2400" b="1" dirty="0" smtClean="0">
                <a:latin typeface="Arial" pitchFamily="34" charset="0"/>
                <a:ea typeface="Times New Roman"/>
                <a:cs typeface="Arial" pitchFamily="34" charset="0"/>
              </a:rPr>
              <a:t>VÀ</a:t>
            </a:r>
          </a:p>
          <a:p>
            <a:r>
              <a:rPr lang="en-US" sz="2400" b="1" dirty="0">
                <a:latin typeface="Arial" pitchFamily="34" charset="0"/>
                <a:ea typeface="Times New Roman"/>
                <a:cs typeface="Arial" pitchFamily="34" charset="0"/>
              </a:rPr>
              <a:t> </a:t>
            </a:r>
            <a:r>
              <a:rPr lang="en-US" sz="2400" b="1" dirty="0" smtClean="0">
                <a:latin typeface="Arial" pitchFamily="34" charset="0"/>
                <a:ea typeface="Times New Roman"/>
                <a:cs typeface="Arial" pitchFamily="34" charset="0"/>
              </a:rPr>
              <a:t>           CÔNG </a:t>
            </a:r>
            <a:r>
              <a:rPr lang="en-US" sz="2400" b="1" dirty="0">
                <a:latin typeface="Arial" pitchFamily="34" charset="0"/>
                <a:ea typeface="Times New Roman"/>
                <a:cs typeface="Arial" pitchFamily="34" charset="0"/>
              </a:rPr>
              <a:t>CỤ </a:t>
            </a:r>
            <a:r>
              <a:rPr lang="en-US" sz="2400" b="1" dirty="0" smtClean="0">
                <a:latin typeface="Arial" pitchFamily="34" charset="0"/>
                <a:ea typeface="Times New Roman"/>
                <a:cs typeface="Arial" pitchFamily="34" charset="0"/>
              </a:rPr>
              <a:t>ĐÁNH GIÁ </a:t>
            </a:r>
            <a:r>
              <a:rPr lang="en-US" sz="2400" b="1" dirty="0">
                <a:latin typeface="Arial" pitchFamily="34" charset="0"/>
                <a:ea typeface="Times New Roman"/>
                <a:cs typeface="Arial" pitchFamily="34" charset="0"/>
              </a:rPr>
              <a:t>NĂNG LỰC</a:t>
            </a:r>
            <a:endParaRPr lang="en-US" sz="2400" b="1" dirty="0">
              <a:latin typeface="Arial" pitchFamily="34" charset="0"/>
              <a:cs typeface="Arial" pitchFamily="34" charset="0"/>
            </a:endParaRPr>
          </a:p>
        </p:txBody>
      </p:sp>
      <p:sp>
        <p:nvSpPr>
          <p:cNvPr id="3" name="Rectangle 2"/>
          <p:cNvSpPr/>
          <p:nvPr/>
        </p:nvSpPr>
        <p:spPr>
          <a:xfrm>
            <a:off x="776536" y="1052740"/>
            <a:ext cx="7031092" cy="461665"/>
          </a:xfrm>
          <a:prstGeom prst="rect">
            <a:avLst/>
          </a:prstGeom>
        </p:spPr>
        <p:txBody>
          <a:bodyPr wrap="none">
            <a:spAutoFit/>
          </a:bodyPr>
          <a:lstStyle/>
          <a:p>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Đánh</a:t>
            </a:r>
            <a:r>
              <a:rPr lang="en-US" sz="2400" b="1" dirty="0" smtClean="0">
                <a:latin typeface="Arial" pitchFamily="34" charset="0"/>
                <a:cs typeface="Arial" pitchFamily="34" charset="0"/>
              </a:rPr>
              <a:t> </a:t>
            </a:r>
            <a:r>
              <a:rPr lang="en-US" sz="2400" b="1" dirty="0" err="1">
                <a:latin typeface="Arial" pitchFamily="34" charset="0"/>
                <a:cs typeface="Arial" pitchFamily="34" charset="0"/>
              </a:rPr>
              <a:t>giá</a:t>
            </a:r>
            <a:r>
              <a:rPr lang="en-US" sz="2400" b="1" dirty="0">
                <a:latin typeface="Arial" pitchFamily="34" charset="0"/>
                <a:cs typeface="Arial" pitchFamily="34" charset="0"/>
              </a:rPr>
              <a:t> </a:t>
            </a:r>
            <a:r>
              <a:rPr lang="en-US" sz="2400" b="1" dirty="0" err="1">
                <a:latin typeface="Arial" pitchFamily="34" charset="0"/>
                <a:cs typeface="Arial" pitchFamily="34" charset="0"/>
              </a:rPr>
              <a:t>năng</a:t>
            </a:r>
            <a:r>
              <a:rPr lang="en-US" sz="2400" b="1" dirty="0">
                <a:latin typeface="Arial" pitchFamily="34" charset="0"/>
                <a:cs typeface="Arial" pitchFamily="34" charset="0"/>
              </a:rPr>
              <a:t> </a:t>
            </a:r>
            <a:r>
              <a:rPr lang="en-US" sz="2400" b="1" dirty="0" err="1">
                <a:latin typeface="Arial" pitchFamily="34" charset="0"/>
                <a:cs typeface="Arial" pitchFamily="34" charset="0"/>
              </a:rPr>
              <a:t>lực</a:t>
            </a:r>
            <a:r>
              <a:rPr lang="en-US" sz="2400" b="1" dirty="0">
                <a:latin typeface="Arial" pitchFamily="34" charset="0"/>
                <a:cs typeface="Arial" pitchFamily="34" charset="0"/>
              </a:rPr>
              <a:t> </a:t>
            </a:r>
            <a:r>
              <a:rPr lang="en-US" sz="2400" b="1" dirty="0" err="1">
                <a:latin typeface="Arial" pitchFamily="34" charset="0"/>
                <a:cs typeface="Arial" pitchFamily="34" charset="0"/>
              </a:rPr>
              <a:t>người</a:t>
            </a:r>
            <a:r>
              <a:rPr lang="en-US" sz="2400" b="1" dirty="0">
                <a:latin typeface="Arial" pitchFamily="34" charset="0"/>
                <a:cs typeface="Arial" pitchFamily="34" charset="0"/>
              </a:rPr>
              <a:t> </a:t>
            </a:r>
            <a:r>
              <a:rPr lang="en-US" sz="2400" b="1" dirty="0" err="1">
                <a:latin typeface="Arial" pitchFamily="34" charset="0"/>
                <a:cs typeface="Arial" pitchFamily="34" charset="0"/>
              </a:rPr>
              <a:t>học</a:t>
            </a:r>
            <a:r>
              <a:rPr lang="en-US" sz="2400" b="1" dirty="0">
                <a:latin typeface="Arial" pitchFamily="34" charset="0"/>
                <a:cs typeface="Arial" pitchFamily="34" charset="0"/>
              </a:rPr>
              <a:t> </a:t>
            </a:r>
            <a:r>
              <a:rPr lang="en-US" sz="2400" b="1" dirty="0" err="1">
                <a:latin typeface="Arial" pitchFamily="34" charset="0"/>
                <a:cs typeface="Arial" pitchFamily="34" charset="0"/>
              </a:rPr>
              <a:t>quan</a:t>
            </a:r>
            <a:r>
              <a:rPr lang="en-US" sz="2400" b="1" dirty="0">
                <a:latin typeface="Arial" pitchFamily="34" charset="0"/>
                <a:cs typeface="Arial" pitchFamily="34" charset="0"/>
              </a:rPr>
              <a:t> </a:t>
            </a:r>
            <a:r>
              <a:rPr lang="en-US" sz="2400" b="1" dirty="0" err="1">
                <a:latin typeface="Arial" pitchFamily="34" charset="0"/>
                <a:cs typeface="Arial" pitchFamily="34" charset="0"/>
              </a:rPr>
              <a:t>điểm</a:t>
            </a:r>
            <a:r>
              <a:rPr lang="en-US" sz="2400" b="1" dirty="0">
                <a:latin typeface="Arial" pitchFamily="34" charset="0"/>
                <a:cs typeface="Arial" pitchFamily="34" charset="0"/>
              </a:rPr>
              <a:t> </a:t>
            </a:r>
            <a:r>
              <a:rPr lang="en-US" sz="2400" b="1" dirty="0" err="1">
                <a:latin typeface="Arial" pitchFamily="34" charset="0"/>
                <a:cs typeface="Arial" pitchFamily="34" charset="0"/>
              </a:rPr>
              <a:t>sau</a:t>
            </a:r>
            <a:r>
              <a:rPr lang="en-US" sz="2400" b="1" dirty="0">
                <a:latin typeface="Arial" pitchFamily="34" charset="0"/>
                <a:cs typeface="Arial" pitchFamily="34" charset="0"/>
              </a:rPr>
              <a:t>:</a:t>
            </a:r>
          </a:p>
        </p:txBody>
      </p:sp>
    </p:spTree>
    <p:extLst>
      <p:ext uri="{BB962C8B-B14F-4D97-AF65-F5344CB8AC3E}">
        <p14:creationId xmlns:p14="http://schemas.microsoft.com/office/powerpoint/2010/main" val="207880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heckerboard(across)">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heckerboard(across)">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480" y="1268760"/>
            <a:ext cx="9505056" cy="4351338"/>
          </a:xfrm>
        </p:spPr>
        <p:txBody>
          <a:bodyPr>
            <a:normAutofit lnSpcReduction="10000"/>
          </a:bodyPr>
          <a:lstStyle/>
          <a:p>
            <a:pPr algn="just">
              <a:lnSpc>
                <a:spcPct val="150000"/>
              </a:lnSpc>
            </a:pPr>
            <a:r>
              <a:rPr lang="en-US" sz="2400" b="1" i="1" dirty="0" smtClean="0">
                <a:latin typeface="Arial" pitchFamily="34" charset="0"/>
                <a:cs typeface="Arial" pitchFamily="34" charset="0"/>
              </a:rPr>
              <a:t>Q</a:t>
            </a:r>
            <a:r>
              <a:rPr lang="vi-VN" sz="2400" b="1" i="1" dirty="0" smtClean="0">
                <a:latin typeface="Arial" pitchFamily="34" charset="0"/>
                <a:cs typeface="Arial" pitchFamily="34" charset="0"/>
              </a:rPr>
              <a:t>uy </a:t>
            </a:r>
            <a:r>
              <a:rPr lang="vi-VN" sz="2400" b="1" i="1" dirty="0">
                <a:latin typeface="Arial" pitchFamily="34" charset="0"/>
                <a:cs typeface="Arial" pitchFamily="34" charset="0"/>
              </a:rPr>
              <a:t>trình xây </a:t>
            </a:r>
            <a:r>
              <a:rPr lang="vi-VN" sz="2400" b="1" i="1" dirty="0" smtClean="0">
                <a:latin typeface="Arial" pitchFamily="34" charset="0"/>
                <a:cs typeface="Arial" pitchFamily="34" charset="0"/>
              </a:rPr>
              <a:t>dựng</a:t>
            </a:r>
            <a:r>
              <a:rPr lang="en-US" sz="2400" b="1" i="1" dirty="0" smtClean="0">
                <a:latin typeface="Arial" pitchFamily="34" charset="0"/>
                <a:cs typeface="Arial" pitchFamily="34" charset="0"/>
              </a:rPr>
              <a:t> </a:t>
            </a:r>
            <a:r>
              <a:rPr lang="en-US" sz="2400" b="1" i="1" dirty="0" err="1" smtClean="0">
                <a:latin typeface="Arial" pitchFamily="34" charset="0"/>
                <a:cs typeface="Arial" pitchFamily="34" charset="0"/>
              </a:rPr>
              <a:t>tiêu</a:t>
            </a:r>
            <a:r>
              <a:rPr lang="en-US" sz="2400" b="1" i="1" dirty="0" smtClean="0">
                <a:latin typeface="Arial" pitchFamily="34" charset="0"/>
                <a:cs typeface="Arial" pitchFamily="34" charset="0"/>
              </a:rPr>
              <a:t> </a:t>
            </a:r>
            <a:r>
              <a:rPr lang="en-US" sz="2400" b="1" i="1" dirty="0" err="1" smtClean="0">
                <a:latin typeface="Arial" pitchFamily="34" charset="0"/>
                <a:cs typeface="Arial" pitchFamily="34" charset="0"/>
              </a:rPr>
              <a:t>chuẩn</a:t>
            </a:r>
            <a:r>
              <a:rPr lang="en-US" sz="2400" b="1" i="1" dirty="0" smtClean="0">
                <a:latin typeface="Arial" pitchFamily="34" charset="0"/>
                <a:cs typeface="Arial" pitchFamily="34" charset="0"/>
              </a:rPr>
              <a:t>,</a:t>
            </a:r>
            <a:r>
              <a:rPr lang="vi-VN" sz="2400" b="1" i="1" dirty="0" smtClean="0">
                <a:latin typeface="Arial" pitchFamily="34" charset="0"/>
                <a:cs typeface="Arial" pitchFamily="34" charset="0"/>
              </a:rPr>
              <a:t> tiêu </a:t>
            </a:r>
            <a:r>
              <a:rPr lang="vi-VN" sz="2400" b="1" i="1" dirty="0">
                <a:latin typeface="Arial" pitchFamily="34" charset="0"/>
                <a:cs typeface="Arial" pitchFamily="34" charset="0"/>
              </a:rPr>
              <a:t>chí đánh giá năng </a:t>
            </a:r>
            <a:r>
              <a:rPr lang="vi-VN" sz="2400" b="1" i="1" dirty="0" smtClean="0">
                <a:latin typeface="Arial" pitchFamily="34" charset="0"/>
                <a:cs typeface="Arial" pitchFamily="34" charset="0"/>
              </a:rPr>
              <a:t>lực</a:t>
            </a:r>
            <a:r>
              <a:rPr lang="en-US" sz="2400" b="1" i="1" dirty="0" smtClean="0">
                <a:latin typeface="Arial" pitchFamily="34" charset="0"/>
                <a:cs typeface="Arial" pitchFamily="34" charset="0"/>
              </a:rPr>
              <a:t>:</a:t>
            </a:r>
            <a:endParaRPr lang="en-US" sz="2400" b="1" i="1" dirty="0">
              <a:latin typeface="Arial" pitchFamily="34" charset="0"/>
              <a:cs typeface="Arial" pitchFamily="34" charset="0"/>
            </a:endParaRPr>
          </a:p>
          <a:p>
            <a:pPr algn="just">
              <a:lnSpc>
                <a:spcPct val="150000"/>
              </a:lnSpc>
              <a:buFontTx/>
              <a:buChar char="-"/>
            </a:pPr>
            <a:r>
              <a:rPr lang="en-US" sz="2400" b="0" i="1" dirty="0" smtClean="0">
                <a:latin typeface="Arial" pitchFamily="34" charset="0"/>
                <a:cs typeface="Arial" pitchFamily="34" charset="0"/>
              </a:rPr>
              <a:t>    </a:t>
            </a:r>
            <a:r>
              <a:rPr lang="vi-VN" sz="2400" b="0" i="1" dirty="0" smtClean="0">
                <a:latin typeface="Arial" pitchFamily="34" charset="0"/>
                <a:cs typeface="Arial" pitchFamily="34" charset="0"/>
              </a:rPr>
              <a:t>Bước </a:t>
            </a:r>
            <a:r>
              <a:rPr lang="vi-VN" sz="2400" b="0" i="1" dirty="0">
                <a:latin typeface="Arial" pitchFamily="34" charset="0"/>
                <a:cs typeface="Arial" pitchFamily="34" charset="0"/>
              </a:rPr>
              <a:t>1: </a:t>
            </a:r>
            <a:r>
              <a:rPr lang="vi-VN" sz="2400" b="0" dirty="0">
                <a:latin typeface="Arial" pitchFamily="34" charset="0"/>
                <a:cs typeface="Arial" pitchFamily="34" charset="0"/>
              </a:rPr>
              <a:t>Xác định mục tiêu đánh </a:t>
            </a:r>
            <a:r>
              <a:rPr lang="vi-VN" sz="2400" b="0" dirty="0" smtClean="0">
                <a:latin typeface="Arial" pitchFamily="34" charset="0"/>
                <a:cs typeface="Arial" pitchFamily="34" charset="0"/>
              </a:rPr>
              <a:t>giá</a:t>
            </a:r>
            <a:endParaRPr lang="en-US" sz="2400" b="0" dirty="0" smtClean="0">
              <a:latin typeface="Arial" pitchFamily="34" charset="0"/>
              <a:cs typeface="Arial" pitchFamily="34" charset="0"/>
            </a:endParaRPr>
          </a:p>
          <a:p>
            <a:pPr algn="just">
              <a:lnSpc>
                <a:spcPct val="150000"/>
              </a:lnSpc>
              <a:buFontTx/>
              <a:buChar char="-"/>
            </a:pPr>
            <a:r>
              <a:rPr lang="en-US" sz="2400" b="0" i="1" dirty="0" smtClean="0">
                <a:latin typeface="Arial" pitchFamily="34" charset="0"/>
                <a:cs typeface="Arial" pitchFamily="34" charset="0"/>
              </a:rPr>
              <a:t>    </a:t>
            </a:r>
            <a:r>
              <a:rPr lang="vi-VN" sz="2400" b="0" i="1" dirty="0" smtClean="0">
                <a:latin typeface="Arial" pitchFamily="34" charset="0"/>
                <a:cs typeface="Arial" pitchFamily="34" charset="0"/>
              </a:rPr>
              <a:t>Bước 2: </a:t>
            </a:r>
            <a:r>
              <a:rPr lang="vi-VN" sz="2400" b="0" dirty="0" smtClean="0">
                <a:latin typeface="Arial" pitchFamily="34" charset="0"/>
                <a:cs typeface="Arial" pitchFamily="34" charset="0"/>
              </a:rPr>
              <a:t>Thiết lập các tiêu</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chuẩn</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tiêu</a:t>
            </a:r>
            <a:r>
              <a:rPr lang="vi-VN" sz="2400" b="0" dirty="0" smtClean="0">
                <a:latin typeface="Arial" pitchFamily="34" charset="0"/>
                <a:cs typeface="Arial" pitchFamily="34" charset="0"/>
              </a:rPr>
              <a:t> chí thực hiện</a:t>
            </a:r>
            <a:endParaRPr lang="en-US" sz="2400" b="0" dirty="0" smtClean="0">
              <a:latin typeface="Arial" pitchFamily="34" charset="0"/>
              <a:cs typeface="Arial" pitchFamily="34" charset="0"/>
            </a:endParaRPr>
          </a:p>
          <a:p>
            <a:pPr algn="just">
              <a:lnSpc>
                <a:spcPct val="150000"/>
              </a:lnSpc>
              <a:buFontTx/>
              <a:buChar char="-"/>
            </a:pPr>
            <a:r>
              <a:rPr lang="en-US" sz="2400" b="0" i="1" dirty="0" smtClean="0">
                <a:latin typeface="Arial" pitchFamily="34" charset="0"/>
                <a:cs typeface="Arial" pitchFamily="34" charset="0"/>
              </a:rPr>
              <a:t>   </a:t>
            </a:r>
            <a:r>
              <a:rPr lang="vi-VN" sz="2400" b="0" i="1" dirty="0" smtClean="0">
                <a:latin typeface="Arial" pitchFamily="34" charset="0"/>
                <a:cs typeface="Arial" pitchFamily="34" charset="0"/>
              </a:rPr>
              <a:t>Bước </a:t>
            </a:r>
            <a:r>
              <a:rPr lang="vi-VN" sz="2400" b="0" i="1" dirty="0">
                <a:latin typeface="Arial" pitchFamily="34" charset="0"/>
                <a:cs typeface="Arial" pitchFamily="34" charset="0"/>
              </a:rPr>
              <a:t>3: </a:t>
            </a:r>
            <a:r>
              <a:rPr lang="vi-VN" sz="2400" b="0" dirty="0">
                <a:latin typeface="Arial" pitchFamily="34" charset="0"/>
                <a:cs typeface="Arial" pitchFamily="34" charset="0"/>
              </a:rPr>
              <a:t>Chỉnh sửa, hoàn thiện các tiêu chí</a:t>
            </a:r>
            <a:r>
              <a:rPr lang="vi-VN" sz="2400" b="0" dirty="0" smtClean="0">
                <a:latin typeface="Arial" pitchFamily="34" charset="0"/>
                <a:cs typeface="Arial" pitchFamily="34" charset="0"/>
              </a:rPr>
              <a:t>.</a:t>
            </a:r>
            <a:endParaRPr lang="en-US" sz="2400" b="0" dirty="0" smtClean="0">
              <a:latin typeface="Arial" pitchFamily="34" charset="0"/>
              <a:cs typeface="Arial" pitchFamily="34" charset="0"/>
            </a:endParaRPr>
          </a:p>
          <a:p>
            <a:pPr algn="just">
              <a:lnSpc>
                <a:spcPct val="150000"/>
              </a:lnSpc>
              <a:buFontTx/>
              <a:buChar char="-"/>
            </a:pPr>
            <a:r>
              <a:rPr lang="en-US" sz="2400" b="0" i="1" dirty="0" smtClean="0">
                <a:latin typeface="Arial" pitchFamily="34" charset="0"/>
                <a:cs typeface="Arial" pitchFamily="34" charset="0"/>
              </a:rPr>
              <a:t>   </a:t>
            </a:r>
            <a:r>
              <a:rPr lang="vi-VN" sz="2400" b="0" i="1" dirty="0" smtClean="0">
                <a:latin typeface="Arial" pitchFamily="34" charset="0"/>
                <a:cs typeface="Arial" pitchFamily="34" charset="0"/>
              </a:rPr>
              <a:t>Bước </a:t>
            </a:r>
            <a:r>
              <a:rPr lang="vi-VN" sz="2400" b="0" i="1" dirty="0">
                <a:latin typeface="Arial" pitchFamily="34" charset="0"/>
                <a:cs typeface="Arial" pitchFamily="34" charset="0"/>
              </a:rPr>
              <a:t>4: </a:t>
            </a:r>
            <a:r>
              <a:rPr lang="vi-VN" sz="2400" b="0" dirty="0">
                <a:latin typeface="Arial" pitchFamily="34" charset="0"/>
                <a:cs typeface="Arial" pitchFamily="34" charset="0"/>
              </a:rPr>
              <a:t>Thiết kế các mức độ thể hiện các tiêu chí.</a:t>
            </a:r>
            <a:endParaRPr lang="en-US" sz="2400" b="0" dirty="0">
              <a:latin typeface="Arial" pitchFamily="34" charset="0"/>
              <a:cs typeface="Arial" pitchFamily="34" charset="0"/>
            </a:endParaRPr>
          </a:p>
          <a:p>
            <a:pPr>
              <a:lnSpc>
                <a:spcPct val="150000"/>
              </a:lnSpc>
              <a:buFontTx/>
              <a:buChar char="-"/>
            </a:pPr>
            <a:r>
              <a:rPr lang="en-US" sz="2400" b="0" i="1" dirty="0" smtClean="0">
                <a:latin typeface="Arial" pitchFamily="34" charset="0"/>
                <a:cs typeface="Arial" pitchFamily="34" charset="0"/>
              </a:rPr>
              <a:t>   </a:t>
            </a:r>
            <a:r>
              <a:rPr lang="vi-VN" sz="2400" b="0" i="1" dirty="0" smtClean="0">
                <a:latin typeface="Arial" pitchFamily="34" charset="0"/>
                <a:cs typeface="Arial" pitchFamily="34" charset="0"/>
              </a:rPr>
              <a:t>Bước </a:t>
            </a:r>
            <a:r>
              <a:rPr lang="vi-VN" sz="2400" b="0" i="1" dirty="0">
                <a:latin typeface="Arial" pitchFamily="34" charset="0"/>
                <a:cs typeface="Arial" pitchFamily="34" charset="0"/>
              </a:rPr>
              <a:t>5: </a:t>
            </a:r>
            <a:r>
              <a:rPr lang="vi-VN" sz="2400" b="0" dirty="0">
                <a:latin typeface="Arial" pitchFamily="34" charset="0"/>
                <a:cs typeface="Arial" pitchFamily="34" charset="0"/>
              </a:rPr>
              <a:t>Lựa chọn những công cụ và kỹ </a:t>
            </a:r>
            <a:r>
              <a:rPr lang="vi-VN" sz="2400" b="0" dirty="0" smtClean="0">
                <a:latin typeface="Arial" pitchFamily="34" charset="0"/>
                <a:cs typeface="Arial" pitchFamily="34" charset="0"/>
              </a:rPr>
              <a:t>thuật</a:t>
            </a:r>
            <a:r>
              <a:rPr lang="en-US" sz="2400" b="0" dirty="0" smtClean="0">
                <a:latin typeface="Arial" pitchFamily="34" charset="0"/>
                <a:cs typeface="Arial" pitchFamily="34" charset="0"/>
              </a:rPr>
              <a:t> </a:t>
            </a:r>
            <a:r>
              <a:rPr lang="en-US" sz="2400" dirty="0" smtClean="0">
                <a:latin typeface="Arial" pitchFamily="34" charset="0"/>
                <a:cs typeface="Arial" pitchFamily="34" charset="0"/>
              </a:rPr>
              <a:t> </a:t>
            </a:r>
            <a:r>
              <a:rPr lang="vi-VN" sz="2400" b="0" dirty="0" smtClean="0">
                <a:latin typeface="Arial" pitchFamily="34" charset="0"/>
                <a:cs typeface="Arial" pitchFamily="34" charset="0"/>
              </a:rPr>
              <a:t>kiểm </a:t>
            </a:r>
            <a:r>
              <a:rPr lang="vi-VN" sz="2400" b="0" dirty="0">
                <a:latin typeface="Arial" pitchFamily="34" charset="0"/>
                <a:cs typeface="Arial" pitchFamily="34" charset="0"/>
              </a:rPr>
              <a:t>tra, </a:t>
            </a:r>
            <a:r>
              <a:rPr lang="en-US" sz="2400" b="0" dirty="0" smtClean="0">
                <a:latin typeface="Arial" pitchFamily="34" charset="0"/>
                <a:cs typeface="Arial" pitchFamily="34" charset="0"/>
              </a:rPr>
              <a:t>  </a:t>
            </a:r>
            <a:r>
              <a:rPr lang="vi-VN" sz="2400" b="0" dirty="0" smtClean="0">
                <a:latin typeface="Arial" pitchFamily="34" charset="0"/>
                <a:cs typeface="Arial" pitchFamily="34" charset="0"/>
              </a:rPr>
              <a:t>đánh </a:t>
            </a:r>
            <a:r>
              <a:rPr lang="vi-VN" sz="2400" b="0" dirty="0">
                <a:latin typeface="Arial" pitchFamily="34" charset="0"/>
                <a:cs typeface="Arial" pitchFamily="34" charset="0"/>
              </a:rPr>
              <a:t>giá kết quả học tập</a:t>
            </a:r>
            <a:r>
              <a:rPr lang="vi-VN" sz="2400" b="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5" name="Slide Number Placeholder 4"/>
          <p:cNvSpPr>
            <a:spLocks noGrp="1"/>
          </p:cNvSpPr>
          <p:nvPr>
            <p:ph type="sldNum" sz="quarter" idx="4294967295"/>
          </p:nvPr>
        </p:nvSpPr>
        <p:spPr>
          <a:xfrm>
            <a:off x="3977879" y="6537330"/>
            <a:ext cx="2311400" cy="320675"/>
          </a:xfrm>
          <a:prstGeom prst="rect">
            <a:avLst/>
          </a:prstGeom>
        </p:spPr>
        <p:txBody>
          <a:bodyPr/>
          <a:lstStyle/>
          <a:p>
            <a:fld id="{9EB161A8-6E5C-4A80-B0C0-EF2D6932EDF4}" type="slidenum">
              <a:rPr lang="en-US" smtClean="0"/>
              <a:pPr/>
              <a:t>9</a:t>
            </a:fld>
            <a:endParaRPr lang="en-US"/>
          </a:p>
        </p:txBody>
      </p:sp>
      <p:sp>
        <p:nvSpPr>
          <p:cNvPr id="6" name="Title 1"/>
          <p:cNvSpPr txBox="1">
            <a:spLocks/>
          </p:cNvSpPr>
          <p:nvPr/>
        </p:nvSpPr>
        <p:spPr bwMode="white">
          <a:xfrm>
            <a:off x="670112" y="503238"/>
            <a:ext cx="9245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1" fontAlgn="base" hangingPunct="1">
              <a:spcBef>
                <a:spcPct val="0"/>
              </a:spcBef>
              <a:spcAft>
                <a:spcPct val="0"/>
              </a:spcAft>
              <a:defRPr sz="3200">
                <a:solidFill>
                  <a:schemeClr val="bg1"/>
                </a:solidFill>
                <a:latin typeface="Verdana" panose="020B0604030504040204" pitchFamily="34" charset="0"/>
              </a:defRPr>
            </a:lvl2pPr>
            <a:lvl3pPr algn="ctr" rtl="0" eaLnBrk="1" fontAlgn="base" hangingPunct="1">
              <a:spcBef>
                <a:spcPct val="0"/>
              </a:spcBef>
              <a:spcAft>
                <a:spcPct val="0"/>
              </a:spcAft>
              <a:defRPr sz="3200">
                <a:solidFill>
                  <a:schemeClr val="bg1"/>
                </a:solidFill>
                <a:latin typeface="Verdana" panose="020B0604030504040204" pitchFamily="34" charset="0"/>
              </a:defRPr>
            </a:lvl3pPr>
            <a:lvl4pPr algn="ctr" rtl="0" eaLnBrk="1" fontAlgn="base" hangingPunct="1">
              <a:spcBef>
                <a:spcPct val="0"/>
              </a:spcBef>
              <a:spcAft>
                <a:spcPct val="0"/>
              </a:spcAft>
              <a:defRPr sz="3200">
                <a:solidFill>
                  <a:schemeClr val="bg1"/>
                </a:solidFill>
                <a:latin typeface="Verdana" panose="020B0604030504040204" pitchFamily="34" charset="0"/>
              </a:defRPr>
            </a:lvl4pPr>
            <a:lvl5pPr algn="ctr" rtl="0" eaLnBrk="1" fontAlgn="base" hangingPunct="1">
              <a:spcBef>
                <a:spcPct val="0"/>
              </a:spcBef>
              <a:spcAft>
                <a:spcPct val="0"/>
              </a:spcAft>
              <a:defRPr sz="3200">
                <a:solidFill>
                  <a:schemeClr val="bg1"/>
                </a:solidFill>
                <a:latin typeface="Verdana" panose="020B0604030504040204" pitchFamily="34" charset="0"/>
              </a:defRPr>
            </a:lvl5pPr>
            <a:lvl6pPr marL="457200" algn="ctr" rtl="0" eaLnBrk="1" fontAlgn="base" hangingPunct="1">
              <a:spcBef>
                <a:spcPct val="0"/>
              </a:spcBef>
              <a:spcAft>
                <a:spcPct val="0"/>
              </a:spcAft>
              <a:defRPr sz="3200">
                <a:solidFill>
                  <a:schemeClr val="bg1"/>
                </a:solidFill>
                <a:latin typeface="Verdana" panose="020B0604030504040204" pitchFamily="34" charset="0"/>
              </a:defRPr>
            </a:lvl6pPr>
            <a:lvl7pPr marL="914400" algn="ctr" rtl="0" eaLnBrk="1" fontAlgn="base" hangingPunct="1">
              <a:spcBef>
                <a:spcPct val="0"/>
              </a:spcBef>
              <a:spcAft>
                <a:spcPct val="0"/>
              </a:spcAft>
              <a:defRPr sz="3200">
                <a:solidFill>
                  <a:schemeClr val="bg1"/>
                </a:solidFill>
                <a:latin typeface="Verdana" panose="020B0604030504040204" pitchFamily="34" charset="0"/>
              </a:defRPr>
            </a:lvl7pPr>
            <a:lvl8pPr marL="1371600" algn="ctr" rtl="0" eaLnBrk="1" fontAlgn="base" hangingPunct="1">
              <a:spcBef>
                <a:spcPct val="0"/>
              </a:spcBef>
              <a:spcAft>
                <a:spcPct val="0"/>
              </a:spcAft>
              <a:defRPr sz="3200">
                <a:solidFill>
                  <a:schemeClr val="bg1"/>
                </a:solidFill>
                <a:latin typeface="Verdana" panose="020B0604030504040204" pitchFamily="34" charset="0"/>
              </a:defRPr>
            </a:lvl8pPr>
            <a:lvl9pPr marL="1828800" algn="ctr" rtl="0" eaLnBrk="1" fontAlgn="base" hangingPunct="1">
              <a:spcBef>
                <a:spcPct val="0"/>
              </a:spcBef>
              <a:spcAft>
                <a:spcPct val="0"/>
              </a:spcAft>
              <a:defRPr sz="3200">
                <a:solidFill>
                  <a:schemeClr val="bg1"/>
                </a:solidFill>
                <a:latin typeface="Verdana" panose="020B0604030504040204" pitchFamily="34" charset="0"/>
              </a:defRPr>
            </a:lvl9pPr>
          </a:lstStyle>
          <a:p>
            <a:r>
              <a:rPr lang="en-US" smtClean="0"/>
              <a:t>2. Xây dựng tiêu chí, công cụ đánh giá</a:t>
            </a:r>
            <a:endParaRPr lang="en-US"/>
          </a:p>
        </p:txBody>
      </p:sp>
      <p:sp>
        <p:nvSpPr>
          <p:cNvPr id="7" name="Rectangle 6"/>
          <p:cNvSpPr/>
          <p:nvPr/>
        </p:nvSpPr>
        <p:spPr>
          <a:xfrm>
            <a:off x="920552" y="116636"/>
            <a:ext cx="7632848" cy="830997"/>
          </a:xfrm>
          <a:prstGeom prst="rect">
            <a:avLst/>
          </a:prstGeom>
        </p:spPr>
        <p:txBody>
          <a:bodyPr wrap="square">
            <a:spAutoFit/>
          </a:bodyPr>
          <a:lstStyle/>
          <a:p>
            <a:r>
              <a:rPr lang="en-US" sz="2400" b="1" dirty="0" smtClean="0">
                <a:latin typeface="Arial" pitchFamily="34" charset="0"/>
                <a:ea typeface="Times New Roman"/>
                <a:cs typeface="Arial" pitchFamily="34" charset="0"/>
              </a:rPr>
              <a:t>BÀI 2: XÂY </a:t>
            </a:r>
            <a:r>
              <a:rPr lang="en-US" sz="2400" b="1" dirty="0">
                <a:latin typeface="Arial" pitchFamily="34" charset="0"/>
                <a:ea typeface="Times New Roman"/>
                <a:cs typeface="Arial" pitchFamily="34" charset="0"/>
              </a:rPr>
              <a:t>DỰNG TIÊU CHUẨN, TIÊU CHÍ </a:t>
            </a:r>
            <a:r>
              <a:rPr lang="en-US" sz="2400" b="1" dirty="0" smtClean="0">
                <a:latin typeface="Arial" pitchFamily="34" charset="0"/>
                <a:ea typeface="Times New Roman"/>
                <a:cs typeface="Arial" pitchFamily="34" charset="0"/>
              </a:rPr>
              <a:t>VÀ</a:t>
            </a:r>
          </a:p>
          <a:p>
            <a:r>
              <a:rPr lang="en-US" sz="2400" b="1" dirty="0">
                <a:latin typeface="Arial" pitchFamily="34" charset="0"/>
                <a:ea typeface="Times New Roman"/>
                <a:cs typeface="Arial" pitchFamily="34" charset="0"/>
              </a:rPr>
              <a:t> </a:t>
            </a:r>
            <a:r>
              <a:rPr lang="en-US" sz="2400" b="1" dirty="0" smtClean="0">
                <a:latin typeface="Arial" pitchFamily="34" charset="0"/>
                <a:ea typeface="Times New Roman"/>
                <a:cs typeface="Arial" pitchFamily="34" charset="0"/>
              </a:rPr>
              <a:t>           CÔNG </a:t>
            </a:r>
            <a:r>
              <a:rPr lang="en-US" sz="2400" b="1" dirty="0">
                <a:latin typeface="Arial" pitchFamily="34" charset="0"/>
                <a:ea typeface="Times New Roman"/>
                <a:cs typeface="Arial" pitchFamily="34" charset="0"/>
              </a:rPr>
              <a:t>CỤ </a:t>
            </a:r>
            <a:r>
              <a:rPr lang="en-US" sz="2400" b="1" dirty="0" smtClean="0">
                <a:latin typeface="Arial" pitchFamily="34" charset="0"/>
                <a:ea typeface="Times New Roman"/>
                <a:cs typeface="Arial" pitchFamily="34" charset="0"/>
              </a:rPr>
              <a:t>ĐÁNH GIÁ </a:t>
            </a:r>
            <a:r>
              <a:rPr lang="en-US" sz="2400" b="1" dirty="0">
                <a:latin typeface="Arial" pitchFamily="34" charset="0"/>
                <a:ea typeface="Times New Roman"/>
                <a:cs typeface="Arial" pitchFamily="34" charset="0"/>
              </a:rPr>
              <a:t>NĂNG LỰC</a:t>
            </a:r>
            <a:endParaRPr lang="en-US" sz="2400" b="1" dirty="0">
              <a:latin typeface="Arial" pitchFamily="34" charset="0"/>
              <a:cs typeface="Arial" pitchFamily="34" charset="0"/>
            </a:endParaRPr>
          </a:p>
        </p:txBody>
      </p:sp>
      <p:sp>
        <p:nvSpPr>
          <p:cNvPr id="2" name="Left Arrow 1">
            <a:hlinkClick r:id="rId3" action="ppaction://hlinksldjump"/>
          </p:cNvPr>
          <p:cNvSpPr/>
          <p:nvPr/>
        </p:nvSpPr>
        <p:spPr>
          <a:xfrm>
            <a:off x="9489504" y="6525344"/>
            <a:ext cx="288032"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722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plate-Slide-Truong-HCEM2" id="{079A522F-51B7-9A46-BF25-4220E478F91E}" vid="{D26627D3-8DBD-6D4D-9DDB-E747551AE2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1353</TotalTime>
  <Words>2902</Words>
  <Application>Microsoft Office PowerPoint</Application>
  <PresentationFormat>A4 Paper (210x297 mm)</PresentationFormat>
  <Paragraphs>334</Paragraphs>
  <Slides>28</Slides>
  <Notes>5</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Custom Design</vt:lpstr>
      <vt:lpstr>Office Theme</vt:lpstr>
      <vt:lpstr>1_Office Theme</vt:lpstr>
      <vt:lpstr>PowerPoint Presentation</vt:lpstr>
      <vt:lpstr>Nội dung</vt:lpstr>
      <vt:lpstr>Nội dung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TRÂN TRỌNG CẢM ƠN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ad</cp:lastModifiedBy>
  <cp:revision>157</cp:revision>
  <dcterms:created xsi:type="dcterms:W3CDTF">2020-03-19T04:34:56Z</dcterms:created>
  <dcterms:modified xsi:type="dcterms:W3CDTF">2020-03-26T07:26:49Z</dcterms:modified>
</cp:coreProperties>
</file>