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5"/>
  </p:notesMasterIdLst>
  <p:sldIdLst>
    <p:sldId id="256" r:id="rId2"/>
    <p:sldId id="270" r:id="rId3"/>
    <p:sldId id="347" r:id="rId4"/>
    <p:sldId id="316" r:id="rId5"/>
    <p:sldId id="317" r:id="rId6"/>
    <p:sldId id="346" r:id="rId7"/>
    <p:sldId id="350" r:id="rId8"/>
    <p:sldId id="351" r:id="rId9"/>
    <p:sldId id="328" r:id="rId10"/>
    <p:sldId id="32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32" r:id="rId19"/>
    <p:sldId id="333" r:id="rId20"/>
    <p:sldId id="334" r:id="rId21"/>
    <p:sldId id="335" r:id="rId22"/>
    <p:sldId id="344" r:id="rId23"/>
    <p:sldId id="338" r:id="rId24"/>
    <p:sldId id="339" r:id="rId25"/>
    <p:sldId id="340" r:id="rId26"/>
    <p:sldId id="341" r:id="rId27"/>
    <p:sldId id="345" r:id="rId28"/>
    <p:sldId id="287" r:id="rId29"/>
    <p:sldId id="342" r:id="rId30"/>
    <p:sldId id="348" r:id="rId31"/>
    <p:sldId id="349" r:id="rId32"/>
    <p:sldId id="352" r:id="rId33"/>
    <p:sldId id="258" r:id="rId3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4562"/>
  </p:normalViewPr>
  <p:slideViewPr>
    <p:cSldViewPr>
      <p:cViewPr>
        <p:scale>
          <a:sx n="73" d="100"/>
          <a:sy n="73" d="100"/>
        </p:scale>
        <p:origin x="-672" y="-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0BC74-5CA4-4C1E-BD82-20000F6D3306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5F5E6-6C1E-4D0F-BFCE-BC27EB92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0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57F69B-0ABB-3944-A550-E758B36D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2708919"/>
            <a:ext cx="7429500" cy="80104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055D736-8FF4-7F4A-BFAF-24E7A5749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3318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DB880F-8D70-8548-A264-811F7711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5F4524-689B-D641-AF34-20B97A74C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083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62AB065-B8F8-FF41-935E-0E7B17790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BD0D183-BA2A-6340-A63E-903E06086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594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A3E01EDD-41C3-1E4D-9DB9-E21DF99D1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07" y="2590800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XIN CẢM ƠN!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047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8413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200400"/>
            <a:ext cx="6934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08E0AFBE-C35B-B94D-AAED-4A57A6ABC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9154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C2292105-6304-DC4F-9C7A-236FD4A6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9154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BF927F-8B6A-6443-83EF-A210ED96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7FE01C-EE61-B04D-8F51-0A360AEC4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824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003701-3215-7143-AD90-92AE936D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E6592C-9103-0F4D-A94B-4A2A1D7C1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22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A2C9C6-FACF-1842-B6AC-8BBE8EBA1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D9B479-6D2D-1F40-9A98-ABC0154DD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74BF8D-3362-4641-913E-53C7647CC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410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2493EB-C50A-FB40-93FF-DF1CBC35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1"/>
            <a:ext cx="8543925" cy="9087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B9AC9A-1190-BB48-8C95-7EA9ECCF9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B086232-A6CF-0844-A98D-4B5B4D021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38C76A6-83F7-EC47-9E47-EAD7734AE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53315E3-AA05-C448-BAC0-3FF00B642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2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4080D5-58F1-C847-93C6-E34ED505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86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26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F08ED7-F418-4547-BBE1-F9230B5FC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CDE33A-CE0B-2E46-AC6B-D330AEC59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CC25A2-A0F3-3A4A-B822-5D5CAD7BF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70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3F99D5-488D-784D-991D-2179F16B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C85EDF8-1684-6A4D-898D-0041AFB83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6B75487-9B22-E641-9A02-D5D5E7546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F6BC91-2831-9F40-A09A-03F5BE73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A9E3B26-DE00-B04F-A8A1-C59B5066050A}" type="datetimeFigureOut">
              <a:rPr lang="x-none" smtClean="0"/>
              <a:t>9/12/2020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497B4C-4202-B043-9DE7-25325BFA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2EBE8F-BD16-4F43-A20A-78C8C9A0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049B4E73-2FA4-2344-A03B-F3D2C653571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723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7C9F0CA-C56D-4F42-8CDE-A7207B4A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1"/>
            <a:ext cx="839990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16DA3A-D44A-F940-BC57-9E1A12BBC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3596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49" r:id="rId13"/>
    <p:sldLayoutId id="2147483652" r:id="rId14"/>
    <p:sldLayoutId id="214748365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1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2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3.docx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4.xml"/><Relationship Id="rId7" Type="http://schemas.openxmlformats.org/officeDocument/2006/relationships/slide" Target="slide1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5.xml"/><Relationship Id="rId10" Type="http://schemas.openxmlformats.org/officeDocument/2006/relationships/slide" Target="slide3.xml"/><Relationship Id="rId4" Type="http://schemas.openxmlformats.org/officeDocument/2006/relationships/slide" Target="slide28.xml"/><Relationship Id="rId9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4.xml"/><Relationship Id="rId7" Type="http://schemas.openxmlformats.org/officeDocument/2006/relationships/slide" Target="slide1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5.xml"/><Relationship Id="rId10" Type="http://schemas.openxmlformats.org/officeDocument/2006/relationships/slide" Target="slide3.xml"/><Relationship Id="rId4" Type="http://schemas.openxmlformats.org/officeDocument/2006/relationships/slide" Target="slide28.xml"/><Relationship Id="rId9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15C4739-DE54-744D-A632-7C4AF4E32F99}"/>
              </a:ext>
            </a:extLst>
          </p:cNvPr>
          <p:cNvSpPr txBox="1"/>
          <p:nvPr/>
        </p:nvSpPr>
        <p:spPr>
          <a:xfrm>
            <a:off x="560512" y="3344798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 GIÁ TRONG DẠY HỌC</a:t>
            </a:r>
            <a:endParaRPr lang="x-none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23D30E3-2D75-0844-B8B4-EE159E5E0F4C}"/>
              </a:ext>
            </a:extLst>
          </p:cNvPr>
          <p:cNvSpPr txBox="1"/>
          <p:nvPr/>
        </p:nvSpPr>
        <p:spPr>
          <a:xfrm>
            <a:off x="2216696" y="263691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GIẢNG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46B124-B1B4-924A-9997-FED38A0D4FF5}"/>
              </a:ext>
            </a:extLst>
          </p:cNvPr>
          <p:cNvSpPr txBox="1"/>
          <p:nvPr/>
        </p:nvSpPr>
        <p:spPr>
          <a:xfrm>
            <a:off x="5385048" y="5445224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000" dirty="0"/>
              <a:t>Giảng viên</a:t>
            </a:r>
            <a:r>
              <a:rPr lang="x-none" sz="2000"/>
              <a:t>: </a:t>
            </a:r>
            <a:endParaRPr lang="x-none" sz="20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x-none" sz="2000" dirty="0"/>
              <a:t>Khoa</a:t>
            </a:r>
            <a:r>
              <a:rPr lang="x-none" sz="2000"/>
              <a:t>: </a:t>
            </a:r>
            <a:r>
              <a:rPr lang="en-US" sz="2000" dirty="0" err="1" smtClean="0">
                <a:solidFill>
                  <a:srgbClr val="0070C0"/>
                </a:solidFill>
              </a:rPr>
              <a:t>Sư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phạm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Giáo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dục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nghề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nghiệp</a:t>
            </a:r>
            <a:endParaRPr lang="x-none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905000"/>
            <a:ext cx="4873890" cy="823912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KIỂM TRA ĐÁNH GIÁ THƯỜNG XUYÊN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728912"/>
            <a:ext cx="4873890" cy="368458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chính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thức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Thực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bám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sát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từng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nội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dung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dạy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cụ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từng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/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môđun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Vấn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đáp,thảo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luận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nhóm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quan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sát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trình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diễn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công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não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...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Kết quả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nhận xét, những chú ý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.. (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2" y="1905000"/>
            <a:ext cx="4891088" cy="823912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KIỂM TRA ĐÁNH GIÁ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ĐỊNH KỲ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2" y="2728912"/>
            <a:ext cx="4891088" cy="368458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Chính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thức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T</a:t>
            </a:r>
            <a:r>
              <a:rPr lang="vi-VN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hực hiện định kỳ theo quy định riêng đối với môn học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/ </a:t>
            </a:r>
            <a:r>
              <a:rPr lang="vi-VN" sz="24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môđun</a:t>
            </a:r>
            <a:endParaRPr lang="en-US" sz="2400" dirty="0" smtClean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kiểm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tra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kỳ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Trắc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nghiệm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luận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, ...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Chiếm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30-40%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tổng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. (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lượng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)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35550" y="1968500"/>
            <a:ext cx="0" cy="45085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33243" y="1120096"/>
            <a:ext cx="4110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20000"/>
              </a:spcBef>
              <a:buClr>
                <a:srgbClr val="0563C1"/>
              </a:buClr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63128" y="225391"/>
            <a:ext cx="5969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177136" y="1171036"/>
            <a:ext cx="411603" cy="2308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77136" y="1401869"/>
            <a:ext cx="411603" cy="3597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588739" y="836712"/>
            <a:ext cx="2087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Times New Roman"/>
              </a:rPr>
              <a:t>T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hường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xuyên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3799" y="1408467"/>
            <a:ext cx="1202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Times New Roman"/>
              </a:rPr>
              <a:t>Đ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ịnh</a:t>
            </a:r>
            <a:r>
              <a:rPr lang="en-US" sz="24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Times New Roman"/>
              </a:rPr>
              <a:t>kỳ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9489504" y="6477000"/>
            <a:ext cx="416496" cy="2643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2640" y="188640"/>
            <a:ext cx="5969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882" y="936828"/>
            <a:ext cx="4786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*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KIỂM TRA ĐÁNH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 ĐỊNH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KỲ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9241" y="1557520"/>
            <a:ext cx="6189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- </a:t>
            </a:r>
            <a:r>
              <a:rPr lang="en-US" sz="2400" i="1" dirty="0" err="1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Kiểm</a:t>
            </a:r>
            <a:r>
              <a:rPr lang="en-US" sz="2400" i="1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tra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đánh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giá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định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kỳ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đối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với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môn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học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874" y="2019185"/>
            <a:ext cx="9145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tabLst>
                <a:tab pos="457200" algn="l"/>
              </a:tabLst>
            </a:pP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kiểm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tra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đánh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giá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định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kỳ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phụ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thuộc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vào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nội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dung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từng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môn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học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kiểm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tra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kỳ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ghi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Phiếu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điểm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kiểm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tra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định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kỳ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4882" y="4221088"/>
            <a:ext cx="9073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kiểm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tra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đánh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kỳ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môđun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tuần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4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khía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cạnh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Quy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trình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sản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phẩm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, an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toàn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thái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ghi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dấu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(x)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nếu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đạt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, (o)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nếu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đạt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, (-)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nếu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KTĐG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Phiếu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theo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dõi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đánh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giá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định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kỳ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môđun</a:t>
            </a:r>
            <a:endParaRPr lang="en-US" sz="2400" b="1" i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5544" y="3501008"/>
            <a:ext cx="6035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- </a:t>
            </a:r>
            <a:r>
              <a:rPr lang="en-US" sz="2400" i="1" dirty="0" err="1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Kiểm</a:t>
            </a:r>
            <a:r>
              <a:rPr lang="en-US" sz="2400" i="1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tra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đánh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giá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định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kỳ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đối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với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mô</a:t>
            </a:r>
            <a:r>
              <a:rPr lang="en-US" sz="2400" i="1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đun</a:t>
            </a:r>
            <a:r>
              <a:rPr lang="en-US" sz="2400" i="1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6464" y="260648"/>
            <a:ext cx="596932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BÀI 1: LẬP KẾ HOẠCH ĐÁNH GIÁ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4627" y="1196752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PHIẾU KIỂM TRA ĐỊNH KỲ</a:t>
            </a:r>
          </a:p>
          <a:p>
            <a:r>
              <a:rPr lang="en-US" sz="24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Trường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r>
              <a:rPr lang="en-US" sz="24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Khoá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 </a:t>
            </a:r>
          </a:p>
          <a:p>
            <a:r>
              <a:rPr lang="en-US" sz="24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Môn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669212"/>
              </p:ext>
            </p:extLst>
          </p:nvPr>
        </p:nvGraphicFramePr>
        <p:xfrm>
          <a:off x="848544" y="2996952"/>
          <a:ext cx="8208912" cy="2743200"/>
        </p:xfrm>
        <a:graphic>
          <a:graphicData uri="http://schemas.openxmlformats.org/drawingml/2006/table">
            <a:tbl>
              <a:tblPr/>
              <a:tblGrid>
                <a:gridCol w="808023"/>
                <a:gridCol w="1481375"/>
                <a:gridCol w="878954"/>
                <a:gridCol w="720080"/>
                <a:gridCol w="792088"/>
                <a:gridCol w="864096"/>
                <a:gridCol w="1368152"/>
                <a:gridCol w="1296144"/>
              </a:tblGrid>
              <a:tr h="157480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TT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Họ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tên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Điểm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kiểm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định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kỳ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...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trung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bình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Bằng số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chữ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Left Arrow 6">
            <a:hlinkClick r:id="rId2" action="ppaction://hlinksldjump"/>
          </p:cNvPr>
          <p:cNvSpPr/>
          <p:nvPr/>
        </p:nvSpPr>
        <p:spPr>
          <a:xfrm>
            <a:off x="9489504" y="6477000"/>
            <a:ext cx="416496" cy="2643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0521" y="260648"/>
            <a:ext cx="596932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BÀI 1: LẬP KẾ HOẠCH ĐÁNH GIÁ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0552" y="908720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PHIẾU THEO DỖI ĐÁNH GIÁ ĐỊNH KỲ MÔ ĐUN</a:t>
            </a:r>
          </a:p>
          <a:p>
            <a:r>
              <a:rPr lang="en-US" sz="2400" b="1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Tr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ường</a:t>
            </a:r>
            <a:r>
              <a:rPr lang="fr-FR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fr-FR" sz="24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Khoá</a:t>
            </a:r>
            <a:r>
              <a:rPr lang="fr-FR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fr-FR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fr-FR" sz="24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Môđun</a:t>
            </a:r>
            <a:r>
              <a:rPr lang="fr-FR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150498"/>
              </p:ext>
            </p:extLst>
          </p:nvPr>
        </p:nvGraphicFramePr>
        <p:xfrm>
          <a:off x="920552" y="2780928"/>
          <a:ext cx="7776865" cy="3484114"/>
        </p:xfrm>
        <a:graphic>
          <a:graphicData uri="http://schemas.openxmlformats.org/drawingml/2006/table">
            <a:tbl>
              <a:tblPr/>
              <a:tblGrid>
                <a:gridCol w="682638"/>
                <a:gridCol w="819166"/>
                <a:gridCol w="819166"/>
                <a:gridCol w="819166"/>
                <a:gridCol w="577209"/>
                <a:gridCol w="577209"/>
                <a:gridCol w="624234"/>
                <a:gridCol w="841852"/>
                <a:gridCol w="2016225"/>
              </a:tblGrid>
              <a:tr h="435134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TT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Họ</a:t>
                      </a:r>
                      <a:r>
                        <a:rPr lang="en-US" sz="1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tên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Đánh</a:t>
                      </a:r>
                      <a:r>
                        <a:rPr lang="en-US" sz="1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giá</a:t>
                      </a:r>
                      <a:r>
                        <a:rPr lang="en-US" sz="1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định</a:t>
                      </a:r>
                      <a:r>
                        <a:rPr lang="en-US" sz="1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kỳ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Nhận xét &amp; 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kết luận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Đạt/Không đạt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ĐN 1  </a:t>
                      </a:r>
                      <a:endParaRPr lang="en-US" sz="1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ĐN 2 ngày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ĐN ... </a:t>
                      </a:r>
                      <a:r>
                        <a:rPr lang="en-US" sz="1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1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LT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LT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LT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Đạt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en-US" sz="1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US" sz="1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o x 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Đạt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Đạt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 -  x x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Đạt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3659" y="6336268"/>
            <a:ext cx="916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TH: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9489504" y="6477000"/>
            <a:ext cx="416496" cy="2643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4326" y="222734"/>
            <a:ext cx="5969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0512" y="1124744"/>
            <a:ext cx="4969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1.2.2.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Kiểm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tra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đánh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giá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kết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thúc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26541" y="314096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Kiểm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tra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đánh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thúc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thực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thúc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môn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hoặc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môđun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</a:t>
            </a:r>
            <a:r>
              <a:rPr lang="en-US" sz="2400" i="1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thi</a:t>
            </a:r>
            <a:r>
              <a:rPr lang="en-US" sz="2400" i="1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lý</a:t>
            </a:r>
            <a:r>
              <a:rPr lang="en-US" sz="2400" i="1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thuyết</a:t>
            </a:r>
            <a:r>
              <a:rPr lang="en-US" sz="2400" i="1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hoặc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</a:t>
            </a:r>
            <a:r>
              <a:rPr lang="en-US" sz="2400" i="1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thi</a:t>
            </a:r>
            <a:r>
              <a:rPr lang="en-US" sz="2400" i="1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hết</a:t>
            </a:r>
            <a:r>
              <a:rPr lang="en-US" sz="2400" i="1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môđun</a:t>
            </a:r>
            <a:r>
              <a:rPr lang="en-US" sz="2400" i="1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với</a:t>
            </a:r>
            <a:r>
              <a:rPr lang="en-US" sz="2400" i="1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hai</a:t>
            </a:r>
            <a:r>
              <a:rPr lang="en-US" sz="2400" i="1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phần</a:t>
            </a:r>
            <a:r>
              <a:rPr lang="en-US" sz="2400" i="1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lý</a:t>
            </a:r>
            <a:r>
              <a:rPr lang="en-US" sz="2400" i="1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thuyết</a:t>
            </a:r>
            <a:r>
              <a:rPr lang="en-US" sz="2400" i="1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và</a:t>
            </a:r>
            <a:r>
              <a:rPr lang="en-US" sz="2400" i="1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thực</a:t>
            </a:r>
            <a:r>
              <a:rPr lang="en-US" sz="2400" i="1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hành</a:t>
            </a:r>
            <a:endParaRPr lang="en-US" sz="2400" i="1" u="sng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6541" y="198883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Kiểm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tra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đánh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thúc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dựa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mục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tiêu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phản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ánh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đúng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lực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thực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</p:txBody>
      </p:sp>
      <p:sp>
        <p:nvSpPr>
          <p:cNvPr id="7" name="Left Arrow 6">
            <a:hlinkClick r:id="rId2" action="ppaction://hlinksldjump"/>
          </p:cNvPr>
          <p:cNvSpPr/>
          <p:nvPr/>
        </p:nvSpPr>
        <p:spPr>
          <a:xfrm>
            <a:off x="9489504" y="6453336"/>
            <a:ext cx="416496" cy="2643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193360" y="458112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94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5217" y="188640"/>
            <a:ext cx="5969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4542" y="148478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	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hết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môn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thường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gọi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môn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hết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môn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ghi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Bảng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hết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môn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mẫu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9922" y="2417406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BẢNG ĐIỂM THI HẾT MÔN</a:t>
            </a:r>
            <a:endParaRPr lang="en-US" sz="2200" b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:	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Khoá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Môn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784371"/>
              </p:ext>
            </p:extLst>
          </p:nvPr>
        </p:nvGraphicFramePr>
        <p:xfrm>
          <a:off x="1352600" y="4149080"/>
          <a:ext cx="7704857" cy="1524000"/>
        </p:xfrm>
        <a:graphic>
          <a:graphicData uri="http://schemas.openxmlformats.org/drawingml/2006/table">
            <a:tbl>
              <a:tblPr/>
              <a:tblGrid>
                <a:gridCol w="1045120"/>
                <a:gridCol w="1828960"/>
                <a:gridCol w="1437040"/>
                <a:gridCol w="1437040"/>
                <a:gridCol w="1956697"/>
              </a:tblGrid>
              <a:tr h="1047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TT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Họ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tên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Điểm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Ghi chú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Bằng số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Bằng chữ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584886" y="5877271"/>
            <a:ext cx="4249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                                                    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Giám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khảo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746373" y="980728"/>
            <a:ext cx="2238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u="sng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Bài</a:t>
            </a:r>
            <a:r>
              <a:rPr lang="en-US" sz="2400" i="1" u="sng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thi</a:t>
            </a:r>
            <a:r>
              <a:rPr lang="en-US" sz="2400" i="1" u="sng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hết</a:t>
            </a:r>
            <a:r>
              <a:rPr lang="en-US" sz="2400" i="1" u="sng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môn</a:t>
            </a:r>
            <a:endParaRPr lang="en-US" sz="24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9978" y="235612"/>
            <a:ext cx="5969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0254" y="90872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thúc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môn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cơ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sở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trọng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trung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bình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kiểm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tra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kỳ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hết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môn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Bảng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điểm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kết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thúc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môn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học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  <a:endParaRPr lang="en-US" sz="2400" b="1" i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4172" y="2253065"/>
            <a:ext cx="53451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BẢNG ĐIỂM KẾT THÚC MÔN HỌC</a:t>
            </a:r>
          </a:p>
          <a:p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Khoá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Môn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888290"/>
              </p:ext>
            </p:extLst>
          </p:nvPr>
        </p:nvGraphicFramePr>
        <p:xfrm>
          <a:off x="760206" y="4005064"/>
          <a:ext cx="8352928" cy="2194560"/>
        </p:xfrm>
        <a:graphic>
          <a:graphicData uri="http://schemas.openxmlformats.org/drawingml/2006/table">
            <a:tbl>
              <a:tblPr/>
              <a:tblGrid>
                <a:gridCol w="792087"/>
                <a:gridCol w="1728192"/>
                <a:gridCol w="1056271"/>
                <a:gridCol w="1031961"/>
                <a:gridCol w="934202"/>
                <a:gridCol w="1298046"/>
                <a:gridCol w="1512169"/>
              </a:tblGrid>
              <a:tr h="7772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prstClr val="black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prstClr val="black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TT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prstClr val="black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solidFill>
                            <a:prstClr val="black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Họ</a:t>
                      </a:r>
                      <a:r>
                        <a:rPr lang="en-US" sz="2400" kern="1200" dirty="0">
                          <a:solidFill>
                            <a:prstClr val="black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prstClr val="black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và</a:t>
                      </a:r>
                      <a:r>
                        <a:rPr lang="en-US" sz="2400" kern="1200" dirty="0">
                          <a:solidFill>
                            <a:prstClr val="black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prstClr val="black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tên</a:t>
                      </a:r>
                      <a:endParaRPr lang="en-US" sz="2400" kern="1200" dirty="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prstClr val="black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Điểm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prstClr val="black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solidFill>
                            <a:prstClr val="black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Ghi</a:t>
                      </a:r>
                      <a:r>
                        <a:rPr lang="en-US" sz="2400" kern="1200" dirty="0">
                          <a:solidFill>
                            <a:prstClr val="black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prstClr val="black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chú</a:t>
                      </a:r>
                      <a:endParaRPr lang="en-US" sz="2400" kern="1200" dirty="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TB KT định kỳ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Thi hết môn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Kết thúc môn học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Bằng số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Bằng chữ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5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664" y="188640"/>
            <a:ext cx="5969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843" y="1268760"/>
            <a:ext cx="87129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BẢNG ĐIỂM TRUNG BÌNH CÁC MÔN LÝ THUYẾT</a:t>
            </a:r>
            <a:endParaRPr lang="en-US" sz="2000" b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just"/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</a:p>
          <a:p>
            <a:pPr indent="450215" algn="just"/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Khoá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: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990001"/>
              </p:ext>
            </p:extLst>
          </p:nvPr>
        </p:nvGraphicFramePr>
        <p:xfrm>
          <a:off x="704528" y="2708920"/>
          <a:ext cx="8352928" cy="2743200"/>
        </p:xfrm>
        <a:graphic>
          <a:graphicData uri="http://schemas.openxmlformats.org/drawingml/2006/table">
            <a:tbl>
              <a:tblPr/>
              <a:tblGrid>
                <a:gridCol w="973953"/>
                <a:gridCol w="1080746"/>
                <a:gridCol w="848364"/>
                <a:gridCol w="848364"/>
                <a:gridCol w="847511"/>
                <a:gridCol w="726193"/>
                <a:gridCol w="1090143"/>
                <a:gridCol w="1217574"/>
                <a:gridCol w="720080"/>
              </a:tblGrid>
              <a:tr h="161925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TT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Họ và tên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Điểm trung bình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Ghi chú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Môn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Môn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Môn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Môn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TB các môn LT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Bằng số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Bằng chữ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82813" y="5733256"/>
            <a:ext cx="5506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                                   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Giám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khảo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9489504" y="6453336"/>
            <a:ext cx="416496" cy="2643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79574" y="980727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thuyết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6265" y="980728"/>
            <a:ext cx="2085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3652" y="1475185"/>
            <a:ext cx="8496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Arial" pitchFamily="34" charset="0"/>
                <a:cs typeface="Arial" pitchFamily="34" charset="0"/>
              </a:rPr>
              <a:t>Đ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iểm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lý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thuyết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đánh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thang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10,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5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lý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thuyết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từng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môđun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riêng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lý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thuyết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môđun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mẫu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5624" y="2682282"/>
            <a:ext cx="4953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lý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thuyết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môđun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fr-FR" sz="20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fr-FR" sz="2000" dirty="0" err="1">
                <a:latin typeface="Arial" pitchFamily="34" charset="0"/>
                <a:cs typeface="Arial" pitchFamily="34" charset="0"/>
              </a:rPr>
              <a:t>Khoá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fr-FR" sz="2000" dirty="0" err="1">
                <a:latin typeface="Arial" pitchFamily="34" charset="0"/>
                <a:cs typeface="Arial" pitchFamily="34" charset="0"/>
              </a:rPr>
              <a:t>Môđun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898104"/>
              </p:ext>
            </p:extLst>
          </p:nvPr>
        </p:nvGraphicFramePr>
        <p:xfrm>
          <a:off x="1314058" y="4149080"/>
          <a:ext cx="7743399" cy="2286000"/>
        </p:xfrm>
        <a:graphic>
          <a:graphicData uri="http://schemas.openxmlformats.org/drawingml/2006/table">
            <a:tbl>
              <a:tblPr/>
              <a:tblGrid>
                <a:gridCol w="1007511"/>
                <a:gridCol w="1765596"/>
                <a:gridCol w="2085785"/>
                <a:gridCol w="2085785"/>
                <a:gridCol w="798722"/>
              </a:tblGrid>
              <a:tr h="14287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TT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Họ và tên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Điểm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Ghi chú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Bằng số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Bằng chữ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973317" y="6309320"/>
            <a:ext cx="3998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Giám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khảo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12640" y="188640"/>
            <a:ext cx="5969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3460" y="969782"/>
            <a:ext cx="2666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u="sng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Bài</a:t>
            </a:r>
            <a:r>
              <a:rPr lang="en-US" sz="2400" i="1" u="sng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thi</a:t>
            </a:r>
            <a:r>
              <a:rPr lang="en-US" sz="2400" i="1" u="sng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hết</a:t>
            </a:r>
            <a:r>
              <a:rPr lang="en-US" sz="2400" i="1" u="sng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mô</a:t>
            </a:r>
            <a:r>
              <a:rPr lang="en-US" sz="2400" i="1" u="sng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đun</a:t>
            </a:r>
            <a:endParaRPr lang="en-U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35646" y="1241465"/>
            <a:ext cx="57577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môđun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Khoá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Mô-đun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823687"/>
              </p:ext>
            </p:extLst>
          </p:nvPr>
        </p:nvGraphicFramePr>
        <p:xfrm>
          <a:off x="891062" y="3140968"/>
          <a:ext cx="8280919" cy="2377440"/>
        </p:xfrm>
        <a:graphic>
          <a:graphicData uri="http://schemas.openxmlformats.org/drawingml/2006/table">
            <a:tbl>
              <a:tblPr/>
              <a:tblGrid>
                <a:gridCol w="1006507"/>
                <a:gridCol w="1272492"/>
                <a:gridCol w="1007389"/>
                <a:gridCol w="1007389"/>
                <a:gridCol w="1007389"/>
                <a:gridCol w="978229"/>
                <a:gridCol w="2001524"/>
              </a:tblGrid>
              <a:tr h="157480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TT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Họ và tên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Đánh giá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de-DE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Nhận xét &amp;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de-DE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kết luận</a:t>
                      </a:r>
                      <a:r>
                        <a:rPr lang="de-DE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(Đạt/Không đạt)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Quy trình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Sản phẩm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 toàn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Thái độ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007716" y="5733256"/>
            <a:ext cx="47035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                      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Giám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khảo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Left Arrow 11">
            <a:hlinkClick r:id="rId2" action="ppaction://hlinksldjump"/>
          </p:cNvPr>
          <p:cNvSpPr/>
          <p:nvPr/>
        </p:nvSpPr>
        <p:spPr>
          <a:xfrm>
            <a:off x="9489504" y="6477000"/>
            <a:ext cx="416496" cy="2643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12894" y="188640"/>
            <a:ext cx="592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dung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798902" y="7223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6099" name="Line 83"/>
          <p:cNvSpPr>
            <a:spLocks noChangeShapeType="1"/>
          </p:cNvSpPr>
          <p:nvPr/>
        </p:nvSpPr>
        <p:spPr bwMode="auto">
          <a:xfrm>
            <a:off x="1346293" y="2070544"/>
            <a:ext cx="7759699" cy="142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6097" name="AutoShape 81"/>
          <p:cNvSpPr>
            <a:spLocks noChangeArrowheads="1"/>
          </p:cNvSpPr>
          <p:nvPr/>
        </p:nvSpPr>
        <p:spPr bwMode="gray">
          <a:xfrm>
            <a:off x="416496" y="2646958"/>
            <a:ext cx="818628" cy="653839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6098" name="AutoShape 82"/>
          <p:cNvSpPr>
            <a:spLocks noChangeArrowheads="1"/>
          </p:cNvSpPr>
          <p:nvPr/>
        </p:nvSpPr>
        <p:spPr bwMode="gray">
          <a:xfrm>
            <a:off x="464463" y="2525996"/>
            <a:ext cx="1085234" cy="830996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6102" name="Line 86"/>
          <p:cNvSpPr>
            <a:spLocks noChangeShapeType="1"/>
          </p:cNvSpPr>
          <p:nvPr/>
        </p:nvSpPr>
        <p:spPr bwMode="auto">
          <a:xfrm>
            <a:off x="1320800" y="3301429"/>
            <a:ext cx="775970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6104" name="Text Box 88"/>
          <p:cNvSpPr txBox="1">
            <a:spLocks noChangeArrowheads="1"/>
          </p:cNvSpPr>
          <p:nvPr/>
        </p:nvSpPr>
        <p:spPr bwMode="gray">
          <a:xfrm>
            <a:off x="534159" y="2742895"/>
            <a:ext cx="920089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105" name="Line 89"/>
          <p:cNvSpPr>
            <a:spLocks noChangeShapeType="1"/>
          </p:cNvSpPr>
          <p:nvPr/>
        </p:nvSpPr>
        <p:spPr bwMode="auto">
          <a:xfrm>
            <a:off x="1320800" y="4418520"/>
            <a:ext cx="7759700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6107" name="Text Box 91"/>
          <p:cNvSpPr txBox="1">
            <a:spLocks noChangeArrowheads="1"/>
          </p:cNvSpPr>
          <p:nvPr/>
        </p:nvSpPr>
        <p:spPr bwMode="gray">
          <a:xfrm>
            <a:off x="887412" y="3907345"/>
            <a:ext cx="35599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6115" name="Text Box 99"/>
          <p:cNvSpPr txBox="1">
            <a:spLocks noChangeArrowheads="1"/>
          </p:cNvSpPr>
          <p:nvPr/>
        </p:nvSpPr>
        <p:spPr bwMode="gray">
          <a:xfrm>
            <a:off x="887412" y="3907345"/>
            <a:ext cx="35599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8902" y="1541907"/>
            <a:ext cx="4675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Times New Roman"/>
                <a:cs typeface="Arial" pitchFamily="34" charset="0"/>
              </a:rPr>
              <a:t>LẬP 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KẾ HOẠCH ĐÁNH GIÁ</a:t>
            </a:r>
          </a:p>
        </p:txBody>
      </p:sp>
      <p:sp>
        <p:nvSpPr>
          <p:cNvPr id="5" name="Rectangle 4"/>
          <p:cNvSpPr/>
          <p:nvPr/>
        </p:nvSpPr>
        <p:spPr>
          <a:xfrm>
            <a:off x="1640632" y="2525995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Times New Roman"/>
                <a:cs typeface="Arial" pitchFamily="34" charset="0"/>
              </a:rPr>
              <a:t>XÂY 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DỰNG TIÊU CHUẨN, TIÊU CHÍ VÀ CÔNG CỤ </a:t>
            </a:r>
            <a:r>
              <a:rPr lang="en-US" sz="2400" b="1" dirty="0" smtClean="0">
                <a:latin typeface="Arial" pitchFamily="34" charset="0"/>
                <a:ea typeface="Times New Roman"/>
                <a:cs typeface="Arial" pitchFamily="34" charset="0"/>
              </a:rPr>
              <a:t>ĐÁNH GIÁ 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NĂNG LỰC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0632" y="3805745"/>
            <a:ext cx="6194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THU THẬP MINH CHỨNG ĐÁNH GIÁ</a:t>
            </a:r>
          </a:p>
        </p:txBody>
      </p:sp>
      <p:sp>
        <p:nvSpPr>
          <p:cNvPr id="36" name="Line 89"/>
          <p:cNvSpPr>
            <a:spLocks noChangeShapeType="1"/>
          </p:cNvSpPr>
          <p:nvPr/>
        </p:nvSpPr>
        <p:spPr bwMode="auto">
          <a:xfrm>
            <a:off x="1292920" y="5474643"/>
            <a:ext cx="7759700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91"/>
          <p:cNvSpPr txBox="1">
            <a:spLocks noChangeArrowheads="1"/>
          </p:cNvSpPr>
          <p:nvPr/>
        </p:nvSpPr>
        <p:spPr bwMode="gray">
          <a:xfrm>
            <a:off x="859532" y="4963468"/>
            <a:ext cx="35599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0" name="Text Box 99"/>
          <p:cNvSpPr txBox="1">
            <a:spLocks noChangeArrowheads="1"/>
          </p:cNvSpPr>
          <p:nvPr/>
        </p:nvSpPr>
        <p:spPr bwMode="gray">
          <a:xfrm>
            <a:off x="859532" y="4963468"/>
            <a:ext cx="35599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0632" y="4758243"/>
            <a:ext cx="7411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RA QUYẾT ĐỊNH ĐÁNH GIÁ VÀ CẬP NHẬT HỒ SƠ ĐÁNH GIÁ</a:t>
            </a:r>
          </a:p>
        </p:txBody>
      </p:sp>
      <p:sp>
        <p:nvSpPr>
          <p:cNvPr id="39" name="AutoShape 81"/>
          <p:cNvSpPr>
            <a:spLocks noChangeArrowheads="1"/>
          </p:cNvSpPr>
          <p:nvPr/>
        </p:nvSpPr>
        <p:spPr bwMode="gray">
          <a:xfrm>
            <a:off x="416496" y="1461730"/>
            <a:ext cx="818628" cy="653839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AutoShape 82"/>
          <p:cNvSpPr>
            <a:spLocks noChangeArrowheads="1"/>
          </p:cNvSpPr>
          <p:nvPr/>
        </p:nvSpPr>
        <p:spPr bwMode="gray">
          <a:xfrm>
            <a:off x="464463" y="1340768"/>
            <a:ext cx="1085234" cy="830996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gray">
          <a:xfrm>
            <a:off x="533981" y="1557667"/>
            <a:ext cx="9204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AutoShape 81"/>
          <p:cNvSpPr>
            <a:spLocks noChangeArrowheads="1"/>
          </p:cNvSpPr>
          <p:nvPr/>
        </p:nvSpPr>
        <p:spPr bwMode="gray">
          <a:xfrm>
            <a:off x="416496" y="3799086"/>
            <a:ext cx="818628" cy="653839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AutoShape 82"/>
          <p:cNvSpPr>
            <a:spLocks noChangeArrowheads="1"/>
          </p:cNvSpPr>
          <p:nvPr/>
        </p:nvSpPr>
        <p:spPr bwMode="gray">
          <a:xfrm>
            <a:off x="464463" y="3678124"/>
            <a:ext cx="1085234" cy="830996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88"/>
          <p:cNvSpPr txBox="1">
            <a:spLocks noChangeArrowheads="1"/>
          </p:cNvSpPr>
          <p:nvPr/>
        </p:nvSpPr>
        <p:spPr bwMode="gray">
          <a:xfrm>
            <a:off x="533981" y="3895023"/>
            <a:ext cx="9204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AutoShape 81"/>
          <p:cNvSpPr>
            <a:spLocks noChangeArrowheads="1"/>
          </p:cNvSpPr>
          <p:nvPr/>
        </p:nvSpPr>
        <p:spPr bwMode="gray">
          <a:xfrm>
            <a:off x="416496" y="4854466"/>
            <a:ext cx="818628" cy="653839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utoShape 82"/>
          <p:cNvSpPr>
            <a:spLocks noChangeArrowheads="1"/>
          </p:cNvSpPr>
          <p:nvPr/>
        </p:nvSpPr>
        <p:spPr bwMode="gray">
          <a:xfrm>
            <a:off x="464463" y="4733504"/>
            <a:ext cx="1085234" cy="830996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88"/>
          <p:cNvSpPr txBox="1">
            <a:spLocks noChangeArrowheads="1"/>
          </p:cNvSpPr>
          <p:nvPr/>
        </p:nvSpPr>
        <p:spPr bwMode="gray">
          <a:xfrm>
            <a:off x="533981" y="4950403"/>
            <a:ext cx="9204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20952" y="938370"/>
            <a:ext cx="2630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lý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thuyết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0952" y="1436637"/>
            <a:ext cx="2787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hành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8704" y="2097505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thúc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lý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thuyết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Khoá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577506"/>
              </p:ext>
            </p:extLst>
          </p:nvPr>
        </p:nvGraphicFramePr>
        <p:xfrm>
          <a:off x="1659736" y="3427824"/>
          <a:ext cx="6210935" cy="2377440"/>
        </p:xfrm>
        <a:graphic>
          <a:graphicData uri="http://schemas.openxmlformats.org/drawingml/2006/table">
            <a:tbl>
              <a:tblPr/>
              <a:tblGrid>
                <a:gridCol w="781685"/>
                <a:gridCol w="2386330"/>
                <a:gridCol w="989965"/>
                <a:gridCol w="989965"/>
                <a:gridCol w="1062990"/>
              </a:tblGrid>
              <a:tr h="142875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TT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Họ và tên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Điểm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Ghi chú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Bằng số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Bằng chữ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802726" y="188640"/>
            <a:ext cx="592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027045" y="1169203"/>
            <a:ext cx="637923" cy="2674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1"/>
          </p:cNvCxnSpPr>
          <p:nvPr/>
        </p:nvCxnSpPr>
        <p:spPr>
          <a:xfrm>
            <a:off x="4027045" y="1436637"/>
            <a:ext cx="493907" cy="230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07716" y="5981218"/>
            <a:ext cx="47035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                      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Giám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khảo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6883" y="1072087"/>
            <a:ext cx="3538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u="sng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Bài</a:t>
            </a:r>
            <a:r>
              <a:rPr lang="en-US" sz="2400" i="1" u="sng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thi</a:t>
            </a:r>
            <a:r>
              <a:rPr lang="en-US" sz="2400" i="1" u="sng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kết</a:t>
            </a:r>
            <a:r>
              <a:rPr lang="en-US" sz="2400" i="1" u="sng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thúc</a:t>
            </a:r>
            <a:r>
              <a:rPr lang="en-US" sz="2400" i="1" u="sng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khóa</a:t>
            </a:r>
            <a:r>
              <a:rPr lang="en-US" sz="2400" i="1" u="sng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u="sng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học</a:t>
            </a:r>
            <a:endParaRPr lang="en-U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2685" y="1052736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thúc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môn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(20%X)</a:t>
            </a:r>
          </a:p>
          <a:p>
            <a:pPr marL="342900" indent="-342900">
              <a:buFontTx/>
              <a:buChar char="-"/>
            </a:pPr>
            <a:r>
              <a:rPr lang="en-US" sz="2000" i="1" dirty="0" err="1">
                <a:latin typeface="Arial" pitchFamily="34" charset="0"/>
                <a:cs typeface="Arial" pitchFamily="34" charset="0"/>
              </a:rPr>
              <a:t>Đ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iểm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thúc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lý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thuyết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môđun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(20%Y) 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i="1" dirty="0" err="1">
                <a:latin typeface="Arial" pitchFamily="34" charset="0"/>
                <a:cs typeface="Arial" pitchFamily="34" charset="0"/>
              </a:rPr>
              <a:t>Đ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iểm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thúc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lý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thuyết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(60%Z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5718" y="2420888"/>
            <a:ext cx="4953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nghiệp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lý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thuyết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de-DE" sz="2200" dirty="0">
                <a:latin typeface="Arial" pitchFamily="34" charset="0"/>
                <a:cs typeface="Arial" pitchFamily="34" charset="0"/>
              </a:rPr>
              <a:t>Trường: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de-DE" sz="2200" dirty="0">
                <a:latin typeface="Arial" pitchFamily="34" charset="0"/>
                <a:cs typeface="Arial" pitchFamily="34" charset="0"/>
              </a:rPr>
              <a:t>Khoá học: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199915"/>
              </p:ext>
            </p:extLst>
          </p:nvPr>
        </p:nvGraphicFramePr>
        <p:xfrm>
          <a:off x="965775" y="3501008"/>
          <a:ext cx="7992886" cy="2286000"/>
        </p:xfrm>
        <a:graphic>
          <a:graphicData uri="http://schemas.openxmlformats.org/drawingml/2006/table">
            <a:tbl>
              <a:tblPr/>
              <a:tblGrid>
                <a:gridCol w="509614"/>
                <a:gridCol w="1263305"/>
                <a:gridCol w="965583"/>
                <a:gridCol w="908364"/>
                <a:gridCol w="1022804"/>
                <a:gridCol w="2303989"/>
                <a:gridCol w="101922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TT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de-DE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Họ và tên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20%X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20%Y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60%Z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Điểm tốt nghiệp LT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Ghi chú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00872" y="5805264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                             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Giám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khảo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viên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9740" y="188640"/>
            <a:ext cx="592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6696" y="1172651"/>
            <a:ext cx="5860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Phiếu</a:t>
            </a:r>
            <a:r>
              <a:rPr lang="en-US" sz="2400" b="1" dirty="0"/>
              <a:t> </a:t>
            </a:r>
            <a:r>
              <a:rPr lang="en-US" sz="2400" b="1" dirty="0" err="1"/>
              <a:t>đánh</a:t>
            </a:r>
            <a:r>
              <a:rPr lang="en-US" sz="2400" b="1" dirty="0"/>
              <a:t> </a:t>
            </a:r>
            <a:r>
              <a:rPr lang="en-US" sz="2400" b="1" dirty="0" err="1"/>
              <a:t>giá</a:t>
            </a:r>
            <a:r>
              <a:rPr lang="en-US" sz="2400" b="1" dirty="0"/>
              <a:t> </a:t>
            </a:r>
            <a:r>
              <a:rPr lang="en-US" sz="2400" b="1" dirty="0" err="1"/>
              <a:t>thi</a:t>
            </a:r>
            <a:r>
              <a:rPr lang="en-US" sz="2400" b="1" dirty="0"/>
              <a:t> </a:t>
            </a:r>
            <a:r>
              <a:rPr lang="en-US" sz="2400" b="1" dirty="0" err="1"/>
              <a:t>tốt</a:t>
            </a:r>
            <a:r>
              <a:rPr lang="en-US" sz="2400" b="1" dirty="0"/>
              <a:t> </a:t>
            </a:r>
            <a:r>
              <a:rPr lang="en-US" sz="2400" b="1" dirty="0" err="1"/>
              <a:t>nghiệp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hành</a:t>
            </a:r>
            <a:endParaRPr lang="en-US" sz="2400" dirty="0"/>
          </a:p>
          <a:p>
            <a:r>
              <a:rPr lang="de-DE" sz="2400" dirty="0"/>
              <a:t>Trường:</a:t>
            </a:r>
            <a:endParaRPr lang="en-US" sz="2400" dirty="0"/>
          </a:p>
          <a:p>
            <a:r>
              <a:rPr lang="de-DE" sz="2400" dirty="0"/>
              <a:t>Khoá học: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372727"/>
              </p:ext>
            </p:extLst>
          </p:nvPr>
        </p:nvGraphicFramePr>
        <p:xfrm>
          <a:off x="842963" y="2714625"/>
          <a:ext cx="8486775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Document" r:id="rId4" imgW="6018393" imgH="2812876" progId="Word.Document.12">
                  <p:embed/>
                </p:oleObj>
              </mc:Choice>
              <mc:Fallback>
                <p:oleObj name="Document" r:id="rId4" imgW="6018393" imgH="28128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2963" y="2714625"/>
                        <a:ext cx="8486775" cy="280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027045" y="5790455"/>
            <a:ext cx="5956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:                                       </a:t>
            </a:r>
            <a:r>
              <a:rPr lang="en-US" sz="2400" dirty="0" smtClean="0"/>
              <a:t>             </a:t>
            </a:r>
            <a:r>
              <a:rPr lang="en-US" sz="2400" dirty="0" err="1"/>
              <a:t>Giám</a:t>
            </a:r>
            <a:r>
              <a:rPr lang="en-US" sz="2400" dirty="0"/>
              <a:t> </a:t>
            </a:r>
            <a:r>
              <a:rPr lang="en-US" sz="2400" dirty="0" err="1"/>
              <a:t>khảo</a:t>
            </a:r>
            <a:r>
              <a:rPr lang="en-US" sz="2400" dirty="0"/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2152367" y="184097"/>
            <a:ext cx="592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3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0632" y="1052736"/>
            <a:ext cx="5810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Phiếu</a:t>
            </a:r>
            <a:r>
              <a:rPr lang="en-US" sz="2400" b="1" dirty="0"/>
              <a:t> </a:t>
            </a:r>
            <a:r>
              <a:rPr lang="en-US" sz="2400" b="1" dirty="0" err="1"/>
              <a:t>đánh</a:t>
            </a:r>
            <a:r>
              <a:rPr lang="en-US" sz="2400" b="1" dirty="0"/>
              <a:t> </a:t>
            </a:r>
            <a:r>
              <a:rPr lang="en-US" sz="2400" b="1" dirty="0" err="1"/>
              <a:t>giá</a:t>
            </a:r>
            <a:r>
              <a:rPr lang="en-US" sz="2400" b="1" dirty="0"/>
              <a:t> </a:t>
            </a:r>
            <a:r>
              <a:rPr lang="en-US" sz="2400" b="1" dirty="0" err="1"/>
              <a:t>thi</a:t>
            </a:r>
            <a:r>
              <a:rPr lang="en-US" sz="2400" b="1" dirty="0"/>
              <a:t> </a:t>
            </a:r>
            <a:r>
              <a:rPr lang="en-US" sz="2400" b="1" dirty="0" err="1"/>
              <a:t>tốt</a:t>
            </a:r>
            <a:r>
              <a:rPr lang="en-US" sz="2400" b="1" dirty="0"/>
              <a:t> </a:t>
            </a:r>
            <a:r>
              <a:rPr lang="en-US" sz="2400" b="1" dirty="0" err="1"/>
              <a:t>nghiệp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hành</a:t>
            </a:r>
            <a:endParaRPr lang="en-US" sz="2400" dirty="0"/>
          </a:p>
          <a:p>
            <a:r>
              <a:rPr lang="en-US" sz="2400" dirty="0" err="1"/>
              <a:t>Trường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Khoá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248744"/>
              </p:ext>
            </p:extLst>
          </p:nvPr>
        </p:nvGraphicFramePr>
        <p:xfrm>
          <a:off x="985838" y="2343150"/>
          <a:ext cx="8372475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Document" r:id="rId4" imgW="6019832" imgH="3105216" progId="Word.Document.12">
                  <p:embed/>
                </p:oleObj>
              </mc:Choice>
              <mc:Fallback>
                <p:oleObj name="Document" r:id="rId4" imgW="6019832" imgH="31052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5838" y="2343150"/>
                        <a:ext cx="8372475" cy="311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72880" y="5877272"/>
            <a:ext cx="479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:                                                       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650344" y="188640"/>
            <a:ext cx="592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6616" y="1124744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nghiệp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Khoá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206475"/>
              </p:ext>
            </p:extLst>
          </p:nvPr>
        </p:nvGraphicFramePr>
        <p:xfrm>
          <a:off x="1784648" y="2564904"/>
          <a:ext cx="7143750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Document" r:id="rId4" imgW="6306508" imgH="2812876" progId="Word.Document.12">
                  <p:embed/>
                </p:oleObj>
              </mc:Choice>
              <mc:Fallback>
                <p:oleObj name="Document" r:id="rId4" imgW="6306508" imgH="28128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4648" y="2564904"/>
                        <a:ext cx="7143750" cy="280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72880" y="5589240"/>
            <a:ext cx="479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:                                                       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784648" y="196976"/>
            <a:ext cx="592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4648" y="112474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nghiệp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Khoá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483902"/>
              </p:ext>
            </p:extLst>
          </p:nvPr>
        </p:nvGraphicFramePr>
        <p:xfrm>
          <a:off x="1136576" y="2420888"/>
          <a:ext cx="7920877" cy="2895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90892"/>
                <a:gridCol w="1046019"/>
                <a:gridCol w="790892"/>
                <a:gridCol w="717543"/>
                <a:gridCol w="574034"/>
                <a:gridCol w="621073"/>
                <a:gridCol w="716131"/>
                <a:gridCol w="648072"/>
                <a:gridCol w="2016221"/>
              </a:tblGrid>
              <a:tr h="16510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TT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Họ và tên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Đánh giá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Nhận xét &amp; Kết luận </a:t>
                      </a:r>
                      <a:r>
                        <a:rPr lang="de-DE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(Đạt/Không đạt)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Không thực hiện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Xuất sắc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Tốt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Đạt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Kém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Rất kém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20952" y="5589240"/>
            <a:ext cx="479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:                                                       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784648" y="196976"/>
            <a:ext cx="592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4648" y="1124744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nghiệp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Khoá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909265"/>
              </p:ext>
            </p:extLst>
          </p:nvPr>
        </p:nvGraphicFramePr>
        <p:xfrm>
          <a:off x="992560" y="2765648"/>
          <a:ext cx="7848873" cy="2590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83703"/>
                <a:gridCol w="872481"/>
                <a:gridCol w="947732"/>
                <a:gridCol w="711020"/>
                <a:gridCol w="568816"/>
                <a:gridCol w="615427"/>
                <a:gridCol w="615427"/>
                <a:gridCol w="718042"/>
                <a:gridCol w="2016225"/>
              </a:tblGrid>
              <a:tr h="16510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TT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Họ và tên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Đánh giá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Nhận xét &amp; Kết luận </a:t>
                      </a:r>
                      <a:r>
                        <a:rPr lang="de-DE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(Đạt/Không đạt)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Không thực hiện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Xuất sắc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Tốt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Đạt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Kém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Rất kém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232920" y="5789612"/>
            <a:ext cx="5243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:                                                        </a:t>
            </a:r>
            <a:r>
              <a:rPr lang="en-US" sz="2000" dirty="0" err="1"/>
              <a:t>Giám</a:t>
            </a:r>
            <a:r>
              <a:rPr lang="en-US" sz="2000" dirty="0"/>
              <a:t> </a:t>
            </a:r>
            <a:r>
              <a:rPr lang="en-US" sz="2000" dirty="0" err="1"/>
              <a:t>khảo</a:t>
            </a:r>
            <a:r>
              <a:rPr lang="en-US" sz="2000" dirty="0"/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784648" y="196976"/>
            <a:ext cx="592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664" y="1124744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nghiệp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Khoá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855468"/>
              </p:ext>
            </p:extLst>
          </p:nvPr>
        </p:nvGraphicFramePr>
        <p:xfrm>
          <a:off x="848547" y="2702024"/>
          <a:ext cx="8064893" cy="2743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99108"/>
                <a:gridCol w="1531534"/>
                <a:gridCol w="899108"/>
                <a:gridCol w="457175"/>
                <a:gridCol w="442781"/>
                <a:gridCol w="457175"/>
                <a:gridCol w="457175"/>
                <a:gridCol w="457175"/>
                <a:gridCol w="2463662"/>
              </a:tblGrid>
              <a:tr h="16510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TT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Họ và tên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Đánh giá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Nhận xét &amp; Kết luận                </a:t>
                      </a:r>
                      <a:r>
                        <a:rPr lang="de-DE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(Đạt/Không đạt)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Không thực hiện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Left Arrow 6">
            <a:hlinkClick r:id="rId2" action="ppaction://hlinksldjump"/>
          </p:cNvPr>
          <p:cNvSpPr/>
          <p:nvPr/>
        </p:nvSpPr>
        <p:spPr>
          <a:xfrm>
            <a:off x="9489504" y="6549008"/>
            <a:ext cx="416496" cy="2643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84648" y="196976"/>
            <a:ext cx="592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196752"/>
            <a:ext cx="9145016" cy="2448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1.2.3. </a:t>
            </a:r>
            <a:r>
              <a:rPr lang="en-US" sz="2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chiếu</a:t>
            </a:r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đối</a:t>
            </a:r>
            <a:endParaRPr lang="en-US" sz="2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ính chất tương đối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o sánh kết quả học tập giữa các người học với nhau.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hù hợp với việc thi tuyển, lựa chọn một số lượng nhất định những người tốt nhất trong số người dự thi.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977879" y="6537326"/>
            <a:ext cx="2311400" cy="320675"/>
          </a:xfrm>
          <a:prstGeom prst="rect">
            <a:avLst/>
          </a:prstGeom>
        </p:spPr>
        <p:txBody>
          <a:bodyPr/>
          <a:lstStyle/>
          <a:p>
            <a:fld id="{9EB161A8-6E5C-4A80-B0C0-EF2D6932EDF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9489504" y="6477000"/>
            <a:ext cx="416496" cy="2643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84648" y="196976"/>
            <a:ext cx="592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8504" y="3789040"/>
            <a:ext cx="87280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latin typeface="Arial" pitchFamily="34" charset="0"/>
                <a:cs typeface="Arial" pitchFamily="34" charset="0"/>
              </a:rPr>
              <a:t>1.2.</a:t>
            </a:r>
            <a:r>
              <a:rPr lang="vi-VN" sz="2400" b="1" i="1" dirty="0">
                <a:latin typeface="Arial" pitchFamily="34" charset="0"/>
                <a:cs typeface="Arial" pitchFamily="34" charset="0"/>
              </a:rPr>
              <a:t>4. Kiểm tra đánh giá theo tiêu chí 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ính chất tuyệt đối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Đ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ánh giá kết quả học tập của từng người học đạt được thực tế so với các tiêu chí đã đề ra.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76936" y="5517232"/>
            <a:ext cx="540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0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0512" y="1196752"/>
            <a:ext cx="6773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400" b="1" i="1">
                <a:latin typeface="Arial" pitchFamily="34" charset="0"/>
                <a:cs typeface="Arial" pitchFamily="34" charset="0"/>
              </a:rPr>
              <a:t>1.3. Yêu cầu kiểm tra, đánh giá trong dạy học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0512" y="1949931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x-none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sz="2400">
                <a:latin typeface="Arial" pitchFamily="34" charset="0"/>
                <a:cs typeface="Arial" pitchFamily="34" charset="0"/>
              </a:rPr>
              <a:t>Các chứng cứ thể hiện năng lực phải bảo đảm cả về chất lượng và số lượng - độ giá trị, độ chân thực, tính thời sự và đầy đủ.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706" y="3301533"/>
            <a:ext cx="8031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x-none" sz="2400" smtClean="0">
                <a:latin typeface="Arial" pitchFamily="34" charset="0"/>
                <a:cs typeface="Arial" pitchFamily="34" charset="0"/>
              </a:rPr>
              <a:t>Phương </a:t>
            </a:r>
            <a:r>
              <a:rPr lang="x-none" sz="2400">
                <a:latin typeface="Arial" pitchFamily="34" charset="0"/>
                <a:cs typeface="Arial" pitchFamily="34" charset="0"/>
              </a:rPr>
              <a:t>pháp và công cụ đánh giá phải đo được phạm vi rộng các kỹ năng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284" y="4326195"/>
            <a:ext cx="7887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kiện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đảm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đầy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đủ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mục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tiêu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9684834" y="6531721"/>
            <a:ext cx="216024" cy="260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84648" y="196976"/>
            <a:ext cx="592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12840" y="515719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50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dung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798902" y="7223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8030" y="2382486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1. 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Kiểm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dạy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học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05689" y="3672759"/>
            <a:ext cx="8087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1.2.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  <a:hlinkClick r:id="rId2" action="ppaction://hlinksldjump"/>
              </a:rPr>
              <a:t>Các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hlinkClick r:id="rId2" action="ppaction://hlinksldjump"/>
              </a:rPr>
              <a:t>hình</a:t>
            </a:r>
            <a:r>
              <a:rPr lang="en-US" sz="24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hlinkClick r:id="rId2" action="ppaction://hlinksldjump"/>
              </a:rPr>
              <a:t>thức</a:t>
            </a:r>
            <a:r>
              <a:rPr lang="en-US" sz="24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hlinkClick r:id="rId2" action="ppaction://hlinksldjump"/>
              </a:rPr>
              <a:t>kiểm</a:t>
            </a:r>
            <a:r>
              <a:rPr lang="en-US" sz="24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hlinkClick r:id="rId2" action="ppaction://hlinksldjump"/>
              </a:rPr>
              <a:t>tra</a:t>
            </a:r>
            <a:r>
              <a:rPr lang="en-US" sz="24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  <a:hlinkClick r:id="rId2" action="ppaction://hlinksldjump"/>
              </a:rPr>
              <a:t>đánh</a:t>
            </a:r>
            <a:r>
              <a:rPr lang="en-US" sz="24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hlinkClick r:id="rId2" action="ppaction://hlinksldjump"/>
              </a:rPr>
              <a:t>giá</a:t>
            </a:r>
            <a:r>
              <a:rPr lang="en-US" sz="24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hlinkClick r:id="rId2" action="ppaction://hlinksldjump"/>
              </a:rPr>
              <a:t>trong</a:t>
            </a:r>
            <a:r>
              <a:rPr lang="en-US" sz="24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hlinkClick r:id="rId2" action="ppaction://hlinksldjump"/>
              </a:rPr>
              <a:t>dạy</a:t>
            </a:r>
            <a:r>
              <a:rPr lang="en-US" sz="24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hlinkClick r:id="rId2" action="ppaction://hlinksldjump"/>
              </a:rPr>
              <a:t>học</a:t>
            </a:r>
            <a:endParaRPr lang="en-US" sz="2400" b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76454" y="4356886"/>
            <a:ext cx="8902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1.3.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  <a:hlinkClick r:id="rId3" action="ppaction://hlinksldjump"/>
              </a:rPr>
              <a:t>Yêu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hlinkClick r:id="rId3" action="ppaction://hlinksldjump"/>
              </a:rPr>
              <a:t>cầu</a:t>
            </a:r>
            <a:r>
              <a:rPr lang="en-US" sz="24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hlinkClick r:id="rId3" action="ppaction://hlinksldjump"/>
              </a:rPr>
              <a:t>kiểm</a:t>
            </a:r>
            <a:r>
              <a:rPr lang="en-US" sz="24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hlinkClick r:id="rId3" action="ppaction://hlinksldjump"/>
              </a:rPr>
              <a:t>tra</a:t>
            </a:r>
            <a:r>
              <a:rPr lang="en-US" sz="24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  <a:hlinkClick r:id="rId3" action="ppaction://hlinksldjump"/>
              </a:rPr>
              <a:t>đánh</a:t>
            </a:r>
            <a:r>
              <a:rPr lang="en-US" sz="24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hlinkClick r:id="rId3" action="ppaction://hlinksldjump"/>
              </a:rPr>
              <a:t>giá</a:t>
            </a:r>
            <a:r>
              <a:rPr lang="en-US" sz="24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hlinkClick r:id="rId3" action="ppaction://hlinksldjump"/>
              </a:rPr>
              <a:t>trong</a:t>
            </a:r>
            <a:r>
              <a:rPr lang="en-US" sz="24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hlinkClick r:id="rId3" action="ppaction://hlinksldjump"/>
              </a:rPr>
              <a:t>dạy</a:t>
            </a:r>
            <a:r>
              <a:rPr lang="en-US" sz="24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hlinkClick r:id="rId3" action="ppaction://hlinksldjump"/>
              </a:rPr>
              <a:t>học</a:t>
            </a:r>
            <a:endParaRPr lang="en-US" sz="2400" b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7" name="Line 83"/>
          <p:cNvSpPr>
            <a:spLocks noChangeShapeType="1"/>
          </p:cNvSpPr>
          <p:nvPr/>
        </p:nvSpPr>
        <p:spPr bwMode="auto">
          <a:xfrm>
            <a:off x="1346293" y="2070544"/>
            <a:ext cx="7759699" cy="142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8902" y="1541907"/>
            <a:ext cx="4675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Times New Roman"/>
                <a:cs typeface="Arial" pitchFamily="34" charset="0"/>
              </a:rPr>
              <a:t>LẬP 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KẾ HOẠCH ĐÁNH GIÁ</a:t>
            </a:r>
          </a:p>
        </p:txBody>
      </p:sp>
      <p:sp>
        <p:nvSpPr>
          <p:cNvPr id="19" name="AutoShape 81"/>
          <p:cNvSpPr>
            <a:spLocks noChangeArrowheads="1"/>
          </p:cNvSpPr>
          <p:nvPr/>
        </p:nvSpPr>
        <p:spPr bwMode="gray">
          <a:xfrm>
            <a:off x="416496" y="1461730"/>
            <a:ext cx="818628" cy="653839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82"/>
          <p:cNvSpPr>
            <a:spLocks noChangeArrowheads="1"/>
          </p:cNvSpPr>
          <p:nvPr/>
        </p:nvSpPr>
        <p:spPr bwMode="gray">
          <a:xfrm>
            <a:off x="464463" y="1340768"/>
            <a:ext cx="1085234" cy="830996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88"/>
          <p:cNvSpPr txBox="1">
            <a:spLocks noChangeArrowheads="1"/>
          </p:cNvSpPr>
          <p:nvPr/>
        </p:nvSpPr>
        <p:spPr bwMode="gray">
          <a:xfrm>
            <a:off x="533981" y="1557667"/>
            <a:ext cx="9204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1247633" y="5128370"/>
            <a:ext cx="6261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Kế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hoạch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học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1690504" y="3082733"/>
            <a:ext cx="4951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hlinkClick r:id="rId5" action="ppaction://hlinksldjump"/>
              </a:rPr>
              <a:t>1.1. </a:t>
            </a:r>
            <a:r>
              <a:rPr lang="en-US" sz="2400" b="1" dirty="0" err="1">
                <a:latin typeface="Arial" pitchFamily="34" charset="0"/>
                <a:cs typeface="Arial" pitchFamily="34" charset="0"/>
                <a:hlinkClick r:id="rId5" action="ppaction://hlinksldjump"/>
              </a:rPr>
              <a:t>Khái</a:t>
            </a:r>
            <a:r>
              <a:rPr lang="en-US" sz="2400" b="1" dirty="0">
                <a:latin typeface="Arial" pitchFamily="34" charset="0"/>
                <a:cs typeface="Arial" pitchFamily="34" charset="0"/>
                <a:hlinkClick r:id="rId5" action="ppaction://hlinksldjump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hlinkClick r:id="rId5" action="ppaction://hlinksldjump"/>
              </a:rPr>
              <a:t>niệm</a:t>
            </a:r>
            <a:r>
              <a:rPr lang="en-US" sz="2400" b="1" dirty="0">
                <a:latin typeface="Arial" pitchFamily="34" charset="0"/>
                <a:cs typeface="Arial" pitchFamily="34" charset="0"/>
                <a:hlinkClick r:id="rId5" action="ppaction://hlinksldjump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hlinkClick r:id="rId5" action="ppaction://hlinksldjump"/>
              </a:rPr>
              <a:t>kiểm</a:t>
            </a:r>
            <a:r>
              <a:rPr lang="en-US" sz="2400" b="1" dirty="0">
                <a:latin typeface="Arial" pitchFamily="34" charset="0"/>
                <a:cs typeface="Arial" pitchFamily="34" charset="0"/>
                <a:hlinkClick r:id="rId5" action="ppaction://hlinksldjump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hlinkClick r:id="rId5" action="ppaction://hlinksldjump"/>
              </a:rPr>
              <a:t>tra</a:t>
            </a:r>
            <a:r>
              <a:rPr lang="en-US" sz="2400" b="1" dirty="0">
                <a:latin typeface="Arial" pitchFamily="34" charset="0"/>
                <a:cs typeface="Arial" pitchFamily="34" charset="0"/>
                <a:hlinkClick r:id="rId5" action="ppaction://hlinksldjump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  <a:hlinkClick r:id="rId5" action="ppaction://hlinksldjump"/>
              </a:rPr>
              <a:t>đánh</a:t>
            </a:r>
            <a:r>
              <a:rPr lang="en-US" sz="2400" b="1" dirty="0">
                <a:latin typeface="Arial" pitchFamily="34" charset="0"/>
                <a:cs typeface="Arial" pitchFamily="34" charset="0"/>
                <a:hlinkClick r:id="rId5" action="ppaction://hlinksldjump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hlinkClick r:id="rId5" action="ppaction://hlinksldjump"/>
              </a:rPr>
              <a:t>giá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8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8504" y="1340768"/>
            <a:ext cx="6261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400" b="1">
                <a:latin typeface="Arial" pitchFamily="34" charset="0"/>
                <a:cs typeface="Arial" pitchFamily="34" charset="0"/>
              </a:rPr>
              <a:t>2. Kế hoạch đánh giá năng lực người học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0552" y="1916832"/>
            <a:ext cx="8208912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kế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xây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dựng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mục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tiêu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quyết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mục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tiêu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ra.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84648" y="196976"/>
            <a:ext cx="592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8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28" y="1343025"/>
            <a:ext cx="9201472" cy="51371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vi-VN" sz="2400" b="1" i="1" dirty="0" smtClean="0">
                <a:latin typeface="Arial" pitchFamily="34" charset="0"/>
                <a:cs typeface="Arial" pitchFamily="34" charset="0"/>
              </a:rPr>
              <a:t>Bước </a:t>
            </a:r>
            <a:r>
              <a:rPr lang="vi-VN" sz="2400" b="1" i="1" dirty="0">
                <a:latin typeface="Arial" pitchFamily="34" charset="0"/>
                <a:cs typeface="Arial" pitchFamily="34" charset="0"/>
              </a:rPr>
              <a:t>1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: Xác định mục tiêu đánh giá;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vi-VN" sz="2400" b="1" i="1" dirty="0">
                <a:latin typeface="Arial" pitchFamily="34" charset="0"/>
                <a:cs typeface="Arial" pitchFamily="34" charset="0"/>
              </a:rPr>
              <a:t>Bước 2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: Xác định nội dung và các tiêu chí đánh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buNone/>
            </a:pPr>
            <a:r>
              <a:rPr lang="vi-VN" sz="2400" b="1" i="1" dirty="0">
                <a:latin typeface="Arial" pitchFamily="34" charset="0"/>
                <a:cs typeface="Arial" pitchFamily="34" charset="0"/>
              </a:rPr>
              <a:t>Bước 3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: Lựa chọn phương pháp đánh giá phù hợp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với mục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tiêu,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nội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dung đã đề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buNone/>
            </a:pPr>
            <a:r>
              <a:rPr lang="vi-VN" sz="2400" b="1" i="1" dirty="0">
                <a:latin typeface="Arial" pitchFamily="34" charset="0"/>
                <a:cs typeface="Arial" pitchFamily="34" charset="0"/>
              </a:rPr>
              <a:t>Bước 4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: Soạn thảo công cụ đánh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giá;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vi-VN" sz="2400" b="1" i="1" dirty="0">
                <a:latin typeface="Arial" pitchFamily="34" charset="0"/>
                <a:cs typeface="Arial" pitchFamily="34" charset="0"/>
              </a:rPr>
              <a:t>Bước 5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: Thực hiện đánh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vi-VN" sz="2400" b="1" i="1" dirty="0">
                <a:latin typeface="Arial" pitchFamily="34" charset="0"/>
                <a:cs typeface="Arial" pitchFamily="34" charset="0"/>
              </a:rPr>
              <a:t>Bước 6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: Xử lý, phân tích kết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vi-VN" sz="2400" b="1" i="1" dirty="0">
                <a:latin typeface="Arial" pitchFamily="34" charset="0"/>
                <a:cs typeface="Arial" pitchFamily="34" charset="0"/>
              </a:rPr>
              <a:t>Bước 7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: Ra quyết định đánh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giá.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73800" y="6537326"/>
            <a:ext cx="3136900" cy="3206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Đánh giá trong dạy học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977879" y="6537326"/>
            <a:ext cx="2311400" cy="320675"/>
          </a:xfrm>
          <a:prstGeom prst="rect">
            <a:avLst/>
          </a:prstGeom>
        </p:spPr>
        <p:txBody>
          <a:bodyPr/>
          <a:lstStyle/>
          <a:p>
            <a:fld id="{9EB161A8-6E5C-4A80-B0C0-EF2D6932EDF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84648" y="196976"/>
            <a:ext cx="592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0552" y="249289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Nhiệm vụ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kế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môn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môđun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Yêu cầu: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 Gửi  file </a:t>
            </a:r>
            <a:r>
              <a:rPr lang="pt-BR" sz="2400" smtClean="0">
                <a:latin typeface="Arial" pitchFamily="34" charset="0"/>
                <a:cs typeface="Arial" pitchFamily="34" charset="0"/>
              </a:rPr>
              <a:t>vào </a:t>
            </a:r>
            <a:r>
              <a:rPr lang="pt-BR" sz="2400" smtClean="0">
                <a:latin typeface="Arial" pitchFamily="34" charset="0"/>
                <a:cs typeface="Arial" pitchFamily="34" charset="0"/>
              </a:rPr>
              <a:t>mail: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-  Ghi rõ Họ tên; Lớp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0712" y="1624010"/>
            <a:ext cx="506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BÀI TẬP THỰC HÀNH CÁ NHÂN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9538107" y="6271073"/>
            <a:ext cx="216024" cy="260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339BA6C-C770-E549-9243-7C0C5CF01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16"/>
            <a:ext cx="9906000" cy="14706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819C520-3E8D-834D-8C1E-B823E3AFA964}"/>
              </a:ext>
            </a:extLst>
          </p:cNvPr>
          <p:cNvSpPr txBox="1"/>
          <p:nvPr/>
        </p:nvSpPr>
        <p:spPr>
          <a:xfrm>
            <a:off x="1568624" y="3019767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TRÂN TRỌNG CẢM ƠN</a:t>
            </a:r>
            <a:endParaRPr lang="x-none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2600" y="260648"/>
            <a:ext cx="592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262" y="1268760"/>
            <a:ext cx="530946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1. Kiểm tra, đánh giá trong dạy học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496" y="1888822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x-none" sz="2400" b="1" i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1.1. Khái niệm kiểm tra, đánh giá</a:t>
            </a:r>
            <a:endParaRPr lang="en-US" sz="2400" b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x-none" sz="2400" b="1" i="1" spc="-3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1.1.1. Khái niệm kiểm tra</a:t>
            </a:r>
            <a:endParaRPr lang="en-US" sz="2400" b="1" i="1" spc="-3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572" y="321297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nl-NL" sz="2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Kiểm </a:t>
            </a:r>
            <a:r>
              <a:rPr lang="nl-NL" sz="2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tra</a:t>
            </a:r>
            <a:r>
              <a:rPr lang="nl-NL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là một thuật ngữ chỉ sự đo lư­­ờng, </a:t>
            </a:r>
            <a:r>
              <a:rPr lang="nl-NL" sz="2400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thu thập thông tin </a:t>
            </a:r>
            <a:r>
              <a:rPr lang="nl-NL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để có được những </a:t>
            </a:r>
            <a:r>
              <a:rPr lang="nl-NL" sz="2400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phán đoán, xác định </a:t>
            </a:r>
            <a:r>
              <a:rPr lang="nl-NL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xem mỗi ngư­­ời học sau khi học đã </a:t>
            </a:r>
            <a:r>
              <a:rPr lang="nl-NL" sz="2400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biết gì </a:t>
            </a:r>
            <a:r>
              <a:rPr lang="nl-NL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(kiến thức), </a:t>
            </a:r>
            <a:r>
              <a:rPr lang="nl-NL" sz="2400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làm được gì </a:t>
            </a:r>
            <a:r>
              <a:rPr lang="nl-NL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(kỹ năng) và bộc lộ </a:t>
            </a:r>
            <a:r>
              <a:rPr lang="nl-NL" sz="2400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thái độ ứng xử </a:t>
            </a:r>
            <a:r>
              <a:rPr lang="nl-NL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ra sao. 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9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8664" y="209855"/>
            <a:ext cx="592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0512" y="1988840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nl-NL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Với tiếp cận năng lực thực hiện (NLTH) trong đào tạo </a:t>
            </a:r>
            <a:r>
              <a:rPr lang="nl-NL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nghề: </a:t>
            </a:r>
          </a:p>
          <a:p>
            <a:pPr indent="450215" algn="just">
              <a:lnSpc>
                <a:spcPct val="150000"/>
              </a:lnSpc>
            </a:pPr>
            <a:r>
              <a:rPr lang="nl-NL" sz="2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Đánh </a:t>
            </a:r>
            <a:r>
              <a:rPr lang="nl-NL" sz="2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giá</a:t>
            </a:r>
            <a:r>
              <a:rPr lang="nl-NL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nl-NL" sz="2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là </a:t>
            </a:r>
            <a:r>
              <a:rPr lang="nl-NL" sz="2400" i="1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so sánh, đối chiếu </a:t>
            </a:r>
            <a:r>
              <a:rPr lang="nl-NL" sz="2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và </a:t>
            </a:r>
            <a:r>
              <a:rPr lang="nl-NL" sz="2400" i="1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lượng giá </a:t>
            </a:r>
            <a:r>
              <a:rPr lang="nl-NL" sz="2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(các) NLTH </a:t>
            </a:r>
            <a:r>
              <a:rPr lang="nl-NL" sz="2400" i="1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thực tế đạt được ở người học </a:t>
            </a:r>
            <a:r>
              <a:rPr lang="nl-NL" sz="2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hay </a:t>
            </a:r>
            <a:r>
              <a:rPr lang="nl-NL" sz="2400" i="1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người dự thi </a:t>
            </a:r>
            <a:r>
              <a:rPr lang="nl-NL" sz="2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với (các) kết quả mong đợi đã </a:t>
            </a:r>
            <a:r>
              <a:rPr lang="nl-NL" sz="2400" i="1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xác định trong mục tiêu đào tạo theo tiêu chuẩn kỹ năng nghề </a:t>
            </a:r>
            <a:r>
              <a:rPr lang="nl-NL" sz="2400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(TCKNN) đào tạo, </a:t>
            </a:r>
            <a:r>
              <a:rPr lang="nl-NL" sz="2400" i="1" u="sng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làm cơ sở để xác nhận NLTH của học hoặc cấp văn bằng chứng chỉ cho người đó.</a:t>
            </a:r>
            <a:endParaRPr lang="en-US" sz="2400" u="sng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6496" y="1207012"/>
            <a:ext cx="3760966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b="1" i="1" spc="-3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1.1.2. Khái niệm đánh giá</a:t>
            </a:r>
            <a:endParaRPr lang="en-US" sz="2400" b="1" i="1" spc="-3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9684834" y="6531721"/>
            <a:ext cx="216024" cy="260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9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118" y="944421"/>
            <a:ext cx="90010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2400" b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1.2. Các hình thức kiểm tra, đánh giá trong dạy </a:t>
            </a:r>
            <a:r>
              <a:rPr lang="x-none" sz="2400" b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học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8633" y="241484"/>
            <a:ext cx="592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9334" y="1829675"/>
            <a:ext cx="1623306" cy="2293094"/>
          </a:xfrm>
          <a:prstGeom prst="rightArrow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Về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mặt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hình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thức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-8490" y="4659847"/>
            <a:ext cx="1613026" cy="1498745"/>
          </a:xfrm>
          <a:prstGeom prst="rightArrow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Về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tính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chất</a:t>
            </a:r>
            <a:endParaRPr lang="en-US" sz="2400" b="1" i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712640" y="2240390"/>
            <a:ext cx="163446" cy="1310975"/>
          </a:xfrm>
          <a:prstGeom prst="leftBrace">
            <a:avLst>
              <a:gd name="adj1" fmla="val 9322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871782" y="2034148"/>
            <a:ext cx="27687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Kiểm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tra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đánh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 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  <a:hlinkClick r:id="rId2" action="ppaction://hlinksldjump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hình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 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935423" y="3258763"/>
            <a:ext cx="26837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Kiểm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tra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đánh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giá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 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  <a:hlinkClick r:id="rId3" action="ppaction://hlinksldjump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kết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thúc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015789" y="4437112"/>
            <a:ext cx="7753716" cy="219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Kiểm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tra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đánh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chiếu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hay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chuẩn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tư­­ơng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  <a:hlinkClick r:id="rId4" action="ppaction://hlinksldjump"/>
            </a:endParaRPr>
          </a:p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Kiểm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tra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đánh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tiêu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chí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60362" y="5427449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1712639" y="4941168"/>
            <a:ext cx="222783" cy="936104"/>
          </a:xfrm>
          <a:prstGeom prst="leftBrace">
            <a:avLst>
              <a:gd name="adj1" fmla="val 9322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448944" y="2034149"/>
            <a:ext cx="1583398" cy="4154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48944" y="2449647"/>
            <a:ext cx="1583398" cy="1751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731111" y="2961075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5" action="ppaction://hlinksldjump"/>
              </a:rPr>
              <a:t>Bài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5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5" action="ppaction://hlinksldjump"/>
              </a:rPr>
              <a:t>thi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5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5" action="ppaction://hlinksldjump"/>
              </a:rPr>
              <a:t>hết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5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5" action="ppaction://hlinksldjump"/>
              </a:rPr>
              <a:t>môn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05128" y="2283725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</a:t>
            </a:r>
            <a:r>
              <a:rPr lang="en-US" sz="2400" i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ịnh</a:t>
            </a:r>
            <a:r>
              <a:rPr lang="en-US" sz="2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kỳ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8334280" y="2148297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Môn</a:t>
            </a:r>
            <a:r>
              <a:rPr lang="en-US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học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8493337" y="2745390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Mô</a:t>
            </a:r>
            <a:r>
              <a:rPr lang="en-US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đun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>
            <a:endCxn id="22" idx="1"/>
          </p:cNvCxnSpPr>
          <p:nvPr/>
        </p:nvCxnSpPr>
        <p:spPr>
          <a:xfrm flipV="1">
            <a:off x="7206551" y="2379130"/>
            <a:ext cx="1127729" cy="1580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3" idx="1"/>
          </p:cNvCxnSpPr>
          <p:nvPr/>
        </p:nvCxnSpPr>
        <p:spPr>
          <a:xfrm>
            <a:off x="7206551" y="2609962"/>
            <a:ext cx="1286786" cy="36626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033120" y="1747540"/>
            <a:ext cx="2202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hường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xuyên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>
            <a:hlinkClick r:id="rId8" action="ppaction://hlinksldjump"/>
          </p:cNvPr>
          <p:cNvSpPr/>
          <p:nvPr/>
        </p:nvSpPr>
        <p:spPr>
          <a:xfrm>
            <a:off x="4664968" y="3528590"/>
            <a:ext cx="2836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8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8" action="ppaction://hlinksldjump"/>
              </a:rPr>
              <a:t>Bài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8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8" action="ppaction://hlinksldjump"/>
              </a:rPr>
              <a:t>thi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8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8" action="ppaction://hlinksldjump"/>
              </a:rPr>
              <a:t>hết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8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8" action="ppaction://hlinksldjump"/>
              </a:rPr>
              <a:t>mô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8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8" action="ppaction://hlinksldjump"/>
              </a:rPr>
              <a:t>đun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>
            <a:hlinkClick r:id="rId9" action="ppaction://hlinksldjump"/>
          </p:cNvPr>
          <p:cNvSpPr/>
          <p:nvPr/>
        </p:nvSpPr>
        <p:spPr>
          <a:xfrm>
            <a:off x="4664968" y="3975447"/>
            <a:ext cx="3708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Bài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thi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kết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thúc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khóa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học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448944" y="3258763"/>
            <a:ext cx="205801" cy="3145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48944" y="3573271"/>
            <a:ext cx="205801" cy="1861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448944" y="3573273"/>
            <a:ext cx="205801" cy="6330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 Arrow 35">
            <a:hlinkClick r:id="rId10" action="ppaction://hlinksldjump"/>
          </p:cNvPr>
          <p:cNvSpPr/>
          <p:nvPr/>
        </p:nvSpPr>
        <p:spPr>
          <a:xfrm>
            <a:off x="9684834" y="6531721"/>
            <a:ext cx="216024" cy="260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0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5" grpId="0" animBg="1"/>
      <p:bldP spid="20" grpId="0"/>
      <p:bldP spid="21" grpId="0"/>
      <p:bldP spid="22" grpId="0"/>
      <p:bldP spid="23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52400"/>
            <a:ext cx="9016577" cy="6552927"/>
            <a:chOff x="1467" y="5482"/>
            <a:chExt cx="9386" cy="6289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450" y="5482"/>
              <a:ext cx="682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solidFill>
                    <a:srgbClr val="FF0000"/>
                  </a:solidFill>
                </a:rPr>
                <a:t>Các phương pháp kiểm tra đánh giá</a:t>
              </a:r>
              <a:endParaRPr lang="en-US" sz="2800" b="1" dirty="0" smtClean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6363" y="6023"/>
              <a:ext cx="0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9675" y="644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907" y="644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907" y="6448"/>
              <a:ext cx="67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8811" y="6869"/>
              <a:ext cx="2042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3333FF"/>
                  </a:solidFill>
                </a:rPr>
                <a:t>Kiểm tra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3333FF"/>
                  </a:solidFill>
                </a:rPr>
                <a:t>vấn đáp</a:t>
              </a:r>
              <a:endParaRPr lang="en-US" sz="2400" b="1" smtClean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899" y="6869"/>
              <a:ext cx="2582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3333FF"/>
                  </a:solidFill>
                </a:rPr>
                <a:t>Kiểm tra bằng quan sát</a:t>
              </a:r>
              <a:endParaRPr lang="en-US" sz="2400" b="1" smtClean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5499" y="6869"/>
              <a:ext cx="2042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3333FF"/>
                  </a:solidFill>
                </a:rPr>
                <a:t>Kiểm tra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3333FF"/>
                  </a:solidFill>
                </a:rPr>
                <a:t>viết</a:t>
              </a:r>
              <a:endParaRPr lang="en-US" sz="2400" b="1" smtClean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9675" y="7700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6363" y="7700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2907" y="7700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9243" y="8121"/>
              <a:ext cx="10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9243" y="8121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0251" y="8121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7227" y="8121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5499" y="8121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5499" y="8121"/>
              <a:ext cx="17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2187" y="8121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483" y="8121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2187" y="8121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4923" y="8532"/>
              <a:ext cx="1152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003366"/>
                  </a:solidFill>
                </a:rPr>
                <a:t> Tự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003366"/>
                  </a:solidFill>
                </a:rPr>
                <a:t>luận</a:t>
              </a:r>
              <a:endParaRPr lang="en-US" sz="2000" b="1" dirty="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6651" y="8532"/>
              <a:ext cx="1296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3366"/>
                  </a:solidFill>
                </a:rPr>
                <a:t>Trắc nghiệm khách quan</a:t>
              </a:r>
              <a:endParaRPr lang="en-US" sz="2000" b="1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8667" y="8532"/>
              <a:ext cx="1008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3366"/>
                  </a:solidFill>
                </a:rPr>
                <a:t>Vấn đáp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3366"/>
                  </a:solidFill>
                </a:rPr>
                <a:t>thuần tuý</a:t>
              </a:r>
              <a:endParaRPr lang="en-US" sz="2000" b="1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9819" y="8532"/>
              <a:ext cx="1008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3366"/>
                  </a:solidFill>
                </a:rPr>
                <a:t>Vấn đáp kết hợp</a:t>
              </a:r>
              <a:endParaRPr lang="en-US" sz="2000" b="1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2907" y="8532"/>
              <a:ext cx="1296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3366"/>
                  </a:solidFill>
                </a:rPr>
                <a:t>Quan sát sự trình diễn của người học</a:t>
              </a:r>
              <a:endParaRPr lang="en-US" b="1" dirty="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1467" y="8532"/>
              <a:ext cx="1296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003366"/>
                  </a:solidFill>
                </a:rPr>
                <a:t>Quan sát thường xuyên</a:t>
              </a:r>
              <a:endParaRPr lang="en-US" sz="2000" b="1" dirty="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6939" y="9929"/>
              <a:ext cx="0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5499" y="9929"/>
              <a:ext cx="0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6939" y="10340"/>
              <a:ext cx="34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10395" y="10340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3627" y="10340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4491" y="10340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3627" y="10340"/>
              <a:ext cx="18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9243" y="10340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8091" y="10340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3195" y="10761"/>
              <a:ext cx="720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3366"/>
                  </a:solidFill>
                </a:rPr>
                <a:t>Bài viết</a:t>
              </a:r>
              <a:endParaRPr lang="en-US" sz="2000" b="1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4059" y="10761"/>
              <a:ext cx="864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3366"/>
                  </a:solidFill>
                </a:rPr>
                <a:t>Tiểu luận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42" name="Text Box 42"/>
            <p:cNvSpPr txBox="1">
              <a:spLocks noChangeArrowheads="1"/>
            </p:cNvSpPr>
            <p:nvPr/>
          </p:nvSpPr>
          <p:spPr bwMode="auto">
            <a:xfrm>
              <a:off x="5067" y="10761"/>
              <a:ext cx="864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3366"/>
                  </a:solidFill>
                </a:rPr>
                <a:t>Luận văn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6363" y="10761"/>
              <a:ext cx="1152" cy="10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003366"/>
                  </a:solidFill>
                </a:rPr>
                <a:t>Nhiều lựa chọn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44" name="Text Box 44"/>
            <p:cNvSpPr txBox="1">
              <a:spLocks noChangeArrowheads="1"/>
            </p:cNvSpPr>
            <p:nvPr/>
          </p:nvSpPr>
          <p:spPr bwMode="auto">
            <a:xfrm>
              <a:off x="7602" y="10761"/>
              <a:ext cx="947" cy="10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003366"/>
                  </a:solidFill>
                </a:rPr>
                <a:t>Đúng - Sai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45" name="Text Box 45"/>
            <p:cNvSpPr txBox="1">
              <a:spLocks noChangeArrowheads="1"/>
            </p:cNvSpPr>
            <p:nvPr/>
          </p:nvSpPr>
          <p:spPr bwMode="auto">
            <a:xfrm>
              <a:off x="8667" y="10761"/>
              <a:ext cx="1008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3366"/>
                  </a:solidFill>
                </a:rPr>
                <a:t>Ghép đôi</a:t>
              </a:r>
              <a:endParaRPr lang="en-US" sz="2000" b="1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9819" y="10761"/>
              <a:ext cx="1008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3366"/>
                  </a:solidFill>
                </a:rPr>
                <a:t>Điền khuyết</a:t>
              </a:r>
              <a:endParaRPr lang="en-US" b="1" dirty="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32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118" y="944421"/>
            <a:ext cx="90010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2400" b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1.2. Các hình thức kiểm tra, đánh giá trong dạy </a:t>
            </a:r>
            <a:r>
              <a:rPr lang="x-none" sz="2400" b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học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8633" y="241484"/>
            <a:ext cx="592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9334" y="1829675"/>
            <a:ext cx="1623306" cy="2293094"/>
          </a:xfrm>
          <a:prstGeom prst="rightArrow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Về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mặt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hình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thức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-8490" y="4659847"/>
            <a:ext cx="1613026" cy="1498745"/>
          </a:xfrm>
          <a:prstGeom prst="rightArrow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Về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tính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chất</a:t>
            </a:r>
            <a:endParaRPr lang="en-US" sz="2400" b="1" i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712640" y="2240390"/>
            <a:ext cx="163446" cy="1310975"/>
          </a:xfrm>
          <a:prstGeom prst="leftBrace">
            <a:avLst>
              <a:gd name="adj1" fmla="val 9322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871782" y="2034148"/>
            <a:ext cx="27687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Kiểm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tra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đánh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 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  <a:hlinkClick r:id="rId2" action="ppaction://hlinksldjump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hình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2" action="ppaction://hlinksldjump"/>
              </a:rPr>
              <a:t> 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935423" y="3258763"/>
            <a:ext cx="26837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Kiểm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tra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đánh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giá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 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  <a:hlinkClick r:id="rId3" action="ppaction://hlinksldjump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kết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thúc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3" action="ppaction://hlinksldjump"/>
              </a:rPr>
              <a:t>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015789" y="4437112"/>
            <a:ext cx="7753716" cy="219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Kiểm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tra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đánh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chiếu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hay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chuẩn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tư­­ơng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  <a:hlinkClick r:id="rId4" action="ppaction://hlinksldjump"/>
            </a:endParaRPr>
          </a:p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Kiểm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tra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đánh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tiêu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chí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 action="ppaction://hlinksldjump"/>
              </a:rPr>
              <a:t> 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60362" y="5427449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1712639" y="4941168"/>
            <a:ext cx="222783" cy="936104"/>
          </a:xfrm>
          <a:prstGeom prst="leftBrace">
            <a:avLst>
              <a:gd name="adj1" fmla="val 9322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448944" y="2034149"/>
            <a:ext cx="1583398" cy="4154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48944" y="2449647"/>
            <a:ext cx="1583398" cy="1751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731111" y="2961075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5" action="ppaction://hlinksldjump"/>
              </a:rPr>
              <a:t>Bài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5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5" action="ppaction://hlinksldjump"/>
              </a:rPr>
              <a:t>thi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5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5" action="ppaction://hlinksldjump"/>
              </a:rPr>
              <a:t>hết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5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5" action="ppaction://hlinksldjump"/>
              </a:rPr>
              <a:t>môn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05128" y="2283725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</a:t>
            </a:r>
            <a:r>
              <a:rPr lang="en-US" sz="2400" i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ịnh</a:t>
            </a:r>
            <a:r>
              <a:rPr lang="en-US" sz="2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kỳ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8334280" y="2148297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Môn</a:t>
            </a:r>
            <a:r>
              <a:rPr lang="en-US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học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8493337" y="2745390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Mô</a:t>
            </a:r>
            <a:r>
              <a:rPr lang="en-US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đun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>
            <a:endCxn id="22" idx="1"/>
          </p:cNvCxnSpPr>
          <p:nvPr/>
        </p:nvCxnSpPr>
        <p:spPr>
          <a:xfrm flipV="1">
            <a:off x="7206551" y="2379130"/>
            <a:ext cx="1127729" cy="1580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3" idx="1"/>
          </p:cNvCxnSpPr>
          <p:nvPr/>
        </p:nvCxnSpPr>
        <p:spPr>
          <a:xfrm>
            <a:off x="7206551" y="2609962"/>
            <a:ext cx="1286786" cy="36626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033120" y="1747540"/>
            <a:ext cx="2202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hường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xuyên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>
            <a:hlinkClick r:id="rId8" action="ppaction://hlinksldjump"/>
          </p:cNvPr>
          <p:cNvSpPr/>
          <p:nvPr/>
        </p:nvSpPr>
        <p:spPr>
          <a:xfrm>
            <a:off x="4664968" y="3528590"/>
            <a:ext cx="2836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8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8" action="ppaction://hlinksldjump"/>
              </a:rPr>
              <a:t>Bài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8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8" action="ppaction://hlinksldjump"/>
              </a:rPr>
              <a:t>thi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8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8" action="ppaction://hlinksldjump"/>
              </a:rPr>
              <a:t>hết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8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8" action="ppaction://hlinksldjump"/>
              </a:rPr>
              <a:t>mô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8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8" action="ppaction://hlinksldjump"/>
              </a:rPr>
              <a:t>đun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>
            <a:hlinkClick r:id="rId9" action="ppaction://hlinksldjump"/>
          </p:cNvPr>
          <p:cNvSpPr/>
          <p:nvPr/>
        </p:nvSpPr>
        <p:spPr>
          <a:xfrm>
            <a:off x="4664968" y="3975447"/>
            <a:ext cx="3708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Bài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thi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kết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thúc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khóa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hlinkClick r:id="rId9" action="ppaction://hlinksldjump"/>
              </a:rPr>
              <a:t>học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448944" y="3258763"/>
            <a:ext cx="205801" cy="3145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48944" y="3573271"/>
            <a:ext cx="205801" cy="1861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448944" y="3573273"/>
            <a:ext cx="205801" cy="6330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 Arrow 35">
            <a:hlinkClick r:id="rId10" action="ppaction://hlinksldjump"/>
          </p:cNvPr>
          <p:cNvSpPr/>
          <p:nvPr/>
        </p:nvSpPr>
        <p:spPr>
          <a:xfrm>
            <a:off x="9684834" y="6531721"/>
            <a:ext cx="216024" cy="260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kiểm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tra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đánh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từng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bước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chính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hoặc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chính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</a:t>
            </a:r>
            <a:r>
              <a:rPr lang="vi-VN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iểm tra đánh giá hình thành có nhiều lần kiểm tra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sai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sót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giai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đoạn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bổ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cứu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kịp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vi-VN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Kiểm tra đánh giá hình thành được thực hiện: Thường xuyên trong quá trình dạy học và cũng có thể định kỳ ở cuối mỗi môn học/môđun hoặc cuối học kỳ, cuối năm học.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977879" y="6537326"/>
            <a:ext cx="2311400" cy="320675"/>
          </a:xfrm>
          <a:prstGeom prst="rect">
            <a:avLst/>
          </a:prstGeom>
        </p:spPr>
        <p:txBody>
          <a:bodyPr/>
          <a:lstStyle/>
          <a:p>
            <a:fld id="{9EB161A8-6E5C-4A80-B0C0-EF2D6932EDF4}" type="slidenum">
              <a: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4648" y="209855"/>
            <a:ext cx="592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BÀI 1: LẬP KẾ HOẠCH ĐÁNH GIÁ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520" y="1196752"/>
            <a:ext cx="5359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1.2.1.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Kiểm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tra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đánh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giá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thành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-Slide-Truong-HCEM2" id="{079A522F-51B7-9A46-BF25-4220E478F91E}" vid="{D26627D3-8DBD-6D4D-9DDB-E747551AE2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2128</Words>
  <Application>Microsoft Office PowerPoint</Application>
  <PresentationFormat>A4 Paper (210x297 mm)</PresentationFormat>
  <Paragraphs>647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Custom Design</vt:lpstr>
      <vt:lpstr>Document</vt:lpstr>
      <vt:lpstr>PowerPoint Presentation</vt:lpstr>
      <vt:lpstr>Nội dung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1: LẬP KẾ HOẠCH ĐÁNH GIÁ</vt:lpstr>
      <vt:lpstr>BÀI 1: LẬP KẾ HOẠCH ĐÁNH GIÁ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HP</cp:lastModifiedBy>
  <cp:revision>128</cp:revision>
  <dcterms:created xsi:type="dcterms:W3CDTF">2020-03-19T04:34:56Z</dcterms:created>
  <dcterms:modified xsi:type="dcterms:W3CDTF">2020-09-12T00:36:52Z</dcterms:modified>
</cp:coreProperties>
</file>