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35"/>
  </p:notesMasterIdLst>
  <p:sldIdLst>
    <p:sldId id="256" r:id="rId2"/>
    <p:sldId id="270" r:id="rId3"/>
    <p:sldId id="347" r:id="rId4"/>
    <p:sldId id="316" r:id="rId5"/>
    <p:sldId id="317" r:id="rId6"/>
    <p:sldId id="346" r:id="rId7"/>
    <p:sldId id="350" r:id="rId8"/>
    <p:sldId id="351" r:id="rId9"/>
    <p:sldId id="328" r:id="rId10"/>
    <p:sldId id="329" r:id="rId11"/>
    <p:sldId id="320" r:id="rId12"/>
    <p:sldId id="321" r:id="rId13"/>
    <p:sldId id="322" r:id="rId14"/>
    <p:sldId id="323" r:id="rId15"/>
    <p:sldId id="324" r:id="rId16"/>
    <p:sldId id="325" r:id="rId17"/>
    <p:sldId id="326" r:id="rId18"/>
    <p:sldId id="332" r:id="rId19"/>
    <p:sldId id="333" r:id="rId20"/>
    <p:sldId id="334" r:id="rId21"/>
    <p:sldId id="335" r:id="rId22"/>
    <p:sldId id="344" r:id="rId23"/>
    <p:sldId id="338" r:id="rId24"/>
    <p:sldId id="339" r:id="rId25"/>
    <p:sldId id="340" r:id="rId26"/>
    <p:sldId id="341" r:id="rId27"/>
    <p:sldId id="345" r:id="rId28"/>
    <p:sldId id="287" r:id="rId29"/>
    <p:sldId id="342" r:id="rId30"/>
    <p:sldId id="348" r:id="rId31"/>
    <p:sldId id="349" r:id="rId32"/>
    <p:sldId id="352" r:id="rId33"/>
    <p:sldId id="258" r:id="rId34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1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56"/>
    <p:restoredTop sz="94562"/>
  </p:normalViewPr>
  <p:slideViewPr>
    <p:cSldViewPr>
      <p:cViewPr>
        <p:scale>
          <a:sx n="73" d="100"/>
          <a:sy n="73" d="100"/>
        </p:scale>
        <p:origin x="-672" y="-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B0BC74-5CA4-4C1E-BD82-20000F6D3306}" type="datetimeFigureOut">
              <a:rPr lang="en-US" smtClean="0"/>
              <a:t>9/12/2020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35F5E6-6C1E-4D0F-BFCE-BC27EB92E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406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57F69B-0ABB-3944-A550-E758B36DE1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2708919"/>
            <a:ext cx="7429500" cy="801043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055D736-8FF4-7F4A-BFAF-24E7A57498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333187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DB880F-8D70-8548-A264-811F7711B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55F4524-689B-D641-AF34-20B97A74C0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70831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862AB065-B8F8-FF41-935E-0E7B177903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9775" y="365125"/>
            <a:ext cx="2135188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BD0D183-BA2A-6340-A63E-903E060868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56337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15947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="" xmlns:a16="http://schemas.microsoft.com/office/drawing/2014/main" id="{A3E01EDD-41C3-1E4D-9DB9-E21DF99D1F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2307" y="2590800"/>
            <a:ext cx="854392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XIN CẢM ƠN!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70477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8413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200400"/>
            <a:ext cx="6934200" cy="685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08E0AFBE-C35B-B94D-AAED-4A57A6ABC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52400"/>
            <a:ext cx="8915400" cy="762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C2292105-6304-DC4F-9C7A-236FD4A69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52400"/>
            <a:ext cx="8915400" cy="762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BF927F-8B6A-6443-83EF-A210ED96C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07FE01C-EE61-B04D-8F51-0A360AEC4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28245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0003701-3215-7143-AD90-92AE936D7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EE6592C-9103-0F4D-A94B-4A2A1D7C1B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0225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3A2C9C6-FACF-1842-B6AC-8BBE8EBA1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3D9B479-6D2D-1F40-9A98-ABC0154DD7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195762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E74BF8D-3362-4641-913E-53C7647CC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200" y="1825625"/>
            <a:ext cx="4195763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84101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32493EB-C50A-FB40-93FF-DF1CBC352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88" y="1"/>
            <a:ext cx="8543925" cy="90872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EB9AC9A-1190-BB48-8C95-7EA9ECCF90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B086232-A6CF-0844-A98D-4B5B4D0216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38C76A6-83F7-EC47-9E47-EAD7734AE8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953315E3-AA05-C448-BAC0-3FF00B6424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5211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4080D5-58F1-C847-93C6-E34ED5053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28864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6267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F08ED7-F418-4547-BBE1-F9230B5FC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0CDE33A-CE0B-2E46-AC6B-D330AEC59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BCC25A2-A0F3-3A4A-B822-5D5CAD7BF6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2700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3F99D5-488D-784D-991D-2179F16B2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2C85EDF8-1684-6A4D-898D-0041AFB836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6B75487-9B22-E641-9A02-D5D5E7546F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6F6BC91-2831-9F40-A09A-03F5BE7388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FA9E3B26-DE00-B04F-A8A1-C59B5066050A}" type="datetimeFigureOut">
              <a:rPr lang="x-none" smtClean="0"/>
              <a:t>9/12/2020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B497B4C-4202-B043-9DE7-25325BFA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C2EBE8F-BD16-4F43-A20A-78C8C9A0F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049B4E73-2FA4-2344-A03B-F3D2C653571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27231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67C9F0CA-C56D-4F42-8CDE-A7207B4AF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88" y="1"/>
            <a:ext cx="8399909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C16DA3A-D44A-F940-BC57-9E1A12BBC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435966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49" r:id="rId13"/>
    <p:sldLayoutId id="2147483652" r:id="rId14"/>
    <p:sldLayoutId id="214748365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70C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package" Target="../embeddings/Microsoft_Word_Document1.docx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emf"/><Relationship Id="rId4" Type="http://schemas.openxmlformats.org/officeDocument/2006/relationships/package" Target="../embeddings/Microsoft_Word_Document2.docx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emf"/><Relationship Id="rId4" Type="http://schemas.openxmlformats.org/officeDocument/2006/relationships/package" Target="../embeddings/Microsoft_Word_Document3.docx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slide" Target="slide3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slide" Target="slide14.xml"/><Relationship Id="rId7" Type="http://schemas.openxmlformats.org/officeDocument/2006/relationships/slide" Target="slide13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slide" Target="slide15.xml"/><Relationship Id="rId10" Type="http://schemas.openxmlformats.org/officeDocument/2006/relationships/slide" Target="slide3.xml"/><Relationship Id="rId4" Type="http://schemas.openxmlformats.org/officeDocument/2006/relationships/slide" Target="slide28.xml"/><Relationship Id="rId9" Type="http://schemas.openxmlformats.org/officeDocument/2006/relationships/slide" Target="slide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slide" Target="slide14.xml"/><Relationship Id="rId7" Type="http://schemas.openxmlformats.org/officeDocument/2006/relationships/slide" Target="slide13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slide" Target="slide15.xml"/><Relationship Id="rId10" Type="http://schemas.openxmlformats.org/officeDocument/2006/relationships/slide" Target="slide3.xml"/><Relationship Id="rId4" Type="http://schemas.openxmlformats.org/officeDocument/2006/relationships/slide" Target="slide28.xml"/><Relationship Id="rId9" Type="http://schemas.openxmlformats.org/officeDocument/2006/relationships/slide" Target="slide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15C4739-DE54-744D-A632-7C4AF4E32F99}"/>
              </a:ext>
            </a:extLst>
          </p:cNvPr>
          <p:cNvSpPr txBox="1"/>
          <p:nvPr/>
        </p:nvSpPr>
        <p:spPr>
          <a:xfrm>
            <a:off x="560512" y="3344798"/>
            <a:ext cx="885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ĐÁNH GIÁ TRONG DẠY HỌC</a:t>
            </a:r>
            <a:endParaRPr lang="x-none" sz="3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23D30E3-2D75-0844-B8B4-EE159E5E0F4C}"/>
              </a:ext>
            </a:extLst>
          </p:cNvPr>
          <p:cNvSpPr txBox="1"/>
          <p:nvPr/>
        </p:nvSpPr>
        <p:spPr>
          <a:xfrm>
            <a:off x="2216696" y="2636912"/>
            <a:ext cx="4968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GIẢNG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746B124-B1B4-924A-9997-FED38A0D4FF5}"/>
              </a:ext>
            </a:extLst>
          </p:cNvPr>
          <p:cNvSpPr txBox="1"/>
          <p:nvPr/>
        </p:nvSpPr>
        <p:spPr>
          <a:xfrm>
            <a:off x="5385048" y="5445224"/>
            <a:ext cx="43204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2000" dirty="0"/>
              <a:t>Giảng viên</a:t>
            </a:r>
            <a:r>
              <a:rPr lang="x-none" sz="2000"/>
              <a:t>: </a:t>
            </a:r>
            <a:endParaRPr lang="x-none" sz="2000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x-none" sz="2000" dirty="0"/>
              <a:t>Khoa</a:t>
            </a:r>
            <a:r>
              <a:rPr lang="x-none" sz="2000"/>
              <a:t>: </a:t>
            </a:r>
            <a:r>
              <a:rPr lang="en-US" sz="2000" dirty="0" err="1" smtClean="0">
                <a:solidFill>
                  <a:srgbClr val="0070C0"/>
                </a:solidFill>
              </a:rPr>
              <a:t>Sư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phạm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Giáo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dục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nghề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nghiệp</a:t>
            </a:r>
            <a:endParaRPr lang="x-none" sz="2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905000"/>
            <a:ext cx="4873890" cy="823912"/>
          </a:xfrm>
        </p:spPr>
        <p:txBody>
          <a:bodyPr anchor="ctr">
            <a:norm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KIỂM TRA ĐÁNH GIÁ THƯỜNG XUYÊN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728912"/>
            <a:ext cx="4873890" cy="3684588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buFontTx/>
              <a:buChar char="-"/>
            </a:pP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Không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chính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thức</a:t>
            </a:r>
            <a:endParaRPr lang="en-US" sz="2400" dirty="0">
              <a:solidFill>
                <a:prstClr val="black"/>
              </a:solidFill>
              <a:latin typeface="Times New Roman"/>
              <a:ea typeface="Times New Roman"/>
              <a:cs typeface="+mn-cs"/>
            </a:endParaRP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Thực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hiện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bám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sát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từng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nội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dung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dạy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học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cụ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thể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trong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từng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bài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học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/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môđun</a:t>
            </a:r>
            <a:endParaRPr lang="en-US" sz="2400" dirty="0">
              <a:solidFill>
                <a:prstClr val="black"/>
              </a:solidFill>
              <a:latin typeface="Times New Roman"/>
              <a:ea typeface="Times New Roman"/>
              <a:cs typeface="+mn-cs"/>
            </a:endParaRP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Hình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thức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: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Vấn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đáp,thảo</a:t>
            </a:r>
            <a:r>
              <a:rPr lang="en-US" sz="2400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luận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nhóm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quan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sát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trình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diễn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công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não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...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vi-VN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Kết quả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: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Những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vi-VN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nhận xét, những chú ý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.. (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Định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tính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2" y="1905000"/>
            <a:ext cx="4891088" cy="823912"/>
          </a:xfrm>
        </p:spPr>
        <p:txBody>
          <a:bodyPr anchor="ctr">
            <a:norm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KIỂM TRA ĐÁNH GIÁ 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ĐỊNH KỲ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2" y="2728912"/>
            <a:ext cx="4891088" cy="3684588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0000"/>
              </a:lnSpc>
              <a:buFontTx/>
              <a:buChar char="-"/>
            </a:pP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Chính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thức</a:t>
            </a:r>
            <a:endParaRPr lang="en-US" sz="2400" dirty="0">
              <a:solidFill>
                <a:prstClr val="black"/>
              </a:solidFill>
              <a:latin typeface="Times New Roman"/>
              <a:ea typeface="Times New Roman"/>
              <a:cs typeface="+mn-cs"/>
            </a:endParaRP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T</a:t>
            </a:r>
            <a:r>
              <a:rPr lang="vi-VN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hực hiện định kỳ theo quy định riêng đối với môn học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/ </a:t>
            </a:r>
            <a:r>
              <a:rPr lang="vi-VN" sz="2400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môđun</a:t>
            </a:r>
            <a:endParaRPr lang="en-US" sz="2400" dirty="0" smtClean="0">
              <a:solidFill>
                <a:prstClr val="black"/>
              </a:solidFill>
              <a:latin typeface="Times New Roman"/>
              <a:ea typeface="Times New Roman"/>
              <a:cs typeface="+mn-cs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2400" dirty="0">
              <a:solidFill>
                <a:prstClr val="black"/>
              </a:solidFill>
              <a:latin typeface="Times New Roman"/>
              <a:ea typeface="Times New Roman"/>
              <a:cs typeface="+mn-cs"/>
            </a:endParaRP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Hình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thức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: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Bài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kiểm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tra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định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kỳ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: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Trắc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nghiệm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tự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luận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, ...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endParaRPr lang="en-US" sz="2400" dirty="0">
              <a:solidFill>
                <a:prstClr val="black"/>
              </a:solidFill>
              <a:latin typeface="Times New Roman"/>
              <a:ea typeface="Times New Roman"/>
              <a:cs typeface="+mn-cs"/>
            </a:endParaRP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Kết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quả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: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Chiếm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30-40%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trong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điểm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tổng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kết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. (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Định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lượng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)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endParaRPr lang="en-US" sz="2400" dirty="0">
              <a:solidFill>
                <a:prstClr val="black"/>
              </a:solidFill>
              <a:latin typeface="Times New Roman"/>
              <a:ea typeface="Times New Roman"/>
              <a:cs typeface="+mn-cs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035550" y="1968500"/>
            <a:ext cx="0" cy="450850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033243" y="1120096"/>
            <a:ext cx="41104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20000"/>
              </a:spcBef>
              <a:buClr>
                <a:srgbClr val="0563C1"/>
              </a:buClr>
            </a:pPr>
            <a:r>
              <a:rPr lang="en-US" sz="24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endParaRPr lang="en-US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663128" y="225391"/>
            <a:ext cx="59693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Times New Roman"/>
                <a:ea typeface="Times New Roman"/>
              </a:rPr>
              <a:t>BÀI 1: LẬP KẾ HOẠCH ĐÁNH GIÁ</a:t>
            </a:r>
            <a:endParaRPr lang="en-US" sz="2800" b="1" dirty="0">
              <a:solidFill>
                <a:prstClr val="black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6177136" y="1171036"/>
            <a:ext cx="411603" cy="23083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177136" y="1401869"/>
            <a:ext cx="411603" cy="35978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588739" y="836712"/>
            <a:ext cx="20874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>
                <a:solidFill>
                  <a:prstClr val="black"/>
                </a:solidFill>
                <a:latin typeface="Times New Roman"/>
                <a:ea typeface="Times New Roman"/>
              </a:rPr>
              <a:t>T</a:t>
            </a:r>
            <a:r>
              <a:rPr lang="en-US" sz="2400" b="1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hường</a:t>
            </a:r>
            <a:r>
              <a:rPr lang="en-US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/>
                <a:ea typeface="Times New Roman"/>
              </a:rPr>
              <a:t>xuyên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703799" y="1408467"/>
            <a:ext cx="12025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>
                <a:solidFill>
                  <a:prstClr val="black"/>
                </a:solidFill>
                <a:latin typeface="Times New Roman"/>
                <a:ea typeface="Times New Roman"/>
              </a:rPr>
              <a:t>Đ</a:t>
            </a:r>
            <a:r>
              <a:rPr lang="en-US" sz="2400" b="1" i="1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ịnh</a:t>
            </a:r>
            <a:r>
              <a:rPr lang="en-US" sz="2400" b="1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Times New Roman"/>
                <a:ea typeface="Times New Roman"/>
              </a:rPr>
              <a:t>kỳ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2" name="Left Arrow 1">
            <a:hlinkClick r:id="rId2" action="ppaction://hlinksldjump"/>
          </p:cNvPr>
          <p:cNvSpPr/>
          <p:nvPr/>
        </p:nvSpPr>
        <p:spPr>
          <a:xfrm>
            <a:off x="9489504" y="6477000"/>
            <a:ext cx="416496" cy="26436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148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12640" y="188640"/>
            <a:ext cx="59693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 1: LẬP KẾ HOẠCH ĐÁNH GIÁ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4882" y="936828"/>
            <a:ext cx="47861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*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KIỂM TRA ĐÁNH 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GIÁ ĐỊNH 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KỲ</a:t>
            </a:r>
          </a:p>
        </p:txBody>
      </p:sp>
      <p:sp>
        <p:nvSpPr>
          <p:cNvPr id="7" name="Rectangle 6"/>
          <p:cNvSpPr/>
          <p:nvPr/>
        </p:nvSpPr>
        <p:spPr>
          <a:xfrm>
            <a:off x="1029241" y="1557520"/>
            <a:ext cx="61895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- </a:t>
            </a:r>
            <a:r>
              <a:rPr lang="en-US" sz="2400" i="1" dirty="0" err="1" smtClean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Kiểm</a:t>
            </a:r>
            <a:r>
              <a:rPr lang="en-US" sz="2400" i="1" dirty="0" smtClean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tra</a:t>
            </a:r>
            <a:r>
              <a:rPr lang="en-US" sz="2400" i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đánh</a:t>
            </a:r>
            <a:r>
              <a:rPr lang="en-US" sz="2400" i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giá</a:t>
            </a:r>
            <a:r>
              <a:rPr lang="en-US" sz="2400" i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định</a:t>
            </a:r>
            <a:r>
              <a:rPr lang="en-US" sz="2400" i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kỳ</a:t>
            </a:r>
            <a:r>
              <a:rPr lang="en-US" sz="2400" i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đối</a:t>
            </a:r>
            <a:r>
              <a:rPr lang="en-US" sz="2400" i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với</a:t>
            </a:r>
            <a:r>
              <a:rPr lang="en-US" sz="2400" i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môn</a:t>
            </a:r>
            <a:r>
              <a:rPr lang="en-US" sz="2400" i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học</a:t>
            </a:r>
            <a:r>
              <a:rPr lang="en-US" sz="2400" i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endParaRPr lang="en-US" sz="2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2874" y="2019185"/>
            <a:ext cx="91450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tabLst>
                <a:tab pos="457200" algn="l"/>
              </a:tabLst>
            </a:pP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Số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lượng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kiểm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tra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đánh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giá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định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kỳ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phụ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thuộc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vào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nội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dung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của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từng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môn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học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.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Các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điểm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kiểm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tra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định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kỳ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được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ghi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vào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Phiếu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điểm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kiểm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tra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định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kỳ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454882" y="4221088"/>
            <a:ext cx="90730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Kết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quả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kiểm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tra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đánh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giá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định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kỳ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môđun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tuần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tự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theo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4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khía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cạnh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: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Quy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trình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sản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phẩm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, an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toàn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và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thái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độ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được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ghi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dấu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(x)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nếu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đạt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, (o)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nếu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không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đạt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, (-)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nếu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không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KTĐG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vào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Phiếu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theo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dõi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đánh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giá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định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kỳ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môđun</a:t>
            </a:r>
            <a:endParaRPr lang="en-US" sz="2400" b="1" i="1" dirty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15544" y="3501008"/>
            <a:ext cx="60356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- </a:t>
            </a:r>
            <a:r>
              <a:rPr lang="en-US" sz="2400" i="1" dirty="0" err="1" smtClean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Kiểm</a:t>
            </a:r>
            <a:r>
              <a:rPr lang="en-US" sz="2400" i="1" dirty="0" smtClean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tra</a:t>
            </a:r>
            <a:r>
              <a:rPr lang="en-US" sz="2400" i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đánh</a:t>
            </a:r>
            <a:r>
              <a:rPr lang="en-US" sz="2400" i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giá</a:t>
            </a:r>
            <a:r>
              <a:rPr lang="en-US" sz="2400" i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định</a:t>
            </a:r>
            <a:r>
              <a:rPr lang="en-US" sz="2400" i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kỳ</a:t>
            </a:r>
            <a:r>
              <a:rPr lang="en-US" sz="2400" i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đối</a:t>
            </a:r>
            <a:r>
              <a:rPr lang="en-US" sz="2400" i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với</a:t>
            </a:r>
            <a:r>
              <a:rPr lang="en-US" sz="2400" i="1" dirty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mô</a:t>
            </a:r>
            <a:r>
              <a:rPr lang="en-US" sz="2400" i="1" dirty="0" smtClean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đun</a:t>
            </a:r>
            <a:r>
              <a:rPr lang="en-US" sz="2400" i="1" dirty="0" smtClean="0">
                <a:solidFill>
                  <a:srgbClr val="0070C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endParaRPr lang="en-US" sz="2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3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66464" y="260648"/>
            <a:ext cx="5969326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Times New Roman"/>
                <a:ea typeface="Times New Roman"/>
              </a:rPr>
              <a:t>BÀI 1: LẬP KẾ HOẠCH ĐÁNH GIÁ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74627" y="1196752"/>
            <a:ext cx="4953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PHIẾU KIỂM TRA ĐỊNH KỲ</a:t>
            </a:r>
          </a:p>
          <a:p>
            <a:r>
              <a:rPr lang="en-US" sz="2400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Trường</a:t>
            </a:r>
            <a:r>
              <a:rPr lang="en-US" sz="24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:</a:t>
            </a:r>
          </a:p>
          <a:p>
            <a:r>
              <a:rPr lang="en-US" sz="2400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Khoá</a:t>
            </a:r>
            <a:r>
              <a:rPr lang="en-US" sz="24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học</a:t>
            </a:r>
            <a:r>
              <a:rPr lang="en-US" sz="24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: </a:t>
            </a:r>
          </a:p>
          <a:p>
            <a:r>
              <a:rPr lang="en-US" sz="2400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Môn</a:t>
            </a:r>
            <a:r>
              <a:rPr lang="en-US" sz="24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học</a:t>
            </a:r>
            <a:r>
              <a:rPr lang="en-US" sz="24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: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5669212"/>
              </p:ext>
            </p:extLst>
          </p:nvPr>
        </p:nvGraphicFramePr>
        <p:xfrm>
          <a:off x="848544" y="2996952"/>
          <a:ext cx="8208912" cy="2743200"/>
        </p:xfrm>
        <a:graphic>
          <a:graphicData uri="http://schemas.openxmlformats.org/drawingml/2006/table">
            <a:tbl>
              <a:tblPr/>
              <a:tblGrid>
                <a:gridCol w="808023"/>
                <a:gridCol w="1481375"/>
                <a:gridCol w="878954"/>
                <a:gridCol w="720080"/>
                <a:gridCol w="792088"/>
                <a:gridCol w="864096"/>
                <a:gridCol w="1368152"/>
                <a:gridCol w="1296144"/>
              </a:tblGrid>
              <a:tr h="157480">
                <a:tc row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TT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Họ</a:t>
                      </a: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và</a:t>
                      </a: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tên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Điểm</a:t>
                      </a: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kiểm</a:t>
                      </a: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tra</a:t>
                      </a: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định</a:t>
                      </a: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kỳ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Bài</a:t>
                      </a: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1 </a:t>
                      </a:r>
                      <a:r>
                        <a:rPr lang="en-US" sz="20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ngày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Bài</a:t>
                      </a: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2 </a:t>
                      </a:r>
                      <a:r>
                        <a:rPr lang="en-US" sz="20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ngày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Bài</a:t>
                      </a: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3 </a:t>
                      </a:r>
                      <a:r>
                        <a:rPr lang="en-US" sz="20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ngày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Bài</a:t>
                      </a: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...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ngày</a:t>
                      </a: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Điểm</a:t>
                      </a: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trung</a:t>
                      </a: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bình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Bằng số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Bằng</a:t>
                      </a: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chữ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...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Left Arrow 6">
            <a:hlinkClick r:id="rId2" action="ppaction://hlinksldjump"/>
          </p:cNvPr>
          <p:cNvSpPr/>
          <p:nvPr/>
        </p:nvSpPr>
        <p:spPr>
          <a:xfrm>
            <a:off x="9489504" y="6477000"/>
            <a:ext cx="416496" cy="26436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3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10521" y="260648"/>
            <a:ext cx="5969326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Times New Roman"/>
                <a:ea typeface="Times New Roman"/>
              </a:rPr>
              <a:t>BÀI 1: LẬP KẾ HOẠCH ĐÁNH GIÁ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20552" y="908720"/>
            <a:ext cx="7200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PHIẾU THEO DỖI ĐÁNH GIÁ ĐỊNH KỲ MÔ ĐUN</a:t>
            </a:r>
          </a:p>
          <a:p>
            <a:r>
              <a:rPr lang="en-US" sz="2400" b="1" dirty="0" err="1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Tr</a:t>
            </a:r>
            <a:r>
              <a:rPr lang="fr-FR" sz="2400" b="1" dirty="0" err="1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ường</a:t>
            </a:r>
            <a:r>
              <a:rPr lang="fr-FR" sz="24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lang="en-US" sz="2400" b="1" dirty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r>
              <a:rPr lang="fr-FR" sz="2400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Khoá</a:t>
            </a:r>
            <a:r>
              <a:rPr lang="fr-FR" sz="24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fr-FR" sz="2400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học</a:t>
            </a:r>
            <a:r>
              <a:rPr lang="fr-FR" sz="24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lang="en-US" sz="2400" b="1" dirty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r>
              <a:rPr lang="fr-FR" sz="2400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Môđun</a:t>
            </a:r>
            <a:r>
              <a:rPr lang="fr-FR" sz="24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lang="en-US" sz="2400" b="1" dirty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9150498"/>
              </p:ext>
            </p:extLst>
          </p:nvPr>
        </p:nvGraphicFramePr>
        <p:xfrm>
          <a:off x="920552" y="2780928"/>
          <a:ext cx="7776865" cy="3484114"/>
        </p:xfrm>
        <a:graphic>
          <a:graphicData uri="http://schemas.openxmlformats.org/drawingml/2006/table">
            <a:tbl>
              <a:tblPr/>
              <a:tblGrid>
                <a:gridCol w="682638"/>
                <a:gridCol w="819166"/>
                <a:gridCol w="819166"/>
                <a:gridCol w="819166"/>
                <a:gridCol w="577209"/>
                <a:gridCol w="577209"/>
                <a:gridCol w="624234"/>
                <a:gridCol w="841852"/>
                <a:gridCol w="2016225"/>
              </a:tblGrid>
              <a:tr h="435134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TT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Họ</a:t>
                      </a:r>
                      <a:r>
                        <a:rPr lang="en-US" sz="19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9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và</a:t>
                      </a:r>
                      <a:r>
                        <a:rPr lang="en-US" sz="19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9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tên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Đánh</a:t>
                      </a:r>
                      <a:r>
                        <a:rPr lang="en-US" sz="19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9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giá</a:t>
                      </a:r>
                      <a:r>
                        <a:rPr lang="en-US" sz="19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9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định</a:t>
                      </a:r>
                      <a:r>
                        <a:rPr lang="en-US" sz="19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9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kỳ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9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Nhận xét &amp; 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9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kết luận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Đạt/Không đạt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02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ĐN 1  </a:t>
                      </a:r>
                      <a:endParaRPr lang="en-US" sz="19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ngày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ĐN 2 ngày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ĐN ... </a:t>
                      </a:r>
                      <a:r>
                        <a:rPr lang="en-US" sz="19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ngày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914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LT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TH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LT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TH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LT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TH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Đạt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x </a:t>
                      </a:r>
                      <a:r>
                        <a:rPr lang="en-US" sz="19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x</a:t>
                      </a:r>
                      <a:r>
                        <a:rPr lang="en-US" sz="1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o x 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Đạt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Đạt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x -  x x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Đạt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513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...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13659" y="6336268"/>
            <a:ext cx="9163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TH: </a:t>
            </a:r>
            <a:r>
              <a:rPr lang="en-US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 </a:t>
            </a:r>
            <a:r>
              <a:rPr lang="en-US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Left Arrow 7">
            <a:hlinkClick r:id="rId2" action="ppaction://hlinksldjump"/>
          </p:cNvPr>
          <p:cNvSpPr/>
          <p:nvPr/>
        </p:nvSpPr>
        <p:spPr>
          <a:xfrm>
            <a:off x="9489504" y="6477000"/>
            <a:ext cx="416496" cy="26436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27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74326" y="222734"/>
            <a:ext cx="59693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 1: LẬP KẾ HOẠCH ĐÁNH GIÁ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0512" y="1124744"/>
            <a:ext cx="49696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1.2.2.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Kiểm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tra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đánh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giá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kết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thúc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926541" y="3140968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Kiểm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tra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đánh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giá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kết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thúc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được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thực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hiện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khi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kết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thúc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môn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học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hoặc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môđun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đó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là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</a:t>
            </a:r>
            <a:r>
              <a:rPr lang="en-US" sz="2400" i="1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thi</a:t>
            </a:r>
            <a:r>
              <a:rPr lang="en-US" sz="2400" i="1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lý</a:t>
            </a:r>
            <a:r>
              <a:rPr lang="en-US" sz="2400" i="1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thuyết</a:t>
            </a:r>
            <a:r>
              <a:rPr lang="en-US" sz="2400" i="1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hoặc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</a:t>
            </a:r>
            <a:r>
              <a:rPr lang="en-US" sz="2400" i="1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thi</a:t>
            </a:r>
            <a:r>
              <a:rPr lang="en-US" sz="2400" i="1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hết</a:t>
            </a:r>
            <a:r>
              <a:rPr lang="en-US" sz="2400" i="1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môđun</a:t>
            </a:r>
            <a:r>
              <a:rPr lang="en-US" sz="2400" i="1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với</a:t>
            </a:r>
            <a:r>
              <a:rPr lang="en-US" sz="2400" i="1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hai</a:t>
            </a:r>
            <a:r>
              <a:rPr lang="en-US" sz="2400" i="1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phần</a:t>
            </a:r>
            <a:r>
              <a:rPr lang="en-US" sz="2400" i="1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lý</a:t>
            </a:r>
            <a:r>
              <a:rPr lang="en-US" sz="2400" i="1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thuyết</a:t>
            </a:r>
            <a:r>
              <a:rPr lang="en-US" sz="2400" i="1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và</a:t>
            </a:r>
            <a:r>
              <a:rPr lang="en-US" sz="2400" i="1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thực</a:t>
            </a:r>
            <a:r>
              <a:rPr lang="en-US" sz="2400" i="1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hành</a:t>
            </a:r>
            <a:endParaRPr lang="en-US" sz="2400" i="1" u="sng" dirty="0" smtClean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endParaRPr lang="en-U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26541" y="1988839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Kiểm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tra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đánh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giá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kết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thúc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phải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dựa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vào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mục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tiêu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học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tập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phản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ánh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đúng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năng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lực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thực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sự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của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người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học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</a:p>
        </p:txBody>
      </p:sp>
      <p:sp>
        <p:nvSpPr>
          <p:cNvPr id="7" name="Left Arrow 6">
            <a:hlinkClick r:id="rId2" action="ppaction://hlinksldjump"/>
          </p:cNvPr>
          <p:cNvSpPr/>
          <p:nvPr/>
        </p:nvSpPr>
        <p:spPr>
          <a:xfrm>
            <a:off x="9489504" y="6453336"/>
            <a:ext cx="416496" cy="26436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8193360" y="4581128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5941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55217" y="188640"/>
            <a:ext cx="59693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 1: LẬP KẾ HOẠCH ĐÁNH GIÁ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24542" y="1484784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	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thi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hết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môn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thường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gọi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là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môn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thi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.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Điểm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thi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hết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môn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được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ghi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vào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Bảng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điểm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thi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hết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môn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theo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mẫu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:</a:t>
            </a:r>
            <a:endParaRPr lang="en-US" sz="2400" dirty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endParaRPr lang="en-U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69922" y="2417406"/>
            <a:ext cx="4953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200" b="1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BẢNG ĐIỂM THI HẾT MÔN</a:t>
            </a:r>
            <a:endParaRPr lang="en-US" sz="2200" b="1" dirty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Trường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:	</a:t>
            </a:r>
          </a:p>
          <a:p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Khoá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học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:</a:t>
            </a:r>
          </a:p>
          <a:p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Môn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học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: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4784371"/>
              </p:ext>
            </p:extLst>
          </p:nvPr>
        </p:nvGraphicFramePr>
        <p:xfrm>
          <a:off x="1352600" y="4149080"/>
          <a:ext cx="7704857" cy="1524000"/>
        </p:xfrm>
        <a:graphic>
          <a:graphicData uri="http://schemas.openxmlformats.org/drawingml/2006/table">
            <a:tbl>
              <a:tblPr/>
              <a:tblGrid>
                <a:gridCol w="1045120"/>
                <a:gridCol w="1828960"/>
                <a:gridCol w="1437040"/>
                <a:gridCol w="1437040"/>
                <a:gridCol w="1956697"/>
              </a:tblGrid>
              <a:tr h="10477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TT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Họ</a:t>
                      </a: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và</a:t>
                      </a: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tên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Điểm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Ghi chú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7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Bằng số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Bằng chữ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7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5584886" y="5877271"/>
            <a:ext cx="42498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Ngày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                                                     </a:t>
            </a:r>
            <a:endParaRPr lang="en-US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Giám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khảo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3" name="Rectangle 2"/>
          <p:cNvSpPr/>
          <p:nvPr/>
        </p:nvSpPr>
        <p:spPr>
          <a:xfrm>
            <a:off x="746373" y="980728"/>
            <a:ext cx="22381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u="sng" dirty="0" err="1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Bài</a:t>
            </a:r>
            <a:r>
              <a:rPr lang="en-US" sz="2400" i="1" u="sng" dirty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thi</a:t>
            </a:r>
            <a:r>
              <a:rPr lang="en-US" sz="2400" i="1" u="sng" dirty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hết</a:t>
            </a:r>
            <a:r>
              <a:rPr lang="en-US" sz="2400" i="1" u="sng" dirty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môn</a:t>
            </a:r>
            <a:endParaRPr lang="en-US" sz="2400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60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19978" y="235612"/>
            <a:ext cx="59693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 1: LẬP KẾ HOẠCH ĐÁNH GIÁ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60254" y="908720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Điểm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kết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thúc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môn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học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được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tính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trên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cơ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sở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trọng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số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của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điểm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trung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bình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các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kiểm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tra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định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kỳ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và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thi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hết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môn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theo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Bảng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điểm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kết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thúc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môn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học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:</a:t>
            </a:r>
            <a:endParaRPr lang="en-US" sz="2400" b="1" i="1" dirty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44172" y="2253065"/>
            <a:ext cx="53451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BẢNG ĐIỂM KẾT THÚC MÔN HỌC</a:t>
            </a:r>
          </a:p>
          <a:p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Trường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:</a:t>
            </a:r>
          </a:p>
          <a:p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Khoá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học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:</a:t>
            </a:r>
          </a:p>
          <a:p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Môn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học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: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5888290"/>
              </p:ext>
            </p:extLst>
          </p:nvPr>
        </p:nvGraphicFramePr>
        <p:xfrm>
          <a:off x="760206" y="4005064"/>
          <a:ext cx="8352928" cy="2194560"/>
        </p:xfrm>
        <a:graphic>
          <a:graphicData uri="http://schemas.openxmlformats.org/drawingml/2006/table">
            <a:tbl>
              <a:tblPr/>
              <a:tblGrid>
                <a:gridCol w="792087"/>
                <a:gridCol w="1728192"/>
                <a:gridCol w="1056271"/>
                <a:gridCol w="1031961"/>
                <a:gridCol w="934202"/>
                <a:gridCol w="1298046"/>
                <a:gridCol w="1512169"/>
              </a:tblGrid>
              <a:tr h="77728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prstClr val="black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prstClr val="black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TT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prstClr val="black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200" dirty="0" err="1">
                          <a:solidFill>
                            <a:prstClr val="black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Họ</a:t>
                      </a:r>
                      <a:r>
                        <a:rPr lang="en-US" sz="2400" kern="1200" dirty="0">
                          <a:solidFill>
                            <a:prstClr val="black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prstClr val="black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và</a:t>
                      </a:r>
                      <a:r>
                        <a:rPr lang="en-US" sz="2400" kern="1200" dirty="0">
                          <a:solidFill>
                            <a:prstClr val="black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prstClr val="black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tên</a:t>
                      </a:r>
                      <a:endParaRPr lang="en-US" sz="2400" kern="1200" dirty="0">
                        <a:solidFill>
                          <a:prstClr val="black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200">
                          <a:solidFill>
                            <a:prstClr val="black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Điểm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200" dirty="0">
                          <a:solidFill>
                            <a:prstClr val="black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1200" dirty="0" err="1">
                          <a:solidFill>
                            <a:prstClr val="black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Ghi</a:t>
                      </a:r>
                      <a:r>
                        <a:rPr lang="en-US" sz="2400" kern="1200" dirty="0">
                          <a:solidFill>
                            <a:prstClr val="black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prstClr val="black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chú</a:t>
                      </a:r>
                      <a:endParaRPr lang="en-US" sz="2400" kern="1200" dirty="0">
                        <a:solidFill>
                          <a:prstClr val="black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TB KT định kỳ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Thi hết môn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Kết thúc môn học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51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Bằng số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Bằng chữ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9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451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28664" y="188640"/>
            <a:ext cx="59693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 1: LẬP KẾ HOẠCH ĐÁNH GIÁ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6843" y="1268760"/>
            <a:ext cx="871296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lnSpc>
                <a:spcPct val="150000"/>
              </a:lnSpc>
            </a:pPr>
            <a:r>
              <a:rPr lang="en-US" sz="2000" b="1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BẢNG ĐIỂM TRUNG BÌNH CÁC MÔN LÝ THUYẾT</a:t>
            </a:r>
            <a:endParaRPr lang="en-US" sz="2000" b="1" dirty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indent="450215" algn="just"/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Trường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:</a:t>
            </a:r>
          </a:p>
          <a:p>
            <a:pPr indent="450215" algn="just"/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Khoá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học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: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990001"/>
              </p:ext>
            </p:extLst>
          </p:nvPr>
        </p:nvGraphicFramePr>
        <p:xfrm>
          <a:off x="704528" y="2708920"/>
          <a:ext cx="8352928" cy="2743200"/>
        </p:xfrm>
        <a:graphic>
          <a:graphicData uri="http://schemas.openxmlformats.org/drawingml/2006/table">
            <a:tbl>
              <a:tblPr/>
              <a:tblGrid>
                <a:gridCol w="973953"/>
                <a:gridCol w="1080746"/>
                <a:gridCol w="848364"/>
                <a:gridCol w="848364"/>
                <a:gridCol w="847511"/>
                <a:gridCol w="726193"/>
                <a:gridCol w="1090143"/>
                <a:gridCol w="1217574"/>
                <a:gridCol w="720080"/>
              </a:tblGrid>
              <a:tr h="161925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TT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Họ và tên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Điểm trung bình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Ghi chú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4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Môn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...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Môn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...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Môn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...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Môn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...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TB các môn LT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77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Bằng số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Bằng chữ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982813" y="5733256"/>
            <a:ext cx="55066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Ngày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                                    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Giám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khảo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Giáo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viên</a:t>
            </a: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8" name="Left Arrow 7">
            <a:hlinkClick r:id="rId2" action="ppaction://hlinksldjump"/>
          </p:cNvPr>
          <p:cNvSpPr/>
          <p:nvPr/>
        </p:nvSpPr>
        <p:spPr>
          <a:xfrm>
            <a:off x="9489504" y="6453336"/>
            <a:ext cx="416496" cy="26436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96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379574" y="980727"/>
            <a:ext cx="23391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lý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thuyết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46265" y="980728"/>
            <a:ext cx="20858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thi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thực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hành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3652" y="1475185"/>
            <a:ext cx="84969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err="1">
                <a:latin typeface="Arial" pitchFamily="34" charset="0"/>
                <a:cs typeface="Arial" pitchFamily="34" charset="0"/>
              </a:rPr>
              <a:t>Đ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iểm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lý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thuyết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đánh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giá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theo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thang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10,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dưới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5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thì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phải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thi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lại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Điểm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lý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thuyết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từng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môđun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được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ghi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riêng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vào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một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1" dirty="0" err="1">
                <a:latin typeface="Arial" pitchFamily="34" charset="0"/>
                <a:cs typeface="Arial" pitchFamily="34" charset="0"/>
              </a:rPr>
              <a:t>Bảng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1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1" dirty="0" err="1">
                <a:latin typeface="Arial" pitchFamily="34" charset="0"/>
                <a:cs typeface="Arial" pitchFamily="34" charset="0"/>
              </a:rPr>
              <a:t>lý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1" dirty="0" err="1">
                <a:latin typeface="Arial" pitchFamily="34" charset="0"/>
                <a:cs typeface="Arial" pitchFamily="34" charset="0"/>
              </a:rPr>
              <a:t>thuyết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1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1" dirty="0" err="1">
                <a:latin typeface="Arial" pitchFamily="34" charset="0"/>
                <a:cs typeface="Arial" pitchFamily="34" charset="0"/>
              </a:rPr>
              <a:t>môđun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theo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mẫu</a:t>
            </a: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15624" y="2682282"/>
            <a:ext cx="4953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err="1">
                <a:latin typeface="Arial" pitchFamily="34" charset="0"/>
                <a:cs typeface="Arial" pitchFamily="34" charset="0"/>
              </a:rPr>
              <a:t>Bảng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lý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thuyết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môđun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fr-FR" sz="2000" dirty="0" err="1">
                <a:latin typeface="Arial" pitchFamily="34" charset="0"/>
                <a:cs typeface="Arial" pitchFamily="34" charset="0"/>
              </a:rPr>
              <a:t>Trường</a:t>
            </a:r>
            <a:r>
              <a:rPr lang="fr-FR" sz="2000" dirty="0">
                <a:latin typeface="Arial" pitchFamily="34" charset="0"/>
                <a:cs typeface="Arial" pitchFamily="34" charset="0"/>
              </a:rPr>
              <a:t>: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fr-FR" sz="2000" dirty="0" err="1">
                <a:latin typeface="Arial" pitchFamily="34" charset="0"/>
                <a:cs typeface="Arial" pitchFamily="34" charset="0"/>
              </a:rPr>
              <a:t>Khoá</a:t>
            </a:r>
            <a:r>
              <a:rPr lang="fr-F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fr-FR" sz="2000" dirty="0" err="1">
                <a:latin typeface="Arial" pitchFamily="34" charset="0"/>
                <a:cs typeface="Arial" pitchFamily="34" charset="0"/>
              </a:rPr>
              <a:t>học</a:t>
            </a:r>
            <a:r>
              <a:rPr lang="fr-FR" sz="2000" dirty="0">
                <a:latin typeface="Arial" pitchFamily="34" charset="0"/>
                <a:cs typeface="Arial" pitchFamily="34" charset="0"/>
              </a:rPr>
              <a:t>: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fr-FR" sz="2000" dirty="0" err="1">
                <a:latin typeface="Arial" pitchFamily="34" charset="0"/>
                <a:cs typeface="Arial" pitchFamily="34" charset="0"/>
              </a:rPr>
              <a:t>Môđun</a:t>
            </a:r>
            <a:r>
              <a:rPr lang="fr-FR" sz="2000" dirty="0">
                <a:latin typeface="Arial" pitchFamily="34" charset="0"/>
                <a:cs typeface="Arial" pitchFamily="34" charset="0"/>
              </a:rPr>
              <a:t>: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898104"/>
              </p:ext>
            </p:extLst>
          </p:nvPr>
        </p:nvGraphicFramePr>
        <p:xfrm>
          <a:off x="1314058" y="4149080"/>
          <a:ext cx="7743399" cy="2286000"/>
        </p:xfrm>
        <a:graphic>
          <a:graphicData uri="http://schemas.openxmlformats.org/drawingml/2006/table">
            <a:tbl>
              <a:tblPr/>
              <a:tblGrid>
                <a:gridCol w="1007511"/>
                <a:gridCol w="1765596"/>
                <a:gridCol w="2085785"/>
                <a:gridCol w="2085785"/>
                <a:gridCol w="798722"/>
              </a:tblGrid>
              <a:tr h="142875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TT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Họ và tên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Điểm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Ghi chú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Bằng số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Bằng chữ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4973317" y="6309320"/>
            <a:ext cx="39982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Ngày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                   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Giám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khảo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712640" y="188640"/>
            <a:ext cx="59693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 1: LẬP KẾ HOẠCH ĐÁNH GIÁ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13460" y="969782"/>
            <a:ext cx="26661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u="sng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Bài</a:t>
            </a:r>
            <a:r>
              <a:rPr lang="en-US" sz="2400" i="1" u="sng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thi</a:t>
            </a:r>
            <a:r>
              <a:rPr lang="en-US" sz="2400" i="1" u="sng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hết</a:t>
            </a:r>
            <a:r>
              <a:rPr lang="en-US" sz="2400" i="1" u="sng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mô</a:t>
            </a:r>
            <a:r>
              <a:rPr lang="en-US" sz="2400" i="1" u="sng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đun</a:t>
            </a:r>
            <a:endParaRPr lang="en-US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07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435646" y="1241465"/>
            <a:ext cx="57577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Arial" pitchFamily="34" charset="0"/>
                <a:cs typeface="Arial" pitchFamily="34" charset="0"/>
              </a:rPr>
              <a:t>Phiếu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đánh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giá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thực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hành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môđun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Trường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Khoá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học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Mô-đun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823687"/>
              </p:ext>
            </p:extLst>
          </p:nvPr>
        </p:nvGraphicFramePr>
        <p:xfrm>
          <a:off x="891062" y="3140968"/>
          <a:ext cx="8280919" cy="2377440"/>
        </p:xfrm>
        <a:graphic>
          <a:graphicData uri="http://schemas.openxmlformats.org/drawingml/2006/table">
            <a:tbl>
              <a:tblPr/>
              <a:tblGrid>
                <a:gridCol w="1006507"/>
                <a:gridCol w="1272492"/>
                <a:gridCol w="1007389"/>
                <a:gridCol w="1007389"/>
                <a:gridCol w="1007389"/>
                <a:gridCol w="978229"/>
                <a:gridCol w="2001524"/>
              </a:tblGrid>
              <a:tr h="157480">
                <a:tc rowSpan="2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TT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Họ và tên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Đánh giá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de-DE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Nhận xét &amp;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de-DE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kết luận</a:t>
                      </a:r>
                      <a:r>
                        <a:rPr lang="de-DE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           (Đạt/Không đạt)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8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Quy trình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Sản phẩm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An toàn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Thái độ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5007716" y="5733256"/>
            <a:ext cx="47035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Ngày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:                           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Giám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khảo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2" name="Left Arrow 11">
            <a:hlinkClick r:id="rId2" action="ppaction://hlinksldjump"/>
          </p:cNvPr>
          <p:cNvSpPr/>
          <p:nvPr/>
        </p:nvSpPr>
        <p:spPr>
          <a:xfrm>
            <a:off x="9489504" y="6477000"/>
            <a:ext cx="416496" cy="26436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312894" y="188640"/>
            <a:ext cx="592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 1: LẬP KẾ HOẠCH ĐÁNH GIÁ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94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Arial" pitchFamily="34" charset="0"/>
                <a:cs typeface="Arial" pitchFamily="34" charset="0"/>
              </a:rPr>
              <a:t>Nội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dung</a:t>
            </a:r>
            <a:endParaRPr lang="en-US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019" name="Text Box 3"/>
          <p:cNvSpPr txBox="1">
            <a:spLocks noChangeArrowheads="1"/>
          </p:cNvSpPr>
          <p:nvPr/>
        </p:nvSpPr>
        <p:spPr bwMode="auto">
          <a:xfrm>
            <a:off x="1798902" y="72231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6099" name="Line 83"/>
          <p:cNvSpPr>
            <a:spLocks noChangeShapeType="1"/>
          </p:cNvSpPr>
          <p:nvPr/>
        </p:nvSpPr>
        <p:spPr bwMode="auto">
          <a:xfrm>
            <a:off x="1346293" y="2070544"/>
            <a:ext cx="7759699" cy="14288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6097" name="AutoShape 81"/>
          <p:cNvSpPr>
            <a:spLocks noChangeArrowheads="1"/>
          </p:cNvSpPr>
          <p:nvPr/>
        </p:nvSpPr>
        <p:spPr bwMode="gray">
          <a:xfrm>
            <a:off x="416496" y="2646958"/>
            <a:ext cx="818628" cy="653839"/>
          </a:xfrm>
          <a:prstGeom prst="hexagon">
            <a:avLst>
              <a:gd name="adj" fmla="val 28916"/>
              <a:gd name="vf" fmla="val 115470"/>
            </a:avLst>
          </a:prstGeom>
          <a:gradFill rotWithShape="1">
            <a:gsLst>
              <a:gs pos="0">
                <a:srgbClr val="E6E6E6"/>
              </a:gs>
              <a:gs pos="7499">
                <a:srgbClr val="7D8496"/>
              </a:gs>
              <a:gs pos="26500">
                <a:srgbClr val="E6E6E6"/>
              </a:gs>
              <a:gs pos="34000">
                <a:srgbClr val="7D8496"/>
              </a:gs>
              <a:gs pos="46500">
                <a:srgbClr val="E6E6E6"/>
              </a:gs>
              <a:gs pos="50000">
                <a:srgbClr val="FFFFFF"/>
              </a:gs>
              <a:gs pos="53501">
                <a:srgbClr val="E6E6E6"/>
              </a:gs>
              <a:gs pos="66001">
                <a:srgbClr val="7D8496"/>
              </a:gs>
              <a:gs pos="73500">
                <a:srgbClr val="E6E6E6"/>
              </a:gs>
              <a:gs pos="92501">
                <a:srgbClr val="7D8496"/>
              </a:gs>
              <a:gs pos="100000">
                <a:srgbClr val="E6E6E6"/>
              </a:gs>
            </a:gsLst>
            <a:lin ang="2700000" scaled="1"/>
          </a:gra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6098" name="AutoShape 82"/>
          <p:cNvSpPr>
            <a:spLocks noChangeArrowheads="1"/>
          </p:cNvSpPr>
          <p:nvPr/>
        </p:nvSpPr>
        <p:spPr bwMode="gray">
          <a:xfrm>
            <a:off x="464463" y="2525996"/>
            <a:ext cx="1085234" cy="830996"/>
          </a:xfrm>
          <a:prstGeom prst="hexagon">
            <a:avLst>
              <a:gd name="adj" fmla="val 28896"/>
              <a:gd name="vf" fmla="val 115470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6102" name="Line 86"/>
          <p:cNvSpPr>
            <a:spLocks noChangeShapeType="1"/>
          </p:cNvSpPr>
          <p:nvPr/>
        </p:nvSpPr>
        <p:spPr bwMode="auto">
          <a:xfrm>
            <a:off x="1320800" y="3301429"/>
            <a:ext cx="7759708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6104" name="Text Box 88"/>
          <p:cNvSpPr txBox="1">
            <a:spLocks noChangeArrowheads="1"/>
          </p:cNvSpPr>
          <p:nvPr/>
        </p:nvSpPr>
        <p:spPr bwMode="gray">
          <a:xfrm>
            <a:off x="534159" y="2742895"/>
            <a:ext cx="920089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2</a:t>
            </a:r>
            <a:endParaRPr lang="en-US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105" name="Line 89"/>
          <p:cNvSpPr>
            <a:spLocks noChangeShapeType="1"/>
          </p:cNvSpPr>
          <p:nvPr/>
        </p:nvSpPr>
        <p:spPr bwMode="auto">
          <a:xfrm>
            <a:off x="1320800" y="4418520"/>
            <a:ext cx="7759700" cy="1588"/>
          </a:xfrm>
          <a:prstGeom prst="line">
            <a:avLst/>
          </a:prstGeom>
          <a:noFill/>
          <a:ln w="25400">
            <a:solidFill>
              <a:schemeClr val="accent1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6107" name="Text Box 91"/>
          <p:cNvSpPr txBox="1">
            <a:spLocks noChangeArrowheads="1"/>
          </p:cNvSpPr>
          <p:nvPr/>
        </p:nvSpPr>
        <p:spPr bwMode="gray">
          <a:xfrm>
            <a:off x="887412" y="3907345"/>
            <a:ext cx="35599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86115" name="Text Box 99"/>
          <p:cNvSpPr txBox="1">
            <a:spLocks noChangeArrowheads="1"/>
          </p:cNvSpPr>
          <p:nvPr/>
        </p:nvSpPr>
        <p:spPr bwMode="gray">
          <a:xfrm>
            <a:off x="887412" y="3907345"/>
            <a:ext cx="35599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3" name="Rectangle 2"/>
          <p:cNvSpPr/>
          <p:nvPr/>
        </p:nvSpPr>
        <p:spPr>
          <a:xfrm>
            <a:off x="1798902" y="1541907"/>
            <a:ext cx="46750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ea typeface="Times New Roman"/>
                <a:cs typeface="Arial" pitchFamily="34" charset="0"/>
              </a:rPr>
              <a:t>LẬP </a:t>
            </a:r>
            <a:r>
              <a:rPr lang="en-US" sz="2400" b="1" dirty="0">
                <a:latin typeface="Arial" pitchFamily="34" charset="0"/>
                <a:ea typeface="Times New Roman"/>
                <a:cs typeface="Arial" pitchFamily="34" charset="0"/>
              </a:rPr>
              <a:t>KẾ HOẠCH ĐÁNH GIÁ</a:t>
            </a:r>
          </a:p>
        </p:txBody>
      </p:sp>
      <p:sp>
        <p:nvSpPr>
          <p:cNvPr id="5" name="Rectangle 4"/>
          <p:cNvSpPr/>
          <p:nvPr/>
        </p:nvSpPr>
        <p:spPr>
          <a:xfrm>
            <a:off x="1640632" y="2525995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ea typeface="Times New Roman"/>
                <a:cs typeface="Arial" pitchFamily="34" charset="0"/>
              </a:rPr>
              <a:t>XÂY </a:t>
            </a:r>
            <a:r>
              <a:rPr lang="en-US" sz="2400" b="1" dirty="0">
                <a:latin typeface="Arial" pitchFamily="34" charset="0"/>
                <a:ea typeface="Times New Roman"/>
                <a:cs typeface="Arial" pitchFamily="34" charset="0"/>
              </a:rPr>
              <a:t>DỰNG TIÊU CHUẨN, TIÊU CHÍ VÀ CÔNG CỤ </a:t>
            </a:r>
            <a:r>
              <a:rPr lang="en-US" sz="2400" b="1" dirty="0" smtClean="0">
                <a:latin typeface="Arial" pitchFamily="34" charset="0"/>
                <a:ea typeface="Times New Roman"/>
                <a:cs typeface="Arial" pitchFamily="34" charset="0"/>
              </a:rPr>
              <a:t>ĐÁNH GIÁ </a:t>
            </a:r>
            <a:r>
              <a:rPr lang="en-US" sz="2400" b="1" dirty="0">
                <a:latin typeface="Arial" pitchFamily="34" charset="0"/>
                <a:ea typeface="Times New Roman"/>
                <a:cs typeface="Arial" pitchFamily="34" charset="0"/>
              </a:rPr>
              <a:t>NĂNG LỰC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40632" y="3805745"/>
            <a:ext cx="61941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 pitchFamily="34" charset="0"/>
                <a:ea typeface="Times New Roman"/>
                <a:cs typeface="Arial" pitchFamily="34" charset="0"/>
              </a:rPr>
              <a:t>THU THẬP MINH CHỨNG ĐÁNH GIÁ</a:t>
            </a:r>
          </a:p>
        </p:txBody>
      </p:sp>
      <p:sp>
        <p:nvSpPr>
          <p:cNvPr id="36" name="Line 89"/>
          <p:cNvSpPr>
            <a:spLocks noChangeShapeType="1"/>
          </p:cNvSpPr>
          <p:nvPr/>
        </p:nvSpPr>
        <p:spPr bwMode="auto">
          <a:xfrm>
            <a:off x="1292920" y="5474643"/>
            <a:ext cx="7759700" cy="1588"/>
          </a:xfrm>
          <a:prstGeom prst="line">
            <a:avLst/>
          </a:prstGeom>
          <a:noFill/>
          <a:ln w="25400">
            <a:solidFill>
              <a:schemeClr val="accent1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 Box 91"/>
          <p:cNvSpPr txBox="1">
            <a:spLocks noChangeArrowheads="1"/>
          </p:cNvSpPr>
          <p:nvPr/>
        </p:nvSpPr>
        <p:spPr bwMode="gray">
          <a:xfrm>
            <a:off x="859532" y="4963468"/>
            <a:ext cx="35599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40" name="Text Box 99"/>
          <p:cNvSpPr txBox="1">
            <a:spLocks noChangeArrowheads="1"/>
          </p:cNvSpPr>
          <p:nvPr/>
        </p:nvSpPr>
        <p:spPr bwMode="gray">
          <a:xfrm>
            <a:off x="859532" y="4963468"/>
            <a:ext cx="35599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40632" y="4758243"/>
            <a:ext cx="74119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 pitchFamily="34" charset="0"/>
                <a:ea typeface="Times New Roman"/>
                <a:cs typeface="Arial" pitchFamily="34" charset="0"/>
              </a:rPr>
              <a:t>RA QUYẾT ĐỊNH ĐÁNH GIÁ VÀ CẬP NHẬT HỒ SƠ ĐÁNH GIÁ</a:t>
            </a:r>
          </a:p>
        </p:txBody>
      </p:sp>
      <p:sp>
        <p:nvSpPr>
          <p:cNvPr id="39" name="AutoShape 81"/>
          <p:cNvSpPr>
            <a:spLocks noChangeArrowheads="1"/>
          </p:cNvSpPr>
          <p:nvPr/>
        </p:nvSpPr>
        <p:spPr bwMode="gray">
          <a:xfrm>
            <a:off x="416496" y="1461730"/>
            <a:ext cx="818628" cy="653839"/>
          </a:xfrm>
          <a:prstGeom prst="hexagon">
            <a:avLst>
              <a:gd name="adj" fmla="val 28916"/>
              <a:gd name="vf" fmla="val 115470"/>
            </a:avLst>
          </a:prstGeom>
          <a:gradFill rotWithShape="1">
            <a:gsLst>
              <a:gs pos="0">
                <a:srgbClr val="E6E6E6"/>
              </a:gs>
              <a:gs pos="7499">
                <a:srgbClr val="7D8496"/>
              </a:gs>
              <a:gs pos="26500">
                <a:srgbClr val="E6E6E6"/>
              </a:gs>
              <a:gs pos="34000">
                <a:srgbClr val="7D8496"/>
              </a:gs>
              <a:gs pos="46500">
                <a:srgbClr val="E6E6E6"/>
              </a:gs>
              <a:gs pos="50000">
                <a:srgbClr val="FFFFFF"/>
              </a:gs>
              <a:gs pos="53501">
                <a:srgbClr val="E6E6E6"/>
              </a:gs>
              <a:gs pos="66001">
                <a:srgbClr val="7D8496"/>
              </a:gs>
              <a:gs pos="73500">
                <a:srgbClr val="E6E6E6"/>
              </a:gs>
              <a:gs pos="92501">
                <a:srgbClr val="7D8496"/>
              </a:gs>
              <a:gs pos="100000">
                <a:srgbClr val="E6E6E6"/>
              </a:gs>
            </a:gsLst>
            <a:lin ang="2700000" scaled="1"/>
          </a:gra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AutoShape 82"/>
          <p:cNvSpPr>
            <a:spLocks noChangeArrowheads="1"/>
          </p:cNvSpPr>
          <p:nvPr/>
        </p:nvSpPr>
        <p:spPr bwMode="gray">
          <a:xfrm>
            <a:off x="464463" y="1340768"/>
            <a:ext cx="1085234" cy="830996"/>
          </a:xfrm>
          <a:prstGeom prst="hexagon">
            <a:avLst>
              <a:gd name="adj" fmla="val 28896"/>
              <a:gd name="vf" fmla="val 115470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 Box 88"/>
          <p:cNvSpPr txBox="1">
            <a:spLocks noChangeArrowheads="1"/>
          </p:cNvSpPr>
          <p:nvPr/>
        </p:nvSpPr>
        <p:spPr bwMode="gray">
          <a:xfrm>
            <a:off x="533981" y="1557667"/>
            <a:ext cx="9204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1</a:t>
            </a:r>
            <a:endParaRPr lang="en-US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AutoShape 81"/>
          <p:cNvSpPr>
            <a:spLocks noChangeArrowheads="1"/>
          </p:cNvSpPr>
          <p:nvPr/>
        </p:nvSpPr>
        <p:spPr bwMode="gray">
          <a:xfrm>
            <a:off x="416496" y="3799086"/>
            <a:ext cx="818628" cy="653839"/>
          </a:xfrm>
          <a:prstGeom prst="hexagon">
            <a:avLst>
              <a:gd name="adj" fmla="val 28916"/>
              <a:gd name="vf" fmla="val 115470"/>
            </a:avLst>
          </a:prstGeom>
          <a:gradFill rotWithShape="1">
            <a:gsLst>
              <a:gs pos="0">
                <a:srgbClr val="E6E6E6"/>
              </a:gs>
              <a:gs pos="7499">
                <a:srgbClr val="7D8496"/>
              </a:gs>
              <a:gs pos="26500">
                <a:srgbClr val="E6E6E6"/>
              </a:gs>
              <a:gs pos="34000">
                <a:srgbClr val="7D8496"/>
              </a:gs>
              <a:gs pos="46500">
                <a:srgbClr val="E6E6E6"/>
              </a:gs>
              <a:gs pos="50000">
                <a:srgbClr val="FFFFFF"/>
              </a:gs>
              <a:gs pos="53501">
                <a:srgbClr val="E6E6E6"/>
              </a:gs>
              <a:gs pos="66001">
                <a:srgbClr val="7D8496"/>
              </a:gs>
              <a:gs pos="73500">
                <a:srgbClr val="E6E6E6"/>
              </a:gs>
              <a:gs pos="92501">
                <a:srgbClr val="7D8496"/>
              </a:gs>
              <a:gs pos="100000">
                <a:srgbClr val="E6E6E6"/>
              </a:gs>
            </a:gsLst>
            <a:lin ang="2700000" scaled="1"/>
          </a:gra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AutoShape 82"/>
          <p:cNvSpPr>
            <a:spLocks noChangeArrowheads="1"/>
          </p:cNvSpPr>
          <p:nvPr/>
        </p:nvSpPr>
        <p:spPr bwMode="gray">
          <a:xfrm>
            <a:off x="464463" y="3678124"/>
            <a:ext cx="1085234" cy="830996"/>
          </a:xfrm>
          <a:prstGeom prst="hexagon">
            <a:avLst>
              <a:gd name="adj" fmla="val 28896"/>
              <a:gd name="vf" fmla="val 115470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 Box 88"/>
          <p:cNvSpPr txBox="1">
            <a:spLocks noChangeArrowheads="1"/>
          </p:cNvSpPr>
          <p:nvPr/>
        </p:nvSpPr>
        <p:spPr bwMode="gray">
          <a:xfrm>
            <a:off x="533981" y="3895023"/>
            <a:ext cx="9204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3</a:t>
            </a:r>
            <a:endParaRPr lang="en-US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AutoShape 81"/>
          <p:cNvSpPr>
            <a:spLocks noChangeArrowheads="1"/>
          </p:cNvSpPr>
          <p:nvPr/>
        </p:nvSpPr>
        <p:spPr bwMode="gray">
          <a:xfrm>
            <a:off x="416496" y="4854466"/>
            <a:ext cx="818628" cy="653839"/>
          </a:xfrm>
          <a:prstGeom prst="hexagon">
            <a:avLst>
              <a:gd name="adj" fmla="val 28916"/>
              <a:gd name="vf" fmla="val 115470"/>
            </a:avLst>
          </a:prstGeom>
          <a:gradFill rotWithShape="1">
            <a:gsLst>
              <a:gs pos="0">
                <a:srgbClr val="E6E6E6"/>
              </a:gs>
              <a:gs pos="7499">
                <a:srgbClr val="7D8496"/>
              </a:gs>
              <a:gs pos="26500">
                <a:srgbClr val="E6E6E6"/>
              </a:gs>
              <a:gs pos="34000">
                <a:srgbClr val="7D8496"/>
              </a:gs>
              <a:gs pos="46500">
                <a:srgbClr val="E6E6E6"/>
              </a:gs>
              <a:gs pos="50000">
                <a:srgbClr val="FFFFFF"/>
              </a:gs>
              <a:gs pos="53501">
                <a:srgbClr val="E6E6E6"/>
              </a:gs>
              <a:gs pos="66001">
                <a:srgbClr val="7D8496"/>
              </a:gs>
              <a:gs pos="73500">
                <a:srgbClr val="E6E6E6"/>
              </a:gs>
              <a:gs pos="92501">
                <a:srgbClr val="7D8496"/>
              </a:gs>
              <a:gs pos="100000">
                <a:srgbClr val="E6E6E6"/>
              </a:gs>
            </a:gsLst>
            <a:lin ang="2700000" scaled="1"/>
          </a:gra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AutoShape 82"/>
          <p:cNvSpPr>
            <a:spLocks noChangeArrowheads="1"/>
          </p:cNvSpPr>
          <p:nvPr/>
        </p:nvSpPr>
        <p:spPr bwMode="gray">
          <a:xfrm>
            <a:off x="464463" y="4733504"/>
            <a:ext cx="1085234" cy="830996"/>
          </a:xfrm>
          <a:prstGeom prst="hexagon">
            <a:avLst>
              <a:gd name="adj" fmla="val 28896"/>
              <a:gd name="vf" fmla="val 115470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 Box 88"/>
          <p:cNvSpPr txBox="1">
            <a:spLocks noChangeArrowheads="1"/>
          </p:cNvSpPr>
          <p:nvPr/>
        </p:nvSpPr>
        <p:spPr bwMode="gray">
          <a:xfrm>
            <a:off x="533981" y="4950403"/>
            <a:ext cx="9204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4</a:t>
            </a:r>
            <a:endParaRPr lang="en-US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52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20952" y="938370"/>
            <a:ext cx="26308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Phần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thi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lý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thuyết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4520952" y="1436637"/>
            <a:ext cx="2787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Phần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thi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thực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hành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8704" y="2097505"/>
            <a:ext cx="4953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err="1">
                <a:latin typeface="Arial" pitchFamily="34" charset="0"/>
                <a:cs typeface="Arial" pitchFamily="34" charset="0"/>
              </a:rPr>
              <a:t>Bảng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thi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kết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thúc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lý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thuyết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Trường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Khoá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học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577506"/>
              </p:ext>
            </p:extLst>
          </p:nvPr>
        </p:nvGraphicFramePr>
        <p:xfrm>
          <a:off x="1659736" y="3427824"/>
          <a:ext cx="6210935" cy="2377440"/>
        </p:xfrm>
        <a:graphic>
          <a:graphicData uri="http://schemas.openxmlformats.org/drawingml/2006/table">
            <a:tbl>
              <a:tblPr/>
              <a:tblGrid>
                <a:gridCol w="781685"/>
                <a:gridCol w="2386330"/>
                <a:gridCol w="989965"/>
                <a:gridCol w="989965"/>
                <a:gridCol w="1062990"/>
              </a:tblGrid>
              <a:tr h="142875">
                <a:tc rowSpan="2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TT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Họ và tên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Điểm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Ghi chú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8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Bằng số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Bằng chữ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802726" y="188640"/>
            <a:ext cx="592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 1: LẬP KẾ HOẠCH ĐÁNH GIÁ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027045" y="1169203"/>
            <a:ext cx="637923" cy="2674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endCxn id="6" idx="1"/>
          </p:cNvCxnSpPr>
          <p:nvPr/>
        </p:nvCxnSpPr>
        <p:spPr>
          <a:xfrm>
            <a:off x="4027045" y="1436637"/>
            <a:ext cx="493907" cy="2308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007716" y="5981218"/>
            <a:ext cx="47035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Ngày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:                           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Giám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khảo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6883" y="1072087"/>
            <a:ext cx="35381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u="sng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Bài</a:t>
            </a:r>
            <a:r>
              <a:rPr lang="en-US" sz="2400" i="1" u="sng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thi</a:t>
            </a:r>
            <a:r>
              <a:rPr lang="en-US" sz="2400" i="1" u="sng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kết</a:t>
            </a:r>
            <a:r>
              <a:rPr lang="en-US" sz="2400" i="1" u="sng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thúc</a:t>
            </a:r>
            <a:r>
              <a:rPr lang="en-US" sz="2400" i="1" u="sng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khóa</a:t>
            </a:r>
            <a:r>
              <a:rPr lang="en-US" sz="2400" i="1" u="sng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u="sng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</a:rPr>
              <a:t>học</a:t>
            </a:r>
            <a:endParaRPr lang="en-US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18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2685" y="1052736"/>
            <a:ext cx="84969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Điểm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latin typeface="Arial" pitchFamily="34" charset="0"/>
                <a:cs typeface="Arial" pitchFamily="34" charset="0"/>
              </a:rPr>
              <a:t>kết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latin typeface="Arial" pitchFamily="34" charset="0"/>
                <a:cs typeface="Arial" pitchFamily="34" charset="0"/>
              </a:rPr>
              <a:t>thúc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latin typeface="Arial" pitchFamily="34" charset="0"/>
                <a:cs typeface="Arial" pitchFamily="34" charset="0"/>
              </a:rPr>
              <a:t>môn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học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(20%X)</a:t>
            </a:r>
          </a:p>
          <a:p>
            <a:pPr marL="342900" indent="-342900">
              <a:buFontTx/>
              <a:buChar char="-"/>
            </a:pPr>
            <a:r>
              <a:rPr lang="en-US" sz="2000" i="1" dirty="0" err="1">
                <a:latin typeface="Arial" pitchFamily="34" charset="0"/>
                <a:cs typeface="Arial" pitchFamily="34" charset="0"/>
              </a:rPr>
              <a:t>Đ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iểm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latin typeface="Arial" pitchFamily="34" charset="0"/>
                <a:cs typeface="Arial" pitchFamily="34" charset="0"/>
              </a:rPr>
              <a:t>kết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latin typeface="Arial" pitchFamily="34" charset="0"/>
                <a:cs typeface="Arial" pitchFamily="34" charset="0"/>
              </a:rPr>
              <a:t>thúc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latin typeface="Arial" pitchFamily="34" charset="0"/>
                <a:cs typeface="Arial" pitchFamily="34" charset="0"/>
              </a:rPr>
              <a:t>lý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latin typeface="Arial" pitchFamily="34" charset="0"/>
                <a:cs typeface="Arial" pitchFamily="34" charset="0"/>
              </a:rPr>
              <a:t>thuyết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latin typeface="Arial" pitchFamily="34" charset="0"/>
                <a:cs typeface="Arial" pitchFamily="34" charset="0"/>
              </a:rPr>
              <a:t>môđun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 (20%Y) </a:t>
            </a:r>
            <a:endParaRPr lang="en-US" sz="2000" i="1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Tx/>
              <a:buChar char="-"/>
            </a:pPr>
            <a:r>
              <a:rPr lang="en-US" sz="2000" i="1" dirty="0" err="1">
                <a:latin typeface="Arial" pitchFamily="34" charset="0"/>
                <a:cs typeface="Arial" pitchFamily="34" charset="0"/>
              </a:rPr>
              <a:t>Đ</a:t>
            </a:r>
            <a:r>
              <a:rPr lang="en-US" sz="2000" i="1" dirty="0" err="1" smtClean="0">
                <a:latin typeface="Arial" pitchFamily="34" charset="0"/>
                <a:cs typeface="Arial" pitchFamily="34" charset="0"/>
              </a:rPr>
              <a:t>iểm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latin typeface="Arial" pitchFamily="34" charset="0"/>
                <a:cs typeface="Arial" pitchFamily="34" charset="0"/>
              </a:rPr>
              <a:t>thi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latin typeface="Arial" pitchFamily="34" charset="0"/>
                <a:cs typeface="Arial" pitchFamily="34" charset="0"/>
              </a:rPr>
              <a:t>kết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latin typeface="Arial" pitchFamily="34" charset="0"/>
                <a:cs typeface="Arial" pitchFamily="34" charset="0"/>
              </a:rPr>
              <a:t>thúc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latin typeface="Arial" pitchFamily="34" charset="0"/>
                <a:cs typeface="Arial" pitchFamily="34" charset="0"/>
              </a:rPr>
              <a:t>lý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>
                <a:latin typeface="Arial" pitchFamily="34" charset="0"/>
                <a:cs typeface="Arial" pitchFamily="34" charset="0"/>
              </a:rPr>
              <a:t>thuyết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 (60%Z</a:t>
            </a:r>
            <a:r>
              <a:rPr lang="en-US" sz="2000" i="1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85718" y="2420888"/>
            <a:ext cx="4953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200" b="1" dirty="0" err="1">
                <a:latin typeface="Arial" pitchFamily="34" charset="0"/>
                <a:cs typeface="Arial" pitchFamily="34" charset="0"/>
              </a:rPr>
              <a:t>Bảng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latin typeface="Arial" pitchFamily="34" charset="0"/>
                <a:cs typeface="Arial" pitchFamily="34" charset="0"/>
              </a:rPr>
              <a:t>điểm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latin typeface="Arial" pitchFamily="34" charset="0"/>
                <a:cs typeface="Arial" pitchFamily="34" charset="0"/>
              </a:rPr>
              <a:t>tốt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latin typeface="Arial" pitchFamily="34" charset="0"/>
                <a:cs typeface="Arial" pitchFamily="34" charset="0"/>
              </a:rPr>
              <a:t>nghiệp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latin typeface="Arial" pitchFamily="34" charset="0"/>
                <a:cs typeface="Arial" pitchFamily="34" charset="0"/>
              </a:rPr>
              <a:t>lý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latin typeface="Arial" pitchFamily="34" charset="0"/>
                <a:cs typeface="Arial" pitchFamily="34" charset="0"/>
              </a:rPr>
              <a:t>thuyết</a:t>
            </a:r>
            <a:endParaRPr lang="en-US" sz="2200" dirty="0">
              <a:latin typeface="Arial" pitchFamily="34" charset="0"/>
              <a:cs typeface="Arial" pitchFamily="34" charset="0"/>
            </a:endParaRPr>
          </a:p>
          <a:p>
            <a:r>
              <a:rPr lang="de-DE" sz="2200" dirty="0">
                <a:latin typeface="Arial" pitchFamily="34" charset="0"/>
                <a:cs typeface="Arial" pitchFamily="34" charset="0"/>
              </a:rPr>
              <a:t>Trường:</a:t>
            </a:r>
            <a:endParaRPr lang="en-US" sz="2200" dirty="0">
              <a:latin typeface="Arial" pitchFamily="34" charset="0"/>
              <a:cs typeface="Arial" pitchFamily="34" charset="0"/>
            </a:endParaRPr>
          </a:p>
          <a:p>
            <a:r>
              <a:rPr lang="de-DE" sz="2200" dirty="0">
                <a:latin typeface="Arial" pitchFamily="34" charset="0"/>
                <a:cs typeface="Arial" pitchFamily="34" charset="0"/>
              </a:rPr>
              <a:t>Khoá học:</a:t>
            </a: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199915"/>
              </p:ext>
            </p:extLst>
          </p:nvPr>
        </p:nvGraphicFramePr>
        <p:xfrm>
          <a:off x="965775" y="3501008"/>
          <a:ext cx="7992886" cy="2286000"/>
        </p:xfrm>
        <a:graphic>
          <a:graphicData uri="http://schemas.openxmlformats.org/drawingml/2006/table">
            <a:tbl>
              <a:tblPr/>
              <a:tblGrid>
                <a:gridCol w="509614"/>
                <a:gridCol w="1263305"/>
                <a:gridCol w="965583"/>
                <a:gridCol w="908364"/>
                <a:gridCol w="1022804"/>
                <a:gridCol w="2303989"/>
                <a:gridCol w="101922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TT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de-DE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Họ và tên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20%X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20%Y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60%Z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Điểm tốt nghiệp LT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Ghi chú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...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42900" algn="l"/>
                        </a:tabLs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3800872" y="5805264"/>
            <a:ext cx="59046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Ngày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:                                  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Giám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khảo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/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Giáo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viên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99740" y="188640"/>
            <a:ext cx="592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 1: LẬP KẾ HOẠCH ĐÁNH GIÁ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75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16696" y="1172651"/>
            <a:ext cx="58608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/>
              <a:t>Phiếu</a:t>
            </a:r>
            <a:r>
              <a:rPr lang="en-US" sz="2400" b="1" dirty="0"/>
              <a:t> </a:t>
            </a:r>
            <a:r>
              <a:rPr lang="en-US" sz="2400" b="1" dirty="0" err="1"/>
              <a:t>đánh</a:t>
            </a:r>
            <a:r>
              <a:rPr lang="en-US" sz="2400" b="1" dirty="0"/>
              <a:t> </a:t>
            </a:r>
            <a:r>
              <a:rPr lang="en-US" sz="2400" b="1" dirty="0" err="1"/>
              <a:t>giá</a:t>
            </a:r>
            <a:r>
              <a:rPr lang="en-US" sz="2400" b="1" dirty="0"/>
              <a:t> </a:t>
            </a:r>
            <a:r>
              <a:rPr lang="en-US" sz="2400" b="1" dirty="0" err="1"/>
              <a:t>thi</a:t>
            </a:r>
            <a:r>
              <a:rPr lang="en-US" sz="2400" b="1" dirty="0"/>
              <a:t> </a:t>
            </a:r>
            <a:r>
              <a:rPr lang="en-US" sz="2400" b="1" dirty="0" err="1"/>
              <a:t>tốt</a:t>
            </a:r>
            <a:r>
              <a:rPr lang="en-US" sz="2400" b="1" dirty="0"/>
              <a:t> </a:t>
            </a:r>
            <a:r>
              <a:rPr lang="en-US" sz="2400" b="1" dirty="0" err="1"/>
              <a:t>nghiệp</a:t>
            </a:r>
            <a:r>
              <a:rPr lang="en-US" sz="2400" b="1" dirty="0"/>
              <a:t> </a:t>
            </a:r>
            <a:r>
              <a:rPr lang="en-US" sz="2400" b="1" dirty="0" err="1"/>
              <a:t>thực</a:t>
            </a:r>
            <a:r>
              <a:rPr lang="en-US" sz="2400" b="1" dirty="0"/>
              <a:t> </a:t>
            </a:r>
            <a:r>
              <a:rPr lang="en-US" sz="2400" b="1" dirty="0" err="1"/>
              <a:t>hành</a:t>
            </a:r>
            <a:endParaRPr lang="en-US" sz="2400" dirty="0"/>
          </a:p>
          <a:p>
            <a:r>
              <a:rPr lang="de-DE" sz="2400" dirty="0"/>
              <a:t>Trường:</a:t>
            </a:r>
            <a:endParaRPr lang="en-US" sz="2400" dirty="0"/>
          </a:p>
          <a:p>
            <a:r>
              <a:rPr lang="de-DE" sz="2400" dirty="0"/>
              <a:t>Khoá học:</a:t>
            </a:r>
            <a:endParaRPr lang="en-US" sz="240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9372727"/>
              </p:ext>
            </p:extLst>
          </p:nvPr>
        </p:nvGraphicFramePr>
        <p:xfrm>
          <a:off x="842963" y="2714625"/>
          <a:ext cx="8486775" cy="280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7" name="Document" r:id="rId4" imgW="6018393" imgH="2812876" progId="Word.Document.12">
                  <p:embed/>
                </p:oleObj>
              </mc:Choice>
              <mc:Fallback>
                <p:oleObj name="Document" r:id="rId4" imgW="6018393" imgH="281287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42963" y="2714625"/>
                        <a:ext cx="8486775" cy="2800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4027045" y="5790455"/>
            <a:ext cx="59568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 </a:t>
            </a:r>
            <a:r>
              <a:rPr lang="en-US" sz="2400" dirty="0" err="1"/>
              <a:t>Ngày</a:t>
            </a:r>
            <a:r>
              <a:rPr lang="en-US" sz="2400" dirty="0"/>
              <a:t>:                                       </a:t>
            </a:r>
            <a:r>
              <a:rPr lang="en-US" sz="2400" dirty="0" smtClean="0"/>
              <a:t>             </a:t>
            </a:r>
            <a:r>
              <a:rPr lang="en-US" sz="2400" dirty="0" err="1"/>
              <a:t>Giám</a:t>
            </a:r>
            <a:r>
              <a:rPr lang="en-US" sz="2400" dirty="0"/>
              <a:t> </a:t>
            </a:r>
            <a:r>
              <a:rPr lang="en-US" sz="2400" dirty="0" err="1"/>
              <a:t>khảo</a:t>
            </a:r>
            <a:r>
              <a:rPr lang="en-US" sz="2400" dirty="0"/>
              <a:t>:</a:t>
            </a:r>
          </a:p>
        </p:txBody>
      </p:sp>
      <p:sp>
        <p:nvSpPr>
          <p:cNvPr id="9" name="Rectangle 8"/>
          <p:cNvSpPr/>
          <p:nvPr/>
        </p:nvSpPr>
        <p:spPr>
          <a:xfrm>
            <a:off x="2152367" y="184097"/>
            <a:ext cx="592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 1: LẬP KẾ HOẠCH ĐÁNH GIÁ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37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40632" y="1052736"/>
            <a:ext cx="58109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/>
              <a:t>Phiếu</a:t>
            </a:r>
            <a:r>
              <a:rPr lang="en-US" sz="2400" b="1" dirty="0"/>
              <a:t> </a:t>
            </a:r>
            <a:r>
              <a:rPr lang="en-US" sz="2400" b="1" dirty="0" err="1"/>
              <a:t>đánh</a:t>
            </a:r>
            <a:r>
              <a:rPr lang="en-US" sz="2400" b="1" dirty="0"/>
              <a:t> </a:t>
            </a:r>
            <a:r>
              <a:rPr lang="en-US" sz="2400" b="1" dirty="0" err="1"/>
              <a:t>giá</a:t>
            </a:r>
            <a:r>
              <a:rPr lang="en-US" sz="2400" b="1" dirty="0"/>
              <a:t> </a:t>
            </a:r>
            <a:r>
              <a:rPr lang="en-US" sz="2400" b="1" dirty="0" err="1"/>
              <a:t>thi</a:t>
            </a:r>
            <a:r>
              <a:rPr lang="en-US" sz="2400" b="1" dirty="0"/>
              <a:t> </a:t>
            </a:r>
            <a:r>
              <a:rPr lang="en-US" sz="2400" b="1" dirty="0" err="1"/>
              <a:t>tốt</a:t>
            </a:r>
            <a:r>
              <a:rPr lang="en-US" sz="2400" b="1" dirty="0"/>
              <a:t> </a:t>
            </a:r>
            <a:r>
              <a:rPr lang="en-US" sz="2400" b="1" dirty="0" err="1"/>
              <a:t>nghiệp</a:t>
            </a:r>
            <a:r>
              <a:rPr lang="en-US" sz="2400" b="1" dirty="0"/>
              <a:t> </a:t>
            </a:r>
            <a:r>
              <a:rPr lang="en-US" sz="2400" b="1" dirty="0" err="1"/>
              <a:t>thực</a:t>
            </a:r>
            <a:r>
              <a:rPr lang="en-US" sz="2400" b="1" dirty="0"/>
              <a:t> </a:t>
            </a:r>
            <a:r>
              <a:rPr lang="en-US" sz="2400" b="1" dirty="0" err="1"/>
              <a:t>hành</a:t>
            </a:r>
            <a:endParaRPr lang="en-US" sz="2400" dirty="0"/>
          </a:p>
          <a:p>
            <a:r>
              <a:rPr lang="en-US" sz="2400" dirty="0" err="1"/>
              <a:t>Trường</a:t>
            </a:r>
            <a:r>
              <a:rPr lang="en-US" sz="2400" dirty="0"/>
              <a:t>:</a:t>
            </a:r>
          </a:p>
          <a:p>
            <a:r>
              <a:rPr lang="en-US" sz="2400" dirty="0" err="1"/>
              <a:t>Khoá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r>
              <a:rPr lang="en-US" sz="2400" dirty="0"/>
              <a:t>: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6248744"/>
              </p:ext>
            </p:extLst>
          </p:nvPr>
        </p:nvGraphicFramePr>
        <p:xfrm>
          <a:off x="985838" y="2343150"/>
          <a:ext cx="8372475" cy="311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" name="Document" r:id="rId4" imgW="6019832" imgH="3105216" progId="Word.Document.12">
                  <p:embed/>
                </p:oleObj>
              </mc:Choice>
              <mc:Fallback>
                <p:oleObj name="Document" r:id="rId4" imgW="6019832" imgH="310521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85838" y="2343150"/>
                        <a:ext cx="8372475" cy="3114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3872880" y="5877272"/>
            <a:ext cx="4794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r>
              <a:rPr lang="en-US" dirty="0" err="1"/>
              <a:t>Ngày</a:t>
            </a:r>
            <a:r>
              <a:rPr lang="en-US" dirty="0"/>
              <a:t>:                                                        </a:t>
            </a:r>
            <a:r>
              <a:rPr lang="en-US" dirty="0" err="1"/>
              <a:t>Giám</a:t>
            </a:r>
            <a:r>
              <a:rPr lang="en-US" dirty="0"/>
              <a:t> </a:t>
            </a:r>
            <a:r>
              <a:rPr lang="en-US" dirty="0" err="1"/>
              <a:t>khảo</a:t>
            </a:r>
            <a:r>
              <a:rPr lang="en-US" dirty="0"/>
              <a:t>:</a:t>
            </a:r>
          </a:p>
        </p:txBody>
      </p:sp>
      <p:sp>
        <p:nvSpPr>
          <p:cNvPr id="8" name="Rectangle 7"/>
          <p:cNvSpPr/>
          <p:nvPr/>
        </p:nvSpPr>
        <p:spPr>
          <a:xfrm>
            <a:off x="1650344" y="188640"/>
            <a:ext cx="592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 1: LẬP KẾ HOẠCH ĐÁNH GIÁ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98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96616" y="1124744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Arial" pitchFamily="34" charset="0"/>
                <a:cs typeface="Arial" pitchFamily="34" charset="0"/>
              </a:rPr>
              <a:t>Phiếu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đánh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giá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quy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trình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thực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hành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tốt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nghiệp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Trường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Khoá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học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2206475"/>
              </p:ext>
            </p:extLst>
          </p:nvPr>
        </p:nvGraphicFramePr>
        <p:xfrm>
          <a:off x="1784648" y="2564904"/>
          <a:ext cx="7143750" cy="280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5" name="Document" r:id="rId4" imgW="6306508" imgH="2812876" progId="Word.Document.12">
                  <p:embed/>
                </p:oleObj>
              </mc:Choice>
              <mc:Fallback>
                <p:oleObj name="Document" r:id="rId4" imgW="6306508" imgH="281287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84648" y="2564904"/>
                        <a:ext cx="7143750" cy="2800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3872880" y="5589240"/>
            <a:ext cx="4794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r>
              <a:rPr lang="en-US" dirty="0" err="1"/>
              <a:t>Ngày</a:t>
            </a:r>
            <a:r>
              <a:rPr lang="en-US" dirty="0"/>
              <a:t>:                                                        </a:t>
            </a:r>
            <a:r>
              <a:rPr lang="en-US" dirty="0" err="1"/>
              <a:t>Giám</a:t>
            </a:r>
            <a:r>
              <a:rPr lang="en-US" dirty="0"/>
              <a:t> </a:t>
            </a:r>
            <a:r>
              <a:rPr lang="en-US" dirty="0" err="1"/>
              <a:t>khảo</a:t>
            </a:r>
            <a:r>
              <a:rPr lang="en-US" dirty="0"/>
              <a:t>:</a:t>
            </a:r>
          </a:p>
        </p:txBody>
      </p:sp>
      <p:sp>
        <p:nvSpPr>
          <p:cNvPr id="8" name="Rectangle 7"/>
          <p:cNvSpPr/>
          <p:nvPr/>
        </p:nvSpPr>
        <p:spPr>
          <a:xfrm>
            <a:off x="1784648" y="196976"/>
            <a:ext cx="592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 1: LẬP KẾ HOẠCH ĐÁNH GIÁ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69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84648" y="1124744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Arial" pitchFamily="34" charset="0"/>
                <a:cs typeface="Arial" pitchFamily="34" charset="0"/>
              </a:rPr>
              <a:t>Phiếu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đánh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giá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quy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trình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thực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hành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tốt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nghiệp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Trường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Khoá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học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483902"/>
              </p:ext>
            </p:extLst>
          </p:nvPr>
        </p:nvGraphicFramePr>
        <p:xfrm>
          <a:off x="1136576" y="2420888"/>
          <a:ext cx="7920877" cy="28956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90892"/>
                <a:gridCol w="1046019"/>
                <a:gridCol w="790892"/>
                <a:gridCol w="717543"/>
                <a:gridCol w="574034"/>
                <a:gridCol w="621073"/>
                <a:gridCol w="716131"/>
                <a:gridCol w="648072"/>
                <a:gridCol w="2016221"/>
              </a:tblGrid>
              <a:tr h="16510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TT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Họ và tên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Đánh giá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Nhận xét &amp; Kết luận </a:t>
                      </a:r>
                      <a:r>
                        <a:rPr lang="de-DE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          (Đạt/Không đạt)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4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Không thực hiện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Xuất sắc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Tốt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Đạt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Kém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Rất kém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...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4520952" y="5589240"/>
            <a:ext cx="4794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r>
              <a:rPr lang="en-US" dirty="0" err="1"/>
              <a:t>Ngày</a:t>
            </a:r>
            <a:r>
              <a:rPr lang="en-US" dirty="0"/>
              <a:t>:                                                        </a:t>
            </a:r>
            <a:r>
              <a:rPr lang="en-US" dirty="0" err="1"/>
              <a:t>Giám</a:t>
            </a:r>
            <a:r>
              <a:rPr lang="en-US" dirty="0"/>
              <a:t> </a:t>
            </a:r>
            <a:r>
              <a:rPr lang="en-US" dirty="0" err="1"/>
              <a:t>khảo</a:t>
            </a:r>
            <a:r>
              <a:rPr lang="en-US" dirty="0"/>
              <a:t>:</a:t>
            </a:r>
          </a:p>
        </p:txBody>
      </p:sp>
      <p:sp>
        <p:nvSpPr>
          <p:cNvPr id="8" name="Rectangle 7"/>
          <p:cNvSpPr/>
          <p:nvPr/>
        </p:nvSpPr>
        <p:spPr>
          <a:xfrm>
            <a:off x="1784648" y="196976"/>
            <a:ext cx="592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 1: LẬP KẾ HOẠCH ĐÁNH GIÁ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40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84648" y="1124744"/>
            <a:ext cx="60486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Arial" pitchFamily="34" charset="0"/>
                <a:cs typeface="Arial" pitchFamily="34" charset="0"/>
              </a:rPr>
              <a:t>Phiếu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đánh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giá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tốt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nghiệp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Trường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Khoá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học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5909265"/>
              </p:ext>
            </p:extLst>
          </p:nvPr>
        </p:nvGraphicFramePr>
        <p:xfrm>
          <a:off x="992560" y="2765648"/>
          <a:ext cx="7848873" cy="25908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83703"/>
                <a:gridCol w="872481"/>
                <a:gridCol w="947732"/>
                <a:gridCol w="711020"/>
                <a:gridCol w="568816"/>
                <a:gridCol w="615427"/>
                <a:gridCol w="615427"/>
                <a:gridCol w="718042"/>
                <a:gridCol w="2016225"/>
              </a:tblGrid>
              <a:tr h="16510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TT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Họ và tên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Đánh giá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Nhận xét &amp; Kết luận </a:t>
                      </a:r>
                      <a:r>
                        <a:rPr lang="de-DE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          (Đạt/Không đạt)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4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Không thực hiện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Xuất sắc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Tốt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Đạt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Kém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Rất kém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...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4232920" y="5789612"/>
            <a:ext cx="52438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/>
              <a:t> </a:t>
            </a:r>
            <a:r>
              <a:rPr lang="en-US" sz="2000" dirty="0" err="1"/>
              <a:t>Ngày</a:t>
            </a:r>
            <a:r>
              <a:rPr lang="en-US" sz="2000" dirty="0"/>
              <a:t>:                                                        </a:t>
            </a:r>
            <a:r>
              <a:rPr lang="en-US" sz="2000" dirty="0" err="1"/>
              <a:t>Giám</a:t>
            </a:r>
            <a:r>
              <a:rPr lang="en-US" sz="2000" dirty="0"/>
              <a:t> </a:t>
            </a:r>
            <a:r>
              <a:rPr lang="en-US" sz="2000" dirty="0" err="1"/>
              <a:t>khảo</a:t>
            </a:r>
            <a:r>
              <a:rPr lang="en-US" sz="2000" dirty="0"/>
              <a:t>:</a:t>
            </a:r>
          </a:p>
        </p:txBody>
      </p:sp>
      <p:sp>
        <p:nvSpPr>
          <p:cNvPr id="8" name="Rectangle 7"/>
          <p:cNvSpPr/>
          <p:nvPr/>
        </p:nvSpPr>
        <p:spPr>
          <a:xfrm>
            <a:off x="1784648" y="196976"/>
            <a:ext cx="592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 1: LẬP KẾ HOẠCH ĐÁNH GIÁ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53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28664" y="1124744"/>
            <a:ext cx="61926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Arial" pitchFamily="34" charset="0"/>
                <a:cs typeface="Arial" pitchFamily="34" charset="0"/>
              </a:rPr>
              <a:t>Phiếu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đánh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giá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sản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phẩm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tốt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nghiệp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Trường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Khoá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học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3855468"/>
              </p:ext>
            </p:extLst>
          </p:nvPr>
        </p:nvGraphicFramePr>
        <p:xfrm>
          <a:off x="848547" y="2702024"/>
          <a:ext cx="8064893" cy="27432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899108"/>
                <a:gridCol w="1531534"/>
                <a:gridCol w="899108"/>
                <a:gridCol w="457175"/>
                <a:gridCol w="442781"/>
                <a:gridCol w="457175"/>
                <a:gridCol w="457175"/>
                <a:gridCol w="457175"/>
                <a:gridCol w="2463662"/>
              </a:tblGrid>
              <a:tr h="16510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TT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Họ và tên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Đánh giá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Nhận xét &amp; Kết luận                </a:t>
                      </a:r>
                      <a:r>
                        <a:rPr lang="de-DE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(Đạt/Không đạt)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4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Không thực hiện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...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Left Arrow 6">
            <a:hlinkClick r:id="rId2" action="ppaction://hlinksldjump"/>
          </p:cNvPr>
          <p:cNvSpPr/>
          <p:nvPr/>
        </p:nvSpPr>
        <p:spPr>
          <a:xfrm>
            <a:off x="9489504" y="6549008"/>
            <a:ext cx="416496" cy="26436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84648" y="196976"/>
            <a:ext cx="592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 1: LẬP KẾ HOẠCH ĐÁNH GIÁ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99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496" y="1196752"/>
            <a:ext cx="9145016" cy="24482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1.2.3. </a:t>
            </a:r>
            <a:r>
              <a:rPr lang="en-US" sz="24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Kiểm</a:t>
            </a:r>
            <a:r>
              <a:rPr lang="en-US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tra</a:t>
            </a:r>
            <a:r>
              <a:rPr lang="en-US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đánh</a:t>
            </a:r>
            <a:r>
              <a:rPr lang="en-US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giá</a:t>
            </a:r>
            <a:r>
              <a:rPr lang="en-US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đối</a:t>
            </a:r>
            <a:r>
              <a:rPr lang="en-US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chiếu</a:t>
            </a:r>
            <a:r>
              <a:rPr lang="en-US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hay </a:t>
            </a:r>
            <a:r>
              <a:rPr lang="en-US" sz="24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chuẩn</a:t>
            </a:r>
            <a:r>
              <a:rPr lang="en-US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tương</a:t>
            </a:r>
            <a:r>
              <a:rPr lang="en-US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đối</a:t>
            </a:r>
            <a:endParaRPr lang="en-US" sz="24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ính chất tương đối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o sánh kết quả học tập giữa các người học với nhau.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hù hợp với việc thi tuyển, lựa chọn một số lượng nhất định những người tốt nhất trong số người dự thi.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3977879" y="6537326"/>
            <a:ext cx="2311400" cy="320675"/>
          </a:xfrm>
          <a:prstGeom prst="rect">
            <a:avLst/>
          </a:prstGeom>
        </p:spPr>
        <p:txBody>
          <a:bodyPr/>
          <a:lstStyle/>
          <a:p>
            <a:fld id="{9EB161A8-6E5C-4A80-B0C0-EF2D6932EDF4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Left Arrow 5">
            <a:hlinkClick r:id="rId2" action="ppaction://hlinksldjump"/>
          </p:cNvPr>
          <p:cNvSpPr/>
          <p:nvPr/>
        </p:nvSpPr>
        <p:spPr>
          <a:xfrm>
            <a:off x="9489504" y="6477000"/>
            <a:ext cx="416496" cy="26436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84648" y="196976"/>
            <a:ext cx="592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 1: LẬP KẾ HOẠCH ĐÁNH GIÁ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8504" y="3789040"/>
            <a:ext cx="87280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1" dirty="0">
                <a:latin typeface="Arial" pitchFamily="34" charset="0"/>
                <a:cs typeface="Arial" pitchFamily="34" charset="0"/>
              </a:rPr>
              <a:t>1.2.</a:t>
            </a:r>
            <a:r>
              <a:rPr lang="vi-VN" sz="2400" b="1" i="1" dirty="0">
                <a:latin typeface="Arial" pitchFamily="34" charset="0"/>
                <a:cs typeface="Arial" pitchFamily="34" charset="0"/>
              </a:rPr>
              <a:t>4. Kiểm tra đánh giá theo tiêu chí </a:t>
            </a: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T</a:t>
            </a:r>
            <a:r>
              <a:rPr lang="vi-VN" sz="2400" dirty="0">
                <a:latin typeface="Arial" pitchFamily="34" charset="0"/>
                <a:cs typeface="Arial" pitchFamily="34" charset="0"/>
              </a:rPr>
              <a:t>ính chất tuyệt đối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Đ</a:t>
            </a:r>
            <a:r>
              <a:rPr lang="vi-VN" sz="2400" dirty="0">
                <a:latin typeface="Arial" pitchFamily="34" charset="0"/>
                <a:cs typeface="Arial" pitchFamily="34" charset="0"/>
              </a:rPr>
              <a:t>ánh giá kết quả học tập của từng người học đạt được thực tế so với các tiêu chí đã đề ra.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376936" y="5517232"/>
            <a:ext cx="5400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8035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0512" y="1196752"/>
            <a:ext cx="67738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2400" b="1" i="1">
                <a:latin typeface="Arial" pitchFamily="34" charset="0"/>
                <a:cs typeface="Arial" pitchFamily="34" charset="0"/>
              </a:rPr>
              <a:t>1.3. Yêu cầu kiểm tra, đánh giá trong dạy học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0512" y="1949931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x-none" sz="2400" smtClean="0">
                <a:latin typeface="Arial" pitchFamily="34" charset="0"/>
                <a:cs typeface="Arial" pitchFamily="34" charset="0"/>
              </a:rPr>
              <a:t> </a:t>
            </a:r>
            <a:r>
              <a:rPr lang="x-none" sz="2400">
                <a:latin typeface="Arial" pitchFamily="34" charset="0"/>
                <a:cs typeface="Arial" pitchFamily="34" charset="0"/>
              </a:rPr>
              <a:t>Các chứng cứ thể hiện năng lực phải bảo đảm cả về chất lượng và số lượng - độ giá trị, độ chân thực, tính thời sự và đầy đủ.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9706" y="3301533"/>
            <a:ext cx="80311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-  </a:t>
            </a:r>
            <a:r>
              <a:rPr lang="x-none" sz="2400" smtClean="0">
                <a:latin typeface="Arial" pitchFamily="34" charset="0"/>
                <a:cs typeface="Arial" pitchFamily="34" charset="0"/>
              </a:rPr>
              <a:t>Phương </a:t>
            </a:r>
            <a:r>
              <a:rPr lang="x-none" sz="2400">
                <a:latin typeface="Arial" pitchFamily="34" charset="0"/>
                <a:cs typeface="Arial" pitchFamily="34" charset="0"/>
              </a:rPr>
              <a:t>pháp và công cụ đánh giá phải đo được phạm vi rộng các kỹ năng 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6284" y="4326195"/>
            <a:ext cx="78871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- 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Điều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kiện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đánh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giá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phải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bảo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đảm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đầy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đủ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phù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hợp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với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mục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tiêu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đánh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giá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Left Arrow 2">
            <a:hlinkClick r:id="rId2" action="ppaction://hlinksldjump"/>
          </p:cNvPr>
          <p:cNvSpPr/>
          <p:nvPr/>
        </p:nvSpPr>
        <p:spPr>
          <a:xfrm>
            <a:off x="9684834" y="6531721"/>
            <a:ext cx="216024" cy="2606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84648" y="196976"/>
            <a:ext cx="592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 1: LẬP KẾ HOẠCH ĐÁNH GIÁ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512840" y="5157192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050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latin typeface="Arial" pitchFamily="34" charset="0"/>
                <a:cs typeface="Arial" pitchFamily="34" charset="0"/>
              </a:rPr>
              <a:t>Nội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dung</a:t>
            </a:r>
            <a:endParaRPr lang="en-US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019" name="Text Box 3"/>
          <p:cNvSpPr txBox="1">
            <a:spLocks noChangeArrowheads="1"/>
          </p:cNvSpPr>
          <p:nvPr/>
        </p:nvSpPr>
        <p:spPr bwMode="auto">
          <a:xfrm>
            <a:off x="1798902" y="72231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08030" y="2382486"/>
            <a:ext cx="7272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1. 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Kiểm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tra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đánh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giá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trong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dạy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học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>
            <a:hlinkClick r:id="rId2" action="ppaction://hlinksldjump"/>
          </p:cNvPr>
          <p:cNvSpPr/>
          <p:nvPr/>
        </p:nvSpPr>
        <p:spPr>
          <a:xfrm>
            <a:off x="1705689" y="3672759"/>
            <a:ext cx="80879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  <a:hlinkClick r:id="rId2" action="ppaction://hlinksldjump"/>
              </a:rPr>
              <a:t>1.2.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  <a:hlinkClick r:id="rId2" action="ppaction://hlinksldjump"/>
              </a:rPr>
              <a:t>Các</a:t>
            </a:r>
            <a:r>
              <a:rPr lang="en-US" sz="2400" b="1" dirty="0" smtClean="0">
                <a:latin typeface="Arial" pitchFamily="34" charset="0"/>
                <a:cs typeface="Arial" pitchFamily="34" charset="0"/>
                <a:hlinkClick r:id="rId2" action="ppaction://hlinksldjump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  <a:hlinkClick r:id="rId2" action="ppaction://hlinksldjump"/>
              </a:rPr>
              <a:t>hình</a:t>
            </a:r>
            <a:r>
              <a:rPr lang="en-US" sz="2400" b="1" dirty="0">
                <a:latin typeface="Arial" pitchFamily="34" charset="0"/>
                <a:cs typeface="Arial" pitchFamily="34" charset="0"/>
                <a:hlinkClick r:id="rId2" action="ppaction://hlinksldjump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  <a:hlinkClick r:id="rId2" action="ppaction://hlinksldjump"/>
              </a:rPr>
              <a:t>thức</a:t>
            </a:r>
            <a:r>
              <a:rPr lang="en-US" sz="2400" b="1" dirty="0">
                <a:latin typeface="Arial" pitchFamily="34" charset="0"/>
                <a:cs typeface="Arial" pitchFamily="34" charset="0"/>
                <a:hlinkClick r:id="rId2" action="ppaction://hlinksldjump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  <a:hlinkClick r:id="rId2" action="ppaction://hlinksldjump"/>
              </a:rPr>
              <a:t>kiểm</a:t>
            </a:r>
            <a:r>
              <a:rPr lang="en-US" sz="2400" b="1" dirty="0">
                <a:latin typeface="Arial" pitchFamily="34" charset="0"/>
                <a:cs typeface="Arial" pitchFamily="34" charset="0"/>
                <a:hlinkClick r:id="rId2" action="ppaction://hlinksldjump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  <a:hlinkClick r:id="rId2" action="ppaction://hlinksldjump"/>
              </a:rPr>
              <a:t>tra</a:t>
            </a:r>
            <a:r>
              <a:rPr lang="en-US" sz="2400" b="1" dirty="0">
                <a:latin typeface="Arial" pitchFamily="34" charset="0"/>
                <a:cs typeface="Arial" pitchFamily="34" charset="0"/>
                <a:hlinkClick r:id="rId2" action="ppaction://hlinksldjump"/>
              </a:rPr>
              <a:t>, </a:t>
            </a:r>
            <a:r>
              <a:rPr lang="en-US" sz="2400" b="1" dirty="0" err="1">
                <a:latin typeface="Arial" pitchFamily="34" charset="0"/>
                <a:cs typeface="Arial" pitchFamily="34" charset="0"/>
                <a:hlinkClick r:id="rId2" action="ppaction://hlinksldjump"/>
              </a:rPr>
              <a:t>đánh</a:t>
            </a:r>
            <a:r>
              <a:rPr lang="en-US" sz="2400" b="1" dirty="0">
                <a:latin typeface="Arial" pitchFamily="34" charset="0"/>
                <a:cs typeface="Arial" pitchFamily="34" charset="0"/>
                <a:hlinkClick r:id="rId2" action="ppaction://hlinksldjump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  <a:hlinkClick r:id="rId2" action="ppaction://hlinksldjump"/>
              </a:rPr>
              <a:t>giá</a:t>
            </a:r>
            <a:r>
              <a:rPr lang="en-US" sz="2400" b="1" dirty="0">
                <a:latin typeface="Arial" pitchFamily="34" charset="0"/>
                <a:cs typeface="Arial" pitchFamily="34" charset="0"/>
                <a:hlinkClick r:id="rId2" action="ppaction://hlinksldjump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  <a:hlinkClick r:id="rId2" action="ppaction://hlinksldjump"/>
              </a:rPr>
              <a:t>trong</a:t>
            </a:r>
            <a:r>
              <a:rPr lang="en-US" sz="2400" b="1" dirty="0">
                <a:latin typeface="Arial" pitchFamily="34" charset="0"/>
                <a:cs typeface="Arial" pitchFamily="34" charset="0"/>
                <a:hlinkClick r:id="rId2" action="ppaction://hlinksldjump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  <a:hlinkClick r:id="rId2" action="ppaction://hlinksldjump"/>
              </a:rPr>
              <a:t>dạy</a:t>
            </a:r>
            <a:r>
              <a:rPr lang="en-US" sz="2400" b="1" dirty="0">
                <a:latin typeface="Arial" pitchFamily="34" charset="0"/>
                <a:cs typeface="Arial" pitchFamily="34" charset="0"/>
                <a:hlinkClick r:id="rId2" action="ppaction://hlinksldjump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  <a:hlinkClick r:id="rId2" action="ppaction://hlinksldjump"/>
              </a:rPr>
              <a:t>học</a:t>
            </a:r>
            <a:endParaRPr lang="en-US" sz="2400" b="1" dirty="0"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7" name="Rectangle 6">
            <a:hlinkClick r:id="rId3" action="ppaction://hlinksldjump"/>
          </p:cNvPr>
          <p:cNvSpPr/>
          <p:nvPr/>
        </p:nvSpPr>
        <p:spPr>
          <a:xfrm>
            <a:off x="1776454" y="4356886"/>
            <a:ext cx="89025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  <a:hlinkClick r:id="rId3" action="ppaction://hlinksldjump"/>
              </a:rPr>
              <a:t>1.3.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  <a:hlinkClick r:id="rId3" action="ppaction://hlinksldjump"/>
              </a:rPr>
              <a:t>Yêu</a:t>
            </a:r>
            <a:r>
              <a:rPr lang="en-US" sz="2400" b="1" dirty="0" smtClean="0">
                <a:latin typeface="Arial" pitchFamily="34" charset="0"/>
                <a:cs typeface="Arial" pitchFamily="34" charset="0"/>
                <a:hlinkClick r:id="rId3" action="ppaction://hlinksldjump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  <a:hlinkClick r:id="rId3" action="ppaction://hlinksldjump"/>
              </a:rPr>
              <a:t>cầu</a:t>
            </a:r>
            <a:r>
              <a:rPr lang="en-US" sz="2400" b="1" dirty="0">
                <a:latin typeface="Arial" pitchFamily="34" charset="0"/>
                <a:cs typeface="Arial" pitchFamily="34" charset="0"/>
                <a:hlinkClick r:id="rId3" action="ppaction://hlinksldjump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  <a:hlinkClick r:id="rId3" action="ppaction://hlinksldjump"/>
              </a:rPr>
              <a:t>kiểm</a:t>
            </a:r>
            <a:r>
              <a:rPr lang="en-US" sz="2400" b="1" dirty="0">
                <a:latin typeface="Arial" pitchFamily="34" charset="0"/>
                <a:cs typeface="Arial" pitchFamily="34" charset="0"/>
                <a:hlinkClick r:id="rId3" action="ppaction://hlinksldjump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  <a:hlinkClick r:id="rId3" action="ppaction://hlinksldjump"/>
              </a:rPr>
              <a:t>tra</a:t>
            </a:r>
            <a:r>
              <a:rPr lang="en-US" sz="2400" b="1" dirty="0">
                <a:latin typeface="Arial" pitchFamily="34" charset="0"/>
                <a:cs typeface="Arial" pitchFamily="34" charset="0"/>
                <a:hlinkClick r:id="rId3" action="ppaction://hlinksldjump"/>
              </a:rPr>
              <a:t>, </a:t>
            </a:r>
            <a:r>
              <a:rPr lang="en-US" sz="2400" b="1" dirty="0" err="1">
                <a:latin typeface="Arial" pitchFamily="34" charset="0"/>
                <a:cs typeface="Arial" pitchFamily="34" charset="0"/>
                <a:hlinkClick r:id="rId3" action="ppaction://hlinksldjump"/>
              </a:rPr>
              <a:t>đánh</a:t>
            </a:r>
            <a:r>
              <a:rPr lang="en-US" sz="2400" b="1" dirty="0">
                <a:latin typeface="Arial" pitchFamily="34" charset="0"/>
                <a:cs typeface="Arial" pitchFamily="34" charset="0"/>
                <a:hlinkClick r:id="rId3" action="ppaction://hlinksldjump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  <a:hlinkClick r:id="rId3" action="ppaction://hlinksldjump"/>
              </a:rPr>
              <a:t>giá</a:t>
            </a:r>
            <a:r>
              <a:rPr lang="en-US" sz="2400" b="1" dirty="0">
                <a:latin typeface="Arial" pitchFamily="34" charset="0"/>
                <a:cs typeface="Arial" pitchFamily="34" charset="0"/>
                <a:hlinkClick r:id="rId3" action="ppaction://hlinksldjump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  <a:hlinkClick r:id="rId3" action="ppaction://hlinksldjump"/>
              </a:rPr>
              <a:t>trong</a:t>
            </a:r>
            <a:r>
              <a:rPr lang="en-US" sz="2400" b="1" dirty="0">
                <a:latin typeface="Arial" pitchFamily="34" charset="0"/>
                <a:cs typeface="Arial" pitchFamily="34" charset="0"/>
                <a:hlinkClick r:id="rId3" action="ppaction://hlinksldjump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  <a:hlinkClick r:id="rId3" action="ppaction://hlinksldjump"/>
              </a:rPr>
              <a:t>dạy</a:t>
            </a:r>
            <a:r>
              <a:rPr lang="en-US" sz="2400" b="1" dirty="0">
                <a:latin typeface="Arial" pitchFamily="34" charset="0"/>
                <a:cs typeface="Arial" pitchFamily="34" charset="0"/>
                <a:hlinkClick r:id="rId3" action="ppaction://hlinksldjump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  <a:hlinkClick r:id="rId3" action="ppaction://hlinksldjump"/>
              </a:rPr>
              <a:t>học</a:t>
            </a:r>
            <a:endParaRPr lang="en-US" sz="2400" b="1" dirty="0"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7" name="Line 83"/>
          <p:cNvSpPr>
            <a:spLocks noChangeShapeType="1"/>
          </p:cNvSpPr>
          <p:nvPr/>
        </p:nvSpPr>
        <p:spPr bwMode="auto">
          <a:xfrm>
            <a:off x="1346293" y="2070544"/>
            <a:ext cx="7759699" cy="14288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798902" y="1541907"/>
            <a:ext cx="46750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ea typeface="Times New Roman"/>
                <a:cs typeface="Arial" pitchFamily="34" charset="0"/>
              </a:rPr>
              <a:t>LẬP </a:t>
            </a:r>
            <a:r>
              <a:rPr lang="en-US" sz="2400" b="1" dirty="0">
                <a:latin typeface="Arial" pitchFamily="34" charset="0"/>
                <a:ea typeface="Times New Roman"/>
                <a:cs typeface="Arial" pitchFamily="34" charset="0"/>
              </a:rPr>
              <a:t>KẾ HOẠCH ĐÁNH GIÁ</a:t>
            </a:r>
          </a:p>
        </p:txBody>
      </p:sp>
      <p:sp>
        <p:nvSpPr>
          <p:cNvPr id="19" name="AutoShape 81"/>
          <p:cNvSpPr>
            <a:spLocks noChangeArrowheads="1"/>
          </p:cNvSpPr>
          <p:nvPr/>
        </p:nvSpPr>
        <p:spPr bwMode="gray">
          <a:xfrm>
            <a:off x="416496" y="1461730"/>
            <a:ext cx="818628" cy="653839"/>
          </a:xfrm>
          <a:prstGeom prst="hexagon">
            <a:avLst>
              <a:gd name="adj" fmla="val 28916"/>
              <a:gd name="vf" fmla="val 115470"/>
            </a:avLst>
          </a:prstGeom>
          <a:gradFill rotWithShape="1">
            <a:gsLst>
              <a:gs pos="0">
                <a:srgbClr val="E6E6E6"/>
              </a:gs>
              <a:gs pos="7499">
                <a:srgbClr val="7D8496"/>
              </a:gs>
              <a:gs pos="26500">
                <a:srgbClr val="E6E6E6"/>
              </a:gs>
              <a:gs pos="34000">
                <a:srgbClr val="7D8496"/>
              </a:gs>
              <a:gs pos="46500">
                <a:srgbClr val="E6E6E6"/>
              </a:gs>
              <a:gs pos="50000">
                <a:srgbClr val="FFFFFF"/>
              </a:gs>
              <a:gs pos="53501">
                <a:srgbClr val="E6E6E6"/>
              </a:gs>
              <a:gs pos="66001">
                <a:srgbClr val="7D8496"/>
              </a:gs>
              <a:gs pos="73500">
                <a:srgbClr val="E6E6E6"/>
              </a:gs>
              <a:gs pos="92501">
                <a:srgbClr val="7D8496"/>
              </a:gs>
              <a:gs pos="100000">
                <a:srgbClr val="E6E6E6"/>
              </a:gs>
            </a:gsLst>
            <a:lin ang="2700000" scaled="1"/>
          </a:gradFill>
          <a:ln w="9525">
            <a:solidFill>
              <a:srgbClr val="C0C0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AutoShape 82"/>
          <p:cNvSpPr>
            <a:spLocks noChangeArrowheads="1"/>
          </p:cNvSpPr>
          <p:nvPr/>
        </p:nvSpPr>
        <p:spPr bwMode="gray">
          <a:xfrm>
            <a:off x="464463" y="1340768"/>
            <a:ext cx="1085234" cy="830996"/>
          </a:xfrm>
          <a:prstGeom prst="hexagon">
            <a:avLst>
              <a:gd name="adj" fmla="val 28896"/>
              <a:gd name="vf" fmla="val 115470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100000">
                <a:schemeClr val="hlink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 Box 88"/>
          <p:cNvSpPr txBox="1">
            <a:spLocks noChangeArrowheads="1"/>
          </p:cNvSpPr>
          <p:nvPr/>
        </p:nvSpPr>
        <p:spPr bwMode="gray">
          <a:xfrm>
            <a:off x="533981" y="1557667"/>
            <a:ext cx="9204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1</a:t>
            </a:r>
            <a:endParaRPr lang="en-US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>
            <a:hlinkClick r:id="rId4" action="ppaction://hlinksldjump"/>
          </p:cNvPr>
          <p:cNvSpPr/>
          <p:nvPr/>
        </p:nvSpPr>
        <p:spPr>
          <a:xfrm>
            <a:off x="1247633" y="5128370"/>
            <a:ext cx="62616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2.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Kế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hoạch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đánh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giá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năng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lực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người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học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>
            <a:hlinkClick r:id="rId5" action="ppaction://hlinksldjump"/>
          </p:cNvPr>
          <p:cNvSpPr/>
          <p:nvPr/>
        </p:nvSpPr>
        <p:spPr>
          <a:xfrm>
            <a:off x="1690504" y="3082733"/>
            <a:ext cx="49519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  <a:hlinkClick r:id="rId5" action="ppaction://hlinksldjump"/>
              </a:rPr>
              <a:t>1.1. </a:t>
            </a:r>
            <a:r>
              <a:rPr lang="en-US" sz="2400" b="1" dirty="0" err="1">
                <a:latin typeface="Arial" pitchFamily="34" charset="0"/>
                <a:cs typeface="Arial" pitchFamily="34" charset="0"/>
                <a:hlinkClick r:id="rId5" action="ppaction://hlinksldjump"/>
              </a:rPr>
              <a:t>Khái</a:t>
            </a:r>
            <a:r>
              <a:rPr lang="en-US" sz="2400" b="1" dirty="0">
                <a:latin typeface="Arial" pitchFamily="34" charset="0"/>
                <a:cs typeface="Arial" pitchFamily="34" charset="0"/>
                <a:hlinkClick r:id="rId5" action="ppaction://hlinksldjump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  <a:hlinkClick r:id="rId5" action="ppaction://hlinksldjump"/>
              </a:rPr>
              <a:t>niệm</a:t>
            </a:r>
            <a:r>
              <a:rPr lang="en-US" sz="2400" b="1" dirty="0">
                <a:latin typeface="Arial" pitchFamily="34" charset="0"/>
                <a:cs typeface="Arial" pitchFamily="34" charset="0"/>
                <a:hlinkClick r:id="rId5" action="ppaction://hlinksldjump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  <a:hlinkClick r:id="rId5" action="ppaction://hlinksldjump"/>
              </a:rPr>
              <a:t>kiểm</a:t>
            </a:r>
            <a:r>
              <a:rPr lang="en-US" sz="2400" b="1" dirty="0">
                <a:latin typeface="Arial" pitchFamily="34" charset="0"/>
                <a:cs typeface="Arial" pitchFamily="34" charset="0"/>
                <a:hlinkClick r:id="rId5" action="ppaction://hlinksldjump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  <a:hlinkClick r:id="rId5" action="ppaction://hlinksldjump"/>
              </a:rPr>
              <a:t>tra</a:t>
            </a:r>
            <a:r>
              <a:rPr lang="en-US" sz="2400" b="1" dirty="0">
                <a:latin typeface="Arial" pitchFamily="34" charset="0"/>
                <a:cs typeface="Arial" pitchFamily="34" charset="0"/>
                <a:hlinkClick r:id="rId5" action="ppaction://hlinksldjump"/>
              </a:rPr>
              <a:t>, </a:t>
            </a:r>
            <a:r>
              <a:rPr lang="en-US" sz="2400" b="1" dirty="0" err="1">
                <a:latin typeface="Arial" pitchFamily="34" charset="0"/>
                <a:cs typeface="Arial" pitchFamily="34" charset="0"/>
                <a:hlinkClick r:id="rId5" action="ppaction://hlinksldjump"/>
              </a:rPr>
              <a:t>đánh</a:t>
            </a:r>
            <a:r>
              <a:rPr lang="en-US" sz="2400" b="1" dirty="0">
                <a:latin typeface="Arial" pitchFamily="34" charset="0"/>
                <a:cs typeface="Arial" pitchFamily="34" charset="0"/>
                <a:hlinkClick r:id="rId5" action="ppaction://hlinksldjump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  <a:hlinkClick r:id="rId5" action="ppaction://hlinksldjump"/>
              </a:rPr>
              <a:t>giá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87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8504" y="1340768"/>
            <a:ext cx="62616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2400" b="1">
                <a:latin typeface="Arial" pitchFamily="34" charset="0"/>
                <a:cs typeface="Arial" pitchFamily="34" charset="0"/>
              </a:rPr>
              <a:t>2. Kế hoạch đánh giá năng lực người học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20552" y="1916832"/>
            <a:ext cx="8208912" cy="1685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Lập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kế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hoạch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đánh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giá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là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quá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trình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xây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dựng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mục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tiêu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xác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định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nguồn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lực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quyết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định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cách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tốt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nhất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để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thực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hiện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các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mục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tiêu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đánh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giá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đã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đề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ra.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1784648" y="196976"/>
            <a:ext cx="592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 1: LẬP KẾ HOẠCH ĐÁNH GIÁ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88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528" y="1343025"/>
            <a:ext cx="9201472" cy="51371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Lập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kế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hoạch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kiểm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tra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đánh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giá</a:t>
            </a:r>
            <a:endParaRPr lang="en-US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vi-VN" sz="2400" b="1" i="1" dirty="0" smtClean="0">
                <a:latin typeface="Arial" pitchFamily="34" charset="0"/>
                <a:cs typeface="Arial" pitchFamily="34" charset="0"/>
              </a:rPr>
              <a:t>Bước </a:t>
            </a:r>
            <a:r>
              <a:rPr lang="vi-VN" sz="2400" b="1" i="1" dirty="0">
                <a:latin typeface="Arial" pitchFamily="34" charset="0"/>
                <a:cs typeface="Arial" pitchFamily="34" charset="0"/>
              </a:rPr>
              <a:t>1</a:t>
            </a:r>
            <a:r>
              <a:rPr lang="vi-VN" sz="2400" dirty="0">
                <a:latin typeface="Arial" pitchFamily="34" charset="0"/>
                <a:cs typeface="Arial" pitchFamily="34" charset="0"/>
              </a:rPr>
              <a:t>: Xác định mục tiêu đánh giá;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vi-VN" sz="2400" b="1" i="1" dirty="0">
                <a:latin typeface="Arial" pitchFamily="34" charset="0"/>
                <a:cs typeface="Arial" pitchFamily="34" charset="0"/>
              </a:rPr>
              <a:t>Bước 2</a:t>
            </a:r>
            <a:r>
              <a:rPr lang="vi-VN" sz="2400" dirty="0">
                <a:latin typeface="Arial" pitchFamily="34" charset="0"/>
                <a:cs typeface="Arial" pitchFamily="34" charset="0"/>
              </a:rPr>
              <a:t>: Xác định nội dung và các tiêu chí đánh 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giá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 algn="just">
              <a:buNone/>
            </a:pPr>
            <a:r>
              <a:rPr lang="vi-VN" sz="2400" b="1" i="1" dirty="0">
                <a:latin typeface="Arial" pitchFamily="34" charset="0"/>
                <a:cs typeface="Arial" pitchFamily="34" charset="0"/>
              </a:rPr>
              <a:t>Bước 3</a:t>
            </a:r>
            <a:r>
              <a:rPr lang="vi-VN" sz="2400" dirty="0">
                <a:latin typeface="Arial" pitchFamily="34" charset="0"/>
                <a:cs typeface="Arial" pitchFamily="34" charset="0"/>
              </a:rPr>
              <a:t>: Lựa chọn phương pháp đánh giá phù hợp 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với mục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tiêu,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vi-VN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nội </a:t>
            </a:r>
            <a:r>
              <a:rPr lang="vi-VN" sz="2400" dirty="0">
                <a:latin typeface="Arial" pitchFamily="34" charset="0"/>
                <a:cs typeface="Arial" pitchFamily="34" charset="0"/>
              </a:rPr>
              <a:t>dung đã đề 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 algn="just">
              <a:buNone/>
            </a:pPr>
            <a:r>
              <a:rPr lang="vi-VN" sz="2400" b="1" i="1" dirty="0">
                <a:latin typeface="Arial" pitchFamily="34" charset="0"/>
                <a:cs typeface="Arial" pitchFamily="34" charset="0"/>
              </a:rPr>
              <a:t>Bước 4</a:t>
            </a:r>
            <a:r>
              <a:rPr lang="vi-VN" sz="2400" dirty="0">
                <a:latin typeface="Arial" pitchFamily="34" charset="0"/>
                <a:cs typeface="Arial" pitchFamily="34" charset="0"/>
              </a:rPr>
              <a:t>: Soạn thảo công cụ đánh 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giá;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vi-VN" sz="2400" b="1" i="1" dirty="0">
                <a:latin typeface="Arial" pitchFamily="34" charset="0"/>
                <a:cs typeface="Arial" pitchFamily="34" charset="0"/>
              </a:rPr>
              <a:t>Bước 5</a:t>
            </a:r>
            <a:r>
              <a:rPr lang="vi-VN" sz="2400" dirty="0">
                <a:latin typeface="Arial" pitchFamily="34" charset="0"/>
                <a:cs typeface="Arial" pitchFamily="34" charset="0"/>
              </a:rPr>
              <a:t>: Thực hiện đánh 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giá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vi-VN" sz="2400" b="1" i="1" dirty="0">
                <a:latin typeface="Arial" pitchFamily="34" charset="0"/>
                <a:cs typeface="Arial" pitchFamily="34" charset="0"/>
              </a:rPr>
              <a:t>Bước 6</a:t>
            </a:r>
            <a:r>
              <a:rPr lang="vi-VN" sz="2400" dirty="0">
                <a:latin typeface="Arial" pitchFamily="34" charset="0"/>
                <a:cs typeface="Arial" pitchFamily="34" charset="0"/>
              </a:rPr>
              <a:t>: Xử lý, phân tích kết 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quả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vi-VN" sz="2400" b="1" i="1" dirty="0">
                <a:latin typeface="Arial" pitchFamily="34" charset="0"/>
                <a:cs typeface="Arial" pitchFamily="34" charset="0"/>
              </a:rPr>
              <a:t>Bước 7</a:t>
            </a:r>
            <a:r>
              <a:rPr lang="vi-VN" sz="2400" dirty="0">
                <a:latin typeface="Arial" pitchFamily="34" charset="0"/>
                <a:cs typeface="Arial" pitchFamily="34" charset="0"/>
              </a:rPr>
              <a:t>: Ra quyết định đánh </a:t>
            </a:r>
            <a:r>
              <a:rPr lang="vi-VN" sz="2400" dirty="0" smtClean="0">
                <a:latin typeface="Arial" pitchFamily="34" charset="0"/>
                <a:cs typeface="Arial" pitchFamily="34" charset="0"/>
              </a:rPr>
              <a:t>giá.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6273800" y="6537326"/>
            <a:ext cx="3136900" cy="32067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Đánh giá trong dạy học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3977879" y="6537326"/>
            <a:ext cx="2311400" cy="320675"/>
          </a:xfrm>
          <a:prstGeom prst="rect">
            <a:avLst/>
          </a:prstGeom>
        </p:spPr>
        <p:txBody>
          <a:bodyPr/>
          <a:lstStyle/>
          <a:p>
            <a:fld id="{9EB161A8-6E5C-4A80-B0C0-EF2D6932EDF4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784648" y="196976"/>
            <a:ext cx="592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 1: LẬP KẾ HOẠCH ĐÁNH GIÁ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15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20552" y="2492896"/>
            <a:ext cx="8352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400" b="1" i="1" dirty="0" smtClean="0">
                <a:latin typeface="Arial" pitchFamily="34" charset="0"/>
                <a:cs typeface="Arial" pitchFamily="34" charset="0"/>
              </a:rPr>
              <a:t>Nhiệm vụ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Lập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kế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hoạch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đánh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giá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năng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lực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người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học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cho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một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chương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trình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môn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học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/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môđun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b="1" i="1" dirty="0" smtClean="0">
                <a:latin typeface="Arial" pitchFamily="34" charset="0"/>
                <a:cs typeface="Arial" pitchFamily="34" charset="0"/>
              </a:rPr>
              <a:t>Yêu cầu: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-  Gửi  file </a:t>
            </a:r>
            <a:r>
              <a:rPr lang="pt-BR" sz="2400" smtClean="0">
                <a:latin typeface="Arial" pitchFamily="34" charset="0"/>
                <a:cs typeface="Arial" pitchFamily="34" charset="0"/>
              </a:rPr>
              <a:t>vào </a:t>
            </a:r>
            <a:r>
              <a:rPr lang="pt-BR" sz="2400" smtClean="0">
                <a:latin typeface="Arial" pitchFamily="34" charset="0"/>
                <a:cs typeface="Arial" pitchFamily="34" charset="0"/>
              </a:rPr>
              <a:t>mail: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             -  Ghi rõ Họ tên; Lớp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60712" y="1624010"/>
            <a:ext cx="5068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BÀI TẬP THỰC HÀNH CÁ NHÂN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Left Arrow 5">
            <a:hlinkClick r:id="rId2" action="ppaction://hlinksldjump"/>
          </p:cNvPr>
          <p:cNvSpPr/>
          <p:nvPr/>
        </p:nvSpPr>
        <p:spPr>
          <a:xfrm>
            <a:off x="9538107" y="6271073"/>
            <a:ext cx="216024" cy="2606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3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339BA6C-C770-E549-9243-7C0C5CF012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616"/>
            <a:ext cx="9906000" cy="14706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819C520-3E8D-834D-8C1E-B823E3AFA964}"/>
              </a:ext>
            </a:extLst>
          </p:cNvPr>
          <p:cNvSpPr txBox="1"/>
          <p:nvPr/>
        </p:nvSpPr>
        <p:spPr>
          <a:xfrm>
            <a:off x="1568624" y="3019767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TRÂN TRỌNG CẢM ƠN</a:t>
            </a:r>
            <a:endParaRPr lang="x-none" sz="4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52600" y="260648"/>
            <a:ext cx="592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 1: LẬP KẾ HOẠCH ĐÁNH GIÁ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8262" y="1268760"/>
            <a:ext cx="5309467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24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1. Kiểm tra, đánh giá trong dạy học</a:t>
            </a:r>
            <a:endParaRPr lang="en-US" sz="2400" dirty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6496" y="1888822"/>
            <a:ext cx="4953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x-none" sz="2400" b="1" i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1.1. Khái niệm kiểm tra, đánh giá</a:t>
            </a:r>
            <a:endParaRPr lang="en-US" sz="2400" b="1" dirty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x-none" sz="2400" b="1" i="1" spc="-3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1.1.1. Khái niệm kiểm tra</a:t>
            </a:r>
            <a:endParaRPr lang="en-US" sz="2400" b="1" i="1" spc="-30" dirty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2572" y="3212976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nl-NL" sz="2400" i="1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Kiểm </a:t>
            </a:r>
            <a:r>
              <a:rPr lang="nl-NL" sz="2400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tra</a:t>
            </a:r>
            <a:r>
              <a:rPr lang="nl-NL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là một thuật ngữ chỉ sự đo lư­­ờng, </a:t>
            </a:r>
            <a:r>
              <a:rPr lang="nl-NL" sz="2400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thu thập thông tin </a:t>
            </a:r>
            <a:r>
              <a:rPr lang="nl-NL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để có được những </a:t>
            </a:r>
            <a:r>
              <a:rPr lang="nl-NL" sz="2400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phán đoán, xác định </a:t>
            </a:r>
            <a:r>
              <a:rPr lang="nl-NL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xem mỗi ngư­­ời học sau khi học đã </a:t>
            </a:r>
            <a:r>
              <a:rPr lang="nl-NL" sz="2400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biết gì </a:t>
            </a:r>
            <a:r>
              <a:rPr lang="nl-NL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(kiến thức), </a:t>
            </a:r>
            <a:r>
              <a:rPr lang="nl-NL" sz="2400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làm được gì </a:t>
            </a:r>
            <a:r>
              <a:rPr lang="nl-NL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(kỹ năng) và bộc lộ </a:t>
            </a:r>
            <a:r>
              <a:rPr lang="nl-NL" sz="2400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thái độ ứng xử </a:t>
            </a:r>
            <a:r>
              <a:rPr lang="nl-NL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ra sao. </a:t>
            </a:r>
            <a:endParaRPr lang="en-US" sz="2400" dirty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892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28664" y="209855"/>
            <a:ext cx="592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 1: LẬP KẾ HOẠCH ĐÁNH GIÁ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60512" y="1988840"/>
            <a:ext cx="88569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</a:pPr>
            <a:r>
              <a:rPr lang="nl-NL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Với tiếp cận năng lực thực hiện (NLTH) trong đào tạo </a:t>
            </a:r>
            <a:r>
              <a:rPr lang="nl-NL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nghề: </a:t>
            </a:r>
          </a:p>
          <a:p>
            <a:pPr indent="450215" algn="just">
              <a:lnSpc>
                <a:spcPct val="150000"/>
              </a:lnSpc>
            </a:pPr>
            <a:r>
              <a:rPr lang="nl-NL" sz="2400" i="1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Đánh </a:t>
            </a:r>
            <a:r>
              <a:rPr lang="nl-NL" sz="2400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giá</a:t>
            </a:r>
            <a:r>
              <a:rPr lang="nl-NL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nl-NL" sz="2400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là </a:t>
            </a:r>
            <a:r>
              <a:rPr lang="nl-NL" sz="2400" i="1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so sánh, đối chiếu </a:t>
            </a:r>
            <a:r>
              <a:rPr lang="nl-NL" sz="2400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và </a:t>
            </a:r>
            <a:r>
              <a:rPr lang="nl-NL" sz="2400" i="1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lượng giá </a:t>
            </a:r>
            <a:r>
              <a:rPr lang="nl-NL" sz="2400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(các) NLTH </a:t>
            </a:r>
            <a:r>
              <a:rPr lang="nl-NL" sz="2400" i="1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thực tế đạt được ở người học </a:t>
            </a:r>
            <a:r>
              <a:rPr lang="nl-NL" sz="2400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hay </a:t>
            </a:r>
            <a:r>
              <a:rPr lang="nl-NL" sz="2400" i="1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người dự thi </a:t>
            </a:r>
            <a:r>
              <a:rPr lang="nl-NL" sz="2400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với (các) kết quả mong đợi đã </a:t>
            </a:r>
            <a:r>
              <a:rPr lang="nl-NL" sz="2400" i="1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xác định trong mục tiêu đào tạo theo tiêu chuẩn kỹ năng nghề </a:t>
            </a:r>
            <a:r>
              <a:rPr lang="nl-NL" sz="2400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(TCKNN) đào tạo, </a:t>
            </a:r>
            <a:r>
              <a:rPr lang="nl-NL" sz="2400" i="1" u="sng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làm cơ sở để xác nhận NLTH của học hoặc cấp văn bằng chứng chỉ cho người đó.</a:t>
            </a:r>
            <a:endParaRPr lang="en-US" sz="2400" u="sng" dirty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6496" y="1207012"/>
            <a:ext cx="3760966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2400" b="1" i="1" spc="-3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1.1.2. Khái niệm đánh giá</a:t>
            </a:r>
            <a:endParaRPr lang="en-US" sz="2400" b="1" i="1" spc="-30" dirty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6" name="Left Arrow 5">
            <a:hlinkClick r:id="rId2" action="ppaction://hlinksldjump"/>
          </p:cNvPr>
          <p:cNvSpPr/>
          <p:nvPr/>
        </p:nvSpPr>
        <p:spPr>
          <a:xfrm>
            <a:off x="9684834" y="6531721"/>
            <a:ext cx="216024" cy="2606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79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2118" y="944421"/>
            <a:ext cx="9001000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x-none" sz="2400" b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1.2. Các hình thức kiểm tra, đánh giá trong dạy </a:t>
            </a:r>
            <a:r>
              <a:rPr lang="x-none" sz="2400" b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học</a:t>
            </a:r>
            <a:endParaRPr lang="en-US" sz="2400" b="1" dirty="0" smtClean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68633" y="241484"/>
            <a:ext cx="592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 1: LẬP KẾ HOẠCH ĐÁNH GIÁ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89334" y="1829675"/>
            <a:ext cx="1623306" cy="2293094"/>
          </a:xfrm>
          <a:prstGeom prst="rightArrow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Về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mặt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hình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thức</a:t>
            </a:r>
            <a:endParaRPr lang="en-US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-8490" y="4659847"/>
            <a:ext cx="1613026" cy="1498745"/>
          </a:xfrm>
          <a:prstGeom prst="rightArrow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Về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tính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chất</a:t>
            </a:r>
            <a:endParaRPr lang="en-US" sz="2400" b="1" i="1" dirty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8" name="Left Brace 7"/>
          <p:cNvSpPr/>
          <p:nvPr/>
        </p:nvSpPr>
        <p:spPr>
          <a:xfrm>
            <a:off x="1712640" y="2240390"/>
            <a:ext cx="163446" cy="1310975"/>
          </a:xfrm>
          <a:prstGeom prst="leftBrace">
            <a:avLst>
              <a:gd name="adj1" fmla="val 93227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rgbClr val="44546A">
                    <a:satMod val="155000"/>
                  </a:srgbClr>
                </a:solidFill>
                <a:prstDash val="solid"/>
              </a:ln>
              <a:solidFill>
                <a:srgbClr val="E7E6E6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>
            <a:hlinkClick r:id="rId2" action="ppaction://hlinksldjump"/>
          </p:cNvPr>
          <p:cNvSpPr/>
          <p:nvPr/>
        </p:nvSpPr>
        <p:spPr>
          <a:xfrm>
            <a:off x="1871782" y="2034148"/>
            <a:ext cx="27687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2" action="ppaction://hlinksldjump"/>
              </a:rPr>
              <a:t>Kiểm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2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2" action="ppaction://hlinksldjump"/>
              </a:rPr>
              <a:t>tra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2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2" action="ppaction://hlinksldjump"/>
              </a:rPr>
              <a:t>đánh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2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2" action="ppaction://hlinksldjump"/>
              </a:rPr>
              <a:t>giá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2" action="ppaction://hlinksldjump"/>
              </a:rPr>
              <a:t> </a:t>
            </a:r>
            <a:endParaRPr lang="en-US" sz="2400" dirty="0" smtClean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  <a:hlinkClick r:id="rId2" action="ppaction://hlinksldjump"/>
            </a:endParaRPr>
          </a:p>
          <a:p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2" action="ppaction://hlinksldjump"/>
              </a:rPr>
              <a:t>hình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2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2" action="ppaction://hlinksldjump"/>
              </a:rPr>
              <a:t>thành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2" action="ppaction://hlinksldjump"/>
              </a:rPr>
              <a:t> </a:t>
            </a:r>
            <a:endParaRPr lang="en-U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>
            <a:hlinkClick r:id="rId3" action="ppaction://hlinksldjump"/>
          </p:cNvPr>
          <p:cNvSpPr/>
          <p:nvPr/>
        </p:nvSpPr>
        <p:spPr>
          <a:xfrm>
            <a:off x="1935423" y="3258763"/>
            <a:ext cx="26837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3" action="ppaction://hlinksldjump"/>
              </a:rPr>
              <a:t>Kiểm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3" action="ppaction://hlinksldjump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3" action="ppaction://hlinksldjump"/>
              </a:rPr>
              <a:t>tra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3" action="ppaction://hlinksldjump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3" action="ppaction://hlinksldjump"/>
              </a:rPr>
              <a:t>đánh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3" action="ppaction://hlinksldjump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3" action="ppaction://hlinksldjump"/>
              </a:rPr>
              <a:t>giá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3" action="ppaction://hlinksldjump"/>
              </a:rPr>
              <a:t> </a:t>
            </a:r>
            <a:endParaRPr lang="en-US" sz="2400" dirty="0" smtClean="0">
              <a:solidFill>
                <a:srgbClr val="FF0000"/>
              </a:solidFill>
              <a:latin typeface="Arial" pitchFamily="34" charset="0"/>
              <a:ea typeface="Times New Roman"/>
              <a:cs typeface="Arial" pitchFamily="34" charset="0"/>
              <a:hlinkClick r:id="rId3" action="ppaction://hlinksldjump"/>
            </a:endParaRPr>
          </a:p>
          <a:p>
            <a:r>
              <a:rPr lang="en-US" sz="2400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3" action="ppaction://hlinksldjump"/>
              </a:rPr>
              <a:t>kết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3" action="ppaction://hlinksldjump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3" action="ppaction://hlinksldjump"/>
              </a:rPr>
              <a:t>thúc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3" action="ppaction://hlinksldjump"/>
              </a:rPr>
              <a:t> </a:t>
            </a:r>
            <a:endParaRPr lang="en-US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>
            <a:hlinkClick r:id="rId4" action="ppaction://hlinksldjump"/>
          </p:cNvPr>
          <p:cNvSpPr/>
          <p:nvPr/>
        </p:nvSpPr>
        <p:spPr>
          <a:xfrm>
            <a:off x="2015789" y="4437112"/>
            <a:ext cx="7753716" cy="21936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Kiểm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tra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đánh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giá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đối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chiếu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hay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theo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chuẩn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tư­­ơng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đối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endParaRPr lang="en-US" sz="2400" dirty="0" smtClean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  <a:hlinkClick r:id="rId4" action="ppaction://hlinksldjump"/>
            </a:endParaRPr>
          </a:p>
          <a:p>
            <a:pPr>
              <a:lnSpc>
                <a:spcPct val="200000"/>
              </a:lnSpc>
            </a:pP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Kiểm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tra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đánh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giá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theo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tiêu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chí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endParaRPr lang="en-US" sz="2400" dirty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>
              <a:lnSpc>
                <a:spcPct val="200000"/>
              </a:lnSpc>
            </a:pPr>
            <a:endParaRPr lang="en-U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60362" y="5427449"/>
            <a:ext cx="269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endParaRPr lang="en-US" sz="2400" dirty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5" name="Left Brace 14"/>
          <p:cNvSpPr/>
          <p:nvPr/>
        </p:nvSpPr>
        <p:spPr>
          <a:xfrm>
            <a:off x="1712639" y="4941168"/>
            <a:ext cx="222783" cy="936104"/>
          </a:xfrm>
          <a:prstGeom prst="leftBrace">
            <a:avLst>
              <a:gd name="adj1" fmla="val 93227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rgbClr val="44546A">
                    <a:satMod val="155000"/>
                  </a:srgbClr>
                </a:solidFill>
                <a:prstDash val="solid"/>
              </a:ln>
              <a:solidFill>
                <a:srgbClr val="E7E6E6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4448944" y="2034149"/>
            <a:ext cx="1583398" cy="41549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448944" y="2449647"/>
            <a:ext cx="1583398" cy="17511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hlinkClick r:id="rId5" action="ppaction://hlinksldjump"/>
          </p:cNvPr>
          <p:cNvSpPr/>
          <p:nvPr/>
        </p:nvSpPr>
        <p:spPr>
          <a:xfrm>
            <a:off x="4731111" y="2961075"/>
            <a:ext cx="23230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5" action="ppaction://hlinksldjump"/>
              </a:rPr>
              <a:t>Bài</a:t>
            </a:r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5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5" action="ppaction://hlinksldjump"/>
              </a:rPr>
              <a:t>thi</a:t>
            </a:r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5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5" action="ppaction://hlinksldjump"/>
              </a:rPr>
              <a:t>hết</a:t>
            </a:r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5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5" action="ppaction://hlinksldjump"/>
              </a:rPr>
              <a:t>môn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105128" y="2283725"/>
            <a:ext cx="12121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</a:t>
            </a:r>
            <a:r>
              <a:rPr lang="en-US" sz="2400" i="1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ịnh</a:t>
            </a:r>
            <a:r>
              <a:rPr lang="en-US" sz="2400" i="1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kỳ</a:t>
            </a:r>
            <a:endParaRPr lang="en-U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>
            <a:hlinkClick r:id="rId6" action="ppaction://hlinksldjump"/>
          </p:cNvPr>
          <p:cNvSpPr/>
          <p:nvPr/>
        </p:nvSpPr>
        <p:spPr>
          <a:xfrm>
            <a:off x="8334280" y="2148297"/>
            <a:ext cx="13660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hlinkClick r:id="rId6" action="ppaction://hlinksldjump"/>
              </a:rPr>
              <a:t>Môn</a:t>
            </a:r>
            <a:r>
              <a:rPr lang="en-US" sz="24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hlinkClick r:id="rId6" action="ppaction://hlinksldjump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hlinkClick r:id="rId6" action="ppaction://hlinksldjump"/>
              </a:rPr>
              <a:t>học</a:t>
            </a:r>
            <a:endParaRPr lang="en-U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2">
            <a:hlinkClick r:id="rId7" action="ppaction://hlinksldjump"/>
          </p:cNvPr>
          <p:cNvSpPr/>
          <p:nvPr/>
        </p:nvSpPr>
        <p:spPr>
          <a:xfrm>
            <a:off x="8493337" y="2745390"/>
            <a:ext cx="12121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hlinkClick r:id="rId7" action="ppaction://hlinksldjump"/>
              </a:rPr>
              <a:t>Mô</a:t>
            </a:r>
            <a:r>
              <a:rPr lang="en-US" sz="24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hlinkClick r:id="rId7" action="ppaction://hlinksldjump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hlinkClick r:id="rId7" action="ppaction://hlinksldjump"/>
              </a:rPr>
              <a:t>đun</a:t>
            </a:r>
            <a:endParaRPr lang="en-U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Straight Arrow Connector 23"/>
          <p:cNvCxnSpPr>
            <a:endCxn id="22" idx="1"/>
          </p:cNvCxnSpPr>
          <p:nvPr/>
        </p:nvCxnSpPr>
        <p:spPr>
          <a:xfrm flipV="1">
            <a:off x="7206551" y="2379130"/>
            <a:ext cx="1127729" cy="15807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23" idx="1"/>
          </p:cNvCxnSpPr>
          <p:nvPr/>
        </p:nvCxnSpPr>
        <p:spPr>
          <a:xfrm>
            <a:off x="7206551" y="2609962"/>
            <a:ext cx="1286786" cy="36626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6033120" y="1747540"/>
            <a:ext cx="22028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hường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xuyên</a:t>
            </a:r>
            <a:endParaRPr lang="en-U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6">
            <a:hlinkClick r:id="rId8" action="ppaction://hlinksldjump"/>
          </p:cNvPr>
          <p:cNvSpPr/>
          <p:nvPr/>
        </p:nvSpPr>
        <p:spPr>
          <a:xfrm>
            <a:off x="4664968" y="3528590"/>
            <a:ext cx="28360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8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8" action="ppaction://hlinksldjump"/>
              </a:rPr>
              <a:t>Bài</a:t>
            </a:r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8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8" action="ppaction://hlinksldjump"/>
              </a:rPr>
              <a:t>thi</a:t>
            </a:r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8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8" action="ppaction://hlinksldjump"/>
              </a:rPr>
              <a:t>hết</a:t>
            </a:r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8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8" action="ppaction://hlinksldjump"/>
              </a:rPr>
              <a:t>mô</a:t>
            </a:r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8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8" action="ppaction://hlinksldjump"/>
              </a:rPr>
              <a:t>đun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27">
            <a:hlinkClick r:id="rId9" action="ppaction://hlinksldjump"/>
          </p:cNvPr>
          <p:cNvSpPr/>
          <p:nvPr/>
        </p:nvSpPr>
        <p:spPr>
          <a:xfrm>
            <a:off x="4664968" y="3975447"/>
            <a:ext cx="37080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9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9" action="ppaction://hlinksldjump"/>
              </a:rPr>
              <a:t>Bài</a:t>
            </a:r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9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9" action="ppaction://hlinksldjump"/>
              </a:rPr>
              <a:t>thi</a:t>
            </a:r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9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9" action="ppaction://hlinksldjump"/>
              </a:rPr>
              <a:t>kết</a:t>
            </a:r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9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9" action="ppaction://hlinksldjump"/>
              </a:rPr>
              <a:t>thúc</a:t>
            </a:r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9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9" action="ppaction://hlinksldjump"/>
              </a:rPr>
              <a:t>khóa</a:t>
            </a:r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9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9" action="ppaction://hlinksldjump"/>
              </a:rPr>
              <a:t>học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4448944" y="3258763"/>
            <a:ext cx="205801" cy="31451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448944" y="3573271"/>
            <a:ext cx="205801" cy="18615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4448944" y="3573273"/>
            <a:ext cx="205801" cy="63300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Left Arrow 35">
            <a:hlinkClick r:id="rId10" action="ppaction://hlinksldjump"/>
          </p:cNvPr>
          <p:cNvSpPr/>
          <p:nvPr/>
        </p:nvSpPr>
        <p:spPr>
          <a:xfrm>
            <a:off x="9684834" y="6531721"/>
            <a:ext cx="216024" cy="2606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00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/>
      <p:bldP spid="15" grpId="0" animBg="1"/>
      <p:bldP spid="20" grpId="0"/>
      <p:bldP spid="21" grpId="0"/>
      <p:bldP spid="22" grpId="0"/>
      <p:bldP spid="23" grpId="0"/>
      <p:bldP spid="26" grpId="0"/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0" y="152400"/>
            <a:ext cx="9016577" cy="6552927"/>
            <a:chOff x="1467" y="5482"/>
            <a:chExt cx="9386" cy="6289"/>
          </a:xfrm>
        </p:grpSpPr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3450" y="5482"/>
              <a:ext cx="6822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smtClean="0">
                  <a:solidFill>
                    <a:srgbClr val="FF0000"/>
                  </a:solidFill>
                </a:rPr>
                <a:t>Các phương pháp kiểm tra đánh giá</a:t>
              </a:r>
              <a:endParaRPr lang="en-US" sz="2800" b="1" dirty="0" smtClean="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sp>
          <p:nvSpPr>
            <p:cNvPr id="6" name="Line 6"/>
            <p:cNvSpPr>
              <a:spLocks noChangeShapeType="1"/>
            </p:cNvSpPr>
            <p:nvPr/>
          </p:nvSpPr>
          <p:spPr bwMode="auto">
            <a:xfrm>
              <a:off x="6363" y="6023"/>
              <a:ext cx="0" cy="86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9675" y="6448"/>
              <a:ext cx="0" cy="4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8" name="Line 8"/>
            <p:cNvSpPr>
              <a:spLocks noChangeShapeType="1"/>
            </p:cNvSpPr>
            <p:nvPr/>
          </p:nvSpPr>
          <p:spPr bwMode="auto">
            <a:xfrm>
              <a:off x="2907" y="6448"/>
              <a:ext cx="0" cy="4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2907" y="6448"/>
              <a:ext cx="676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8811" y="6869"/>
              <a:ext cx="2042" cy="8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smtClean="0">
                  <a:solidFill>
                    <a:srgbClr val="3333FF"/>
                  </a:solidFill>
                </a:rPr>
                <a:t>Kiểm tra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smtClean="0">
                  <a:solidFill>
                    <a:srgbClr val="3333FF"/>
                  </a:solidFill>
                </a:rPr>
                <a:t>vấn đáp</a:t>
              </a:r>
              <a:endParaRPr lang="en-US" sz="2400" b="1" smtClean="0">
                <a:solidFill>
                  <a:srgbClr val="3333FF"/>
                </a:solidFill>
                <a:latin typeface="Times New Roman" pitchFamily="18" charset="0"/>
              </a:endParaRPr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1899" y="6869"/>
              <a:ext cx="2582" cy="8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smtClean="0">
                  <a:solidFill>
                    <a:srgbClr val="3333FF"/>
                  </a:solidFill>
                </a:rPr>
                <a:t>Kiểm tra bằng quan sát</a:t>
              </a:r>
              <a:endParaRPr lang="en-US" sz="2400" b="1" smtClean="0">
                <a:solidFill>
                  <a:srgbClr val="3333FF"/>
                </a:solidFill>
                <a:latin typeface="Times New Roman" pitchFamily="18" charset="0"/>
              </a:endParaRPr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5499" y="6869"/>
              <a:ext cx="2042" cy="8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smtClean="0">
                  <a:solidFill>
                    <a:srgbClr val="3333FF"/>
                  </a:solidFill>
                </a:rPr>
                <a:t>Kiểm tra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smtClean="0">
                  <a:solidFill>
                    <a:srgbClr val="3333FF"/>
                  </a:solidFill>
                </a:rPr>
                <a:t>viết</a:t>
              </a:r>
              <a:endParaRPr lang="en-US" sz="2400" b="1" smtClean="0">
                <a:solidFill>
                  <a:srgbClr val="3333FF"/>
                </a:solidFill>
                <a:latin typeface="Times New Roman" pitchFamily="18" charset="0"/>
              </a:endParaRPr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 flipV="1">
              <a:off x="9675" y="7700"/>
              <a:ext cx="0" cy="4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14" name="Line 14"/>
            <p:cNvSpPr>
              <a:spLocks noChangeShapeType="1"/>
            </p:cNvSpPr>
            <p:nvPr/>
          </p:nvSpPr>
          <p:spPr bwMode="auto">
            <a:xfrm flipV="1">
              <a:off x="6363" y="7700"/>
              <a:ext cx="0" cy="4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15" name="Line 15"/>
            <p:cNvSpPr>
              <a:spLocks noChangeShapeType="1"/>
            </p:cNvSpPr>
            <p:nvPr/>
          </p:nvSpPr>
          <p:spPr bwMode="auto">
            <a:xfrm>
              <a:off x="2907" y="7700"/>
              <a:ext cx="0" cy="4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16" name="Line 16"/>
            <p:cNvSpPr>
              <a:spLocks noChangeShapeType="1"/>
            </p:cNvSpPr>
            <p:nvPr/>
          </p:nvSpPr>
          <p:spPr bwMode="auto">
            <a:xfrm>
              <a:off x="9243" y="8121"/>
              <a:ext cx="100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17" name="Line 17"/>
            <p:cNvSpPr>
              <a:spLocks noChangeShapeType="1"/>
            </p:cNvSpPr>
            <p:nvPr/>
          </p:nvSpPr>
          <p:spPr bwMode="auto">
            <a:xfrm>
              <a:off x="9243" y="8121"/>
              <a:ext cx="0" cy="4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>
              <a:off x="10251" y="8121"/>
              <a:ext cx="0" cy="4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19" name="Line 19"/>
            <p:cNvSpPr>
              <a:spLocks noChangeShapeType="1"/>
            </p:cNvSpPr>
            <p:nvPr/>
          </p:nvSpPr>
          <p:spPr bwMode="auto">
            <a:xfrm>
              <a:off x="7227" y="8121"/>
              <a:ext cx="0" cy="4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>
              <a:off x="5499" y="8121"/>
              <a:ext cx="0" cy="4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21" name="Line 21"/>
            <p:cNvSpPr>
              <a:spLocks noChangeShapeType="1"/>
            </p:cNvSpPr>
            <p:nvPr/>
          </p:nvSpPr>
          <p:spPr bwMode="auto">
            <a:xfrm>
              <a:off x="5499" y="8121"/>
              <a:ext cx="172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22" name="Line 22"/>
            <p:cNvSpPr>
              <a:spLocks noChangeShapeType="1"/>
            </p:cNvSpPr>
            <p:nvPr/>
          </p:nvSpPr>
          <p:spPr bwMode="auto">
            <a:xfrm>
              <a:off x="2187" y="8121"/>
              <a:ext cx="129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23" name="Line 23"/>
            <p:cNvSpPr>
              <a:spLocks noChangeShapeType="1"/>
            </p:cNvSpPr>
            <p:nvPr/>
          </p:nvSpPr>
          <p:spPr bwMode="auto">
            <a:xfrm>
              <a:off x="3483" y="8121"/>
              <a:ext cx="0" cy="4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24" name="Line 24"/>
            <p:cNvSpPr>
              <a:spLocks noChangeShapeType="1"/>
            </p:cNvSpPr>
            <p:nvPr/>
          </p:nvSpPr>
          <p:spPr bwMode="auto">
            <a:xfrm>
              <a:off x="2187" y="8121"/>
              <a:ext cx="0" cy="4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25" name="Text Box 25"/>
            <p:cNvSpPr txBox="1">
              <a:spLocks noChangeArrowheads="1"/>
            </p:cNvSpPr>
            <p:nvPr/>
          </p:nvSpPr>
          <p:spPr bwMode="auto">
            <a:xfrm>
              <a:off x="4923" y="8532"/>
              <a:ext cx="1152" cy="14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 smtClean="0">
                  <a:solidFill>
                    <a:srgbClr val="003366"/>
                  </a:solidFill>
                </a:rPr>
                <a:t> Tự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 smtClean="0">
                  <a:solidFill>
                    <a:srgbClr val="003366"/>
                  </a:solidFill>
                </a:rPr>
                <a:t>luận</a:t>
              </a:r>
              <a:endParaRPr lang="en-US" sz="2000" b="1" dirty="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26" name="Text Box 26"/>
            <p:cNvSpPr txBox="1">
              <a:spLocks noChangeArrowheads="1"/>
            </p:cNvSpPr>
            <p:nvPr/>
          </p:nvSpPr>
          <p:spPr bwMode="auto">
            <a:xfrm>
              <a:off x="6651" y="8532"/>
              <a:ext cx="1296" cy="14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3366"/>
                  </a:solidFill>
                </a:rPr>
                <a:t>Trắc nghiệm khách quan</a:t>
              </a:r>
              <a:endParaRPr lang="en-US" sz="2000" b="1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27" name="Text Box 27"/>
            <p:cNvSpPr txBox="1">
              <a:spLocks noChangeArrowheads="1"/>
            </p:cNvSpPr>
            <p:nvPr/>
          </p:nvSpPr>
          <p:spPr bwMode="auto">
            <a:xfrm>
              <a:off x="8667" y="8532"/>
              <a:ext cx="1008" cy="14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3366"/>
                  </a:solidFill>
                </a:rPr>
                <a:t>Vấn đáp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3366"/>
                  </a:solidFill>
                </a:rPr>
                <a:t>thuần tuý</a:t>
              </a:r>
              <a:endParaRPr lang="en-US" sz="2000" b="1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28" name="Text Box 28"/>
            <p:cNvSpPr txBox="1">
              <a:spLocks noChangeArrowheads="1"/>
            </p:cNvSpPr>
            <p:nvPr/>
          </p:nvSpPr>
          <p:spPr bwMode="auto">
            <a:xfrm>
              <a:off x="9819" y="8532"/>
              <a:ext cx="1008" cy="14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3366"/>
                  </a:solidFill>
                </a:rPr>
                <a:t>Vấn đáp kết hợp</a:t>
              </a:r>
              <a:endParaRPr lang="en-US" sz="2000" b="1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29" name="Text Box 29"/>
            <p:cNvSpPr txBox="1">
              <a:spLocks noChangeArrowheads="1"/>
            </p:cNvSpPr>
            <p:nvPr/>
          </p:nvSpPr>
          <p:spPr bwMode="auto">
            <a:xfrm>
              <a:off x="2907" y="8532"/>
              <a:ext cx="1296" cy="14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 smtClean="0">
                  <a:solidFill>
                    <a:srgbClr val="003366"/>
                  </a:solidFill>
                </a:rPr>
                <a:t>Quan sát sự trình diễn của người học</a:t>
              </a:r>
              <a:endParaRPr lang="en-US" b="1" dirty="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30" name="Text Box 30"/>
            <p:cNvSpPr txBox="1">
              <a:spLocks noChangeArrowheads="1"/>
            </p:cNvSpPr>
            <p:nvPr/>
          </p:nvSpPr>
          <p:spPr bwMode="auto">
            <a:xfrm>
              <a:off x="1467" y="8532"/>
              <a:ext cx="1296" cy="14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 smtClean="0">
                  <a:solidFill>
                    <a:srgbClr val="003366"/>
                  </a:solidFill>
                </a:rPr>
                <a:t>Quan sát thường xuyên</a:t>
              </a:r>
              <a:endParaRPr lang="en-US" sz="2000" b="1" dirty="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31" name="Line 31"/>
            <p:cNvSpPr>
              <a:spLocks noChangeShapeType="1"/>
            </p:cNvSpPr>
            <p:nvPr/>
          </p:nvSpPr>
          <p:spPr bwMode="auto">
            <a:xfrm>
              <a:off x="6939" y="9929"/>
              <a:ext cx="0" cy="86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32" name="Line 32"/>
            <p:cNvSpPr>
              <a:spLocks noChangeShapeType="1"/>
            </p:cNvSpPr>
            <p:nvPr/>
          </p:nvSpPr>
          <p:spPr bwMode="auto">
            <a:xfrm>
              <a:off x="5499" y="9929"/>
              <a:ext cx="0" cy="86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33" name="Line 33"/>
            <p:cNvSpPr>
              <a:spLocks noChangeShapeType="1"/>
            </p:cNvSpPr>
            <p:nvPr/>
          </p:nvSpPr>
          <p:spPr bwMode="auto">
            <a:xfrm>
              <a:off x="6939" y="10340"/>
              <a:ext cx="345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34" name="Line 34"/>
            <p:cNvSpPr>
              <a:spLocks noChangeShapeType="1"/>
            </p:cNvSpPr>
            <p:nvPr/>
          </p:nvSpPr>
          <p:spPr bwMode="auto">
            <a:xfrm>
              <a:off x="10395" y="10340"/>
              <a:ext cx="0" cy="4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35" name="Line 35"/>
            <p:cNvSpPr>
              <a:spLocks noChangeShapeType="1"/>
            </p:cNvSpPr>
            <p:nvPr/>
          </p:nvSpPr>
          <p:spPr bwMode="auto">
            <a:xfrm>
              <a:off x="3627" y="10340"/>
              <a:ext cx="0" cy="4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36" name="Line 36"/>
            <p:cNvSpPr>
              <a:spLocks noChangeShapeType="1"/>
            </p:cNvSpPr>
            <p:nvPr/>
          </p:nvSpPr>
          <p:spPr bwMode="auto">
            <a:xfrm>
              <a:off x="4491" y="10340"/>
              <a:ext cx="0" cy="4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37" name="Line 37"/>
            <p:cNvSpPr>
              <a:spLocks noChangeShapeType="1"/>
            </p:cNvSpPr>
            <p:nvPr/>
          </p:nvSpPr>
          <p:spPr bwMode="auto">
            <a:xfrm>
              <a:off x="3627" y="10340"/>
              <a:ext cx="187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38" name="Line 38"/>
            <p:cNvSpPr>
              <a:spLocks noChangeShapeType="1"/>
            </p:cNvSpPr>
            <p:nvPr/>
          </p:nvSpPr>
          <p:spPr bwMode="auto">
            <a:xfrm>
              <a:off x="9243" y="10340"/>
              <a:ext cx="0" cy="4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39" name="Line 39"/>
            <p:cNvSpPr>
              <a:spLocks noChangeShapeType="1"/>
            </p:cNvSpPr>
            <p:nvPr/>
          </p:nvSpPr>
          <p:spPr bwMode="auto">
            <a:xfrm>
              <a:off x="8091" y="10340"/>
              <a:ext cx="0" cy="4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40" name="Text Box 40"/>
            <p:cNvSpPr txBox="1">
              <a:spLocks noChangeArrowheads="1"/>
            </p:cNvSpPr>
            <p:nvPr/>
          </p:nvSpPr>
          <p:spPr bwMode="auto">
            <a:xfrm>
              <a:off x="3195" y="10761"/>
              <a:ext cx="720" cy="8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3366"/>
                  </a:solidFill>
                </a:rPr>
                <a:t>Bài viết</a:t>
              </a:r>
              <a:endParaRPr lang="en-US" sz="2000" b="1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41" name="Text Box 41"/>
            <p:cNvSpPr txBox="1">
              <a:spLocks noChangeArrowheads="1"/>
            </p:cNvSpPr>
            <p:nvPr/>
          </p:nvSpPr>
          <p:spPr bwMode="auto">
            <a:xfrm>
              <a:off x="4059" y="10761"/>
              <a:ext cx="864" cy="8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3366"/>
                  </a:solidFill>
                </a:rPr>
                <a:t>Tiểu luận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000" b="1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42" name="Text Box 42"/>
            <p:cNvSpPr txBox="1">
              <a:spLocks noChangeArrowheads="1"/>
            </p:cNvSpPr>
            <p:nvPr/>
          </p:nvSpPr>
          <p:spPr bwMode="auto">
            <a:xfrm>
              <a:off x="5067" y="10761"/>
              <a:ext cx="864" cy="8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3366"/>
                  </a:solidFill>
                </a:rPr>
                <a:t>Luận văn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000" b="1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43" name="Text Box 43"/>
            <p:cNvSpPr txBox="1">
              <a:spLocks noChangeArrowheads="1"/>
            </p:cNvSpPr>
            <p:nvPr/>
          </p:nvSpPr>
          <p:spPr bwMode="auto">
            <a:xfrm>
              <a:off x="6363" y="10761"/>
              <a:ext cx="1152" cy="101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 smtClean="0">
                  <a:solidFill>
                    <a:srgbClr val="003366"/>
                  </a:solidFill>
                </a:rPr>
                <a:t>Nhiều lựa chọn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000" b="1" dirty="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44" name="Text Box 44"/>
            <p:cNvSpPr txBox="1">
              <a:spLocks noChangeArrowheads="1"/>
            </p:cNvSpPr>
            <p:nvPr/>
          </p:nvSpPr>
          <p:spPr bwMode="auto">
            <a:xfrm>
              <a:off x="7602" y="10761"/>
              <a:ext cx="947" cy="101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 smtClean="0">
                  <a:solidFill>
                    <a:srgbClr val="003366"/>
                  </a:solidFill>
                </a:rPr>
                <a:t>Đúng - Sai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000" b="1" dirty="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45" name="Text Box 45"/>
            <p:cNvSpPr txBox="1">
              <a:spLocks noChangeArrowheads="1"/>
            </p:cNvSpPr>
            <p:nvPr/>
          </p:nvSpPr>
          <p:spPr bwMode="auto">
            <a:xfrm>
              <a:off x="8667" y="10761"/>
              <a:ext cx="1008" cy="8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smtClean="0">
                  <a:solidFill>
                    <a:srgbClr val="003366"/>
                  </a:solidFill>
                </a:rPr>
                <a:t>Ghép đôi</a:t>
              </a:r>
              <a:endParaRPr lang="en-US" sz="2000" b="1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46" name="Text Box 46"/>
            <p:cNvSpPr txBox="1">
              <a:spLocks noChangeArrowheads="1"/>
            </p:cNvSpPr>
            <p:nvPr/>
          </p:nvSpPr>
          <p:spPr bwMode="auto">
            <a:xfrm>
              <a:off x="9819" y="10761"/>
              <a:ext cx="1008" cy="8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 smtClean="0">
                  <a:solidFill>
                    <a:srgbClr val="003366"/>
                  </a:solidFill>
                </a:rPr>
                <a:t>Điền khuyết</a:t>
              </a:r>
              <a:endParaRPr lang="en-US" b="1" dirty="0" smtClean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632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2118" y="944421"/>
            <a:ext cx="9001000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x-none" sz="2400" b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1.2. Các hình thức kiểm tra, đánh giá trong dạy </a:t>
            </a:r>
            <a:r>
              <a:rPr lang="x-none" sz="2400" b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học</a:t>
            </a:r>
            <a:endParaRPr lang="en-US" sz="2400" b="1" dirty="0" smtClean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68633" y="241484"/>
            <a:ext cx="592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 1: LẬP KẾ HOẠCH ĐÁNH GIÁ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89334" y="1829675"/>
            <a:ext cx="1623306" cy="2293094"/>
          </a:xfrm>
          <a:prstGeom prst="rightArrow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Về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mặt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hình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thức</a:t>
            </a:r>
            <a:endParaRPr lang="en-US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-8490" y="4659847"/>
            <a:ext cx="1613026" cy="1498745"/>
          </a:xfrm>
          <a:prstGeom prst="rightArrow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Về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tính</a:t>
            </a:r>
            <a:r>
              <a:rPr lang="en-US" sz="2400" b="1" i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chất</a:t>
            </a:r>
            <a:endParaRPr lang="en-US" sz="2400" b="1" i="1" dirty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8" name="Left Brace 7"/>
          <p:cNvSpPr/>
          <p:nvPr/>
        </p:nvSpPr>
        <p:spPr>
          <a:xfrm>
            <a:off x="1712640" y="2240390"/>
            <a:ext cx="163446" cy="1310975"/>
          </a:xfrm>
          <a:prstGeom prst="leftBrace">
            <a:avLst>
              <a:gd name="adj1" fmla="val 93227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rgbClr val="44546A">
                    <a:satMod val="155000"/>
                  </a:srgbClr>
                </a:solidFill>
                <a:prstDash val="solid"/>
              </a:ln>
              <a:solidFill>
                <a:srgbClr val="E7E6E6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>
            <a:hlinkClick r:id="rId2" action="ppaction://hlinksldjump"/>
          </p:cNvPr>
          <p:cNvSpPr/>
          <p:nvPr/>
        </p:nvSpPr>
        <p:spPr>
          <a:xfrm>
            <a:off x="1871782" y="2034148"/>
            <a:ext cx="27687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2" action="ppaction://hlinksldjump"/>
              </a:rPr>
              <a:t>Kiểm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2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2" action="ppaction://hlinksldjump"/>
              </a:rPr>
              <a:t>tra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2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2" action="ppaction://hlinksldjump"/>
              </a:rPr>
              <a:t>đánh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2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2" action="ppaction://hlinksldjump"/>
              </a:rPr>
              <a:t>giá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2" action="ppaction://hlinksldjump"/>
              </a:rPr>
              <a:t> </a:t>
            </a:r>
            <a:endParaRPr lang="en-US" sz="2400" dirty="0" smtClean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  <a:hlinkClick r:id="rId2" action="ppaction://hlinksldjump"/>
            </a:endParaRPr>
          </a:p>
          <a:p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2" action="ppaction://hlinksldjump"/>
              </a:rPr>
              <a:t>hình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2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2" action="ppaction://hlinksldjump"/>
              </a:rPr>
              <a:t>thành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2" action="ppaction://hlinksldjump"/>
              </a:rPr>
              <a:t> </a:t>
            </a:r>
            <a:endParaRPr lang="en-U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>
            <a:hlinkClick r:id="rId3" action="ppaction://hlinksldjump"/>
          </p:cNvPr>
          <p:cNvSpPr/>
          <p:nvPr/>
        </p:nvSpPr>
        <p:spPr>
          <a:xfrm>
            <a:off x="1935423" y="3258763"/>
            <a:ext cx="26837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3" action="ppaction://hlinksldjump"/>
              </a:rPr>
              <a:t>Kiểm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3" action="ppaction://hlinksldjump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3" action="ppaction://hlinksldjump"/>
              </a:rPr>
              <a:t>tra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3" action="ppaction://hlinksldjump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3" action="ppaction://hlinksldjump"/>
              </a:rPr>
              <a:t>đánh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3" action="ppaction://hlinksldjump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3" action="ppaction://hlinksldjump"/>
              </a:rPr>
              <a:t>giá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3" action="ppaction://hlinksldjump"/>
              </a:rPr>
              <a:t> </a:t>
            </a:r>
            <a:endParaRPr lang="en-US" sz="2400" dirty="0" smtClean="0">
              <a:solidFill>
                <a:srgbClr val="FF0000"/>
              </a:solidFill>
              <a:latin typeface="Arial" pitchFamily="34" charset="0"/>
              <a:ea typeface="Times New Roman"/>
              <a:cs typeface="Arial" pitchFamily="34" charset="0"/>
              <a:hlinkClick r:id="rId3" action="ppaction://hlinksldjump"/>
            </a:endParaRPr>
          </a:p>
          <a:p>
            <a:r>
              <a:rPr lang="en-US" sz="2400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3" action="ppaction://hlinksldjump"/>
              </a:rPr>
              <a:t>kết</a:t>
            </a: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3" action="ppaction://hlinksldjump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3" action="ppaction://hlinksldjump"/>
              </a:rPr>
              <a:t>thúc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3" action="ppaction://hlinksldjump"/>
              </a:rPr>
              <a:t> </a:t>
            </a:r>
            <a:endParaRPr lang="en-US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>
            <a:hlinkClick r:id="rId4" action="ppaction://hlinksldjump"/>
          </p:cNvPr>
          <p:cNvSpPr/>
          <p:nvPr/>
        </p:nvSpPr>
        <p:spPr>
          <a:xfrm>
            <a:off x="2015789" y="4437112"/>
            <a:ext cx="7753716" cy="21936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Kiểm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tra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đánh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giá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đối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chiếu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hay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theo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chuẩn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tư­­ơng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đối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endParaRPr lang="en-US" sz="2400" dirty="0" smtClean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  <a:hlinkClick r:id="rId4" action="ppaction://hlinksldjump"/>
            </a:endParaRPr>
          </a:p>
          <a:p>
            <a:pPr>
              <a:lnSpc>
                <a:spcPct val="200000"/>
              </a:lnSpc>
            </a:pP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Kiểm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tra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đánh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giá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theo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tiêu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chí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  <a:hlinkClick r:id="rId4" action="ppaction://hlinksldjump"/>
              </a:rPr>
              <a:t> </a:t>
            </a:r>
            <a:endParaRPr lang="en-US" sz="2400" dirty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>
              <a:lnSpc>
                <a:spcPct val="200000"/>
              </a:lnSpc>
            </a:pPr>
            <a:endParaRPr lang="en-U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60362" y="5427449"/>
            <a:ext cx="269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endParaRPr lang="en-US" sz="2400" dirty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5" name="Left Brace 14"/>
          <p:cNvSpPr/>
          <p:nvPr/>
        </p:nvSpPr>
        <p:spPr>
          <a:xfrm>
            <a:off x="1712639" y="4941168"/>
            <a:ext cx="222783" cy="936104"/>
          </a:xfrm>
          <a:prstGeom prst="leftBrace">
            <a:avLst>
              <a:gd name="adj1" fmla="val 93227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rgbClr val="44546A">
                    <a:satMod val="155000"/>
                  </a:srgbClr>
                </a:solidFill>
                <a:prstDash val="solid"/>
              </a:ln>
              <a:solidFill>
                <a:srgbClr val="E7E6E6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4448944" y="2034149"/>
            <a:ext cx="1583398" cy="41549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448944" y="2449647"/>
            <a:ext cx="1583398" cy="17511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hlinkClick r:id="rId5" action="ppaction://hlinksldjump"/>
          </p:cNvPr>
          <p:cNvSpPr/>
          <p:nvPr/>
        </p:nvSpPr>
        <p:spPr>
          <a:xfrm>
            <a:off x="4731111" y="2961075"/>
            <a:ext cx="23230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5" action="ppaction://hlinksldjump"/>
              </a:rPr>
              <a:t>Bài</a:t>
            </a:r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5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5" action="ppaction://hlinksldjump"/>
              </a:rPr>
              <a:t>thi</a:t>
            </a:r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5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5" action="ppaction://hlinksldjump"/>
              </a:rPr>
              <a:t>hết</a:t>
            </a:r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5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5" action="ppaction://hlinksldjump"/>
              </a:rPr>
              <a:t>môn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105128" y="2283725"/>
            <a:ext cx="12121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</a:t>
            </a:r>
            <a:r>
              <a:rPr lang="en-US" sz="2400" i="1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ịnh</a:t>
            </a:r>
            <a:r>
              <a:rPr lang="en-US" sz="2400" i="1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kỳ</a:t>
            </a:r>
            <a:endParaRPr lang="en-U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>
            <a:hlinkClick r:id="rId6" action="ppaction://hlinksldjump"/>
          </p:cNvPr>
          <p:cNvSpPr/>
          <p:nvPr/>
        </p:nvSpPr>
        <p:spPr>
          <a:xfrm>
            <a:off x="8334280" y="2148297"/>
            <a:ext cx="13660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hlinkClick r:id="rId6" action="ppaction://hlinksldjump"/>
              </a:rPr>
              <a:t>Môn</a:t>
            </a:r>
            <a:r>
              <a:rPr lang="en-US" sz="24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hlinkClick r:id="rId6" action="ppaction://hlinksldjump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hlinkClick r:id="rId6" action="ppaction://hlinksldjump"/>
              </a:rPr>
              <a:t>học</a:t>
            </a:r>
            <a:endParaRPr lang="en-U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2">
            <a:hlinkClick r:id="rId7" action="ppaction://hlinksldjump"/>
          </p:cNvPr>
          <p:cNvSpPr/>
          <p:nvPr/>
        </p:nvSpPr>
        <p:spPr>
          <a:xfrm>
            <a:off x="8493337" y="2745390"/>
            <a:ext cx="12121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hlinkClick r:id="rId7" action="ppaction://hlinksldjump"/>
              </a:rPr>
              <a:t>Mô</a:t>
            </a:r>
            <a:r>
              <a:rPr lang="en-US" sz="24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hlinkClick r:id="rId7" action="ppaction://hlinksldjump"/>
              </a:rPr>
              <a:t> </a:t>
            </a:r>
            <a:r>
              <a:rPr lang="en-US" sz="2400" i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hlinkClick r:id="rId7" action="ppaction://hlinksldjump"/>
              </a:rPr>
              <a:t>đun</a:t>
            </a:r>
            <a:endParaRPr lang="en-U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Straight Arrow Connector 23"/>
          <p:cNvCxnSpPr>
            <a:endCxn id="22" idx="1"/>
          </p:cNvCxnSpPr>
          <p:nvPr/>
        </p:nvCxnSpPr>
        <p:spPr>
          <a:xfrm flipV="1">
            <a:off x="7206551" y="2379130"/>
            <a:ext cx="1127729" cy="15807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23" idx="1"/>
          </p:cNvCxnSpPr>
          <p:nvPr/>
        </p:nvCxnSpPr>
        <p:spPr>
          <a:xfrm>
            <a:off x="7206551" y="2609962"/>
            <a:ext cx="1286786" cy="36626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6033120" y="1747540"/>
            <a:ext cx="22028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</a:t>
            </a:r>
            <a:r>
              <a:rPr lang="en-US" sz="2400" dirty="0" err="1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hường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xuyên</a:t>
            </a:r>
            <a:endParaRPr lang="en-U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6">
            <a:hlinkClick r:id="rId8" action="ppaction://hlinksldjump"/>
          </p:cNvPr>
          <p:cNvSpPr/>
          <p:nvPr/>
        </p:nvSpPr>
        <p:spPr>
          <a:xfrm>
            <a:off x="4664968" y="3528590"/>
            <a:ext cx="28360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8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8" action="ppaction://hlinksldjump"/>
              </a:rPr>
              <a:t>Bài</a:t>
            </a:r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8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8" action="ppaction://hlinksldjump"/>
              </a:rPr>
              <a:t>thi</a:t>
            </a:r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8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8" action="ppaction://hlinksldjump"/>
              </a:rPr>
              <a:t>hết</a:t>
            </a:r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8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8" action="ppaction://hlinksldjump"/>
              </a:rPr>
              <a:t>mô</a:t>
            </a:r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8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8" action="ppaction://hlinksldjump"/>
              </a:rPr>
              <a:t>đun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27">
            <a:hlinkClick r:id="rId9" action="ppaction://hlinksldjump"/>
          </p:cNvPr>
          <p:cNvSpPr/>
          <p:nvPr/>
        </p:nvSpPr>
        <p:spPr>
          <a:xfrm>
            <a:off x="4664968" y="3975447"/>
            <a:ext cx="37080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9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9" action="ppaction://hlinksldjump"/>
              </a:rPr>
              <a:t>Bài</a:t>
            </a:r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9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9" action="ppaction://hlinksldjump"/>
              </a:rPr>
              <a:t>thi</a:t>
            </a:r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9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9" action="ppaction://hlinksldjump"/>
              </a:rPr>
              <a:t>kết</a:t>
            </a:r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9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9" action="ppaction://hlinksldjump"/>
              </a:rPr>
              <a:t>thúc</a:t>
            </a:r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9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9" action="ppaction://hlinksldjump"/>
              </a:rPr>
              <a:t>khóa</a:t>
            </a:r>
            <a:r>
              <a:rPr lang="en-US" sz="2400" i="1" dirty="0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9" action="ppaction://hlinksldjump"/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  <a:latin typeface="Arial" pitchFamily="34" charset="0"/>
                <a:ea typeface="Times New Roman"/>
                <a:cs typeface="Arial" pitchFamily="34" charset="0"/>
                <a:hlinkClick r:id="rId9" action="ppaction://hlinksldjump"/>
              </a:rPr>
              <a:t>học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4448944" y="3258763"/>
            <a:ext cx="205801" cy="31451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448944" y="3573271"/>
            <a:ext cx="205801" cy="18615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4448944" y="3573273"/>
            <a:ext cx="205801" cy="63300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Left Arrow 35">
            <a:hlinkClick r:id="rId10" action="ppaction://hlinksldjump"/>
          </p:cNvPr>
          <p:cNvSpPr/>
          <p:nvPr/>
        </p:nvSpPr>
        <p:spPr>
          <a:xfrm>
            <a:off x="9684834" y="6531721"/>
            <a:ext cx="216024" cy="2606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63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Là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kiểm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tra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đánh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giá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từng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bước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một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cách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chính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thức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hoặc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không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chính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thức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</a:t>
            </a:r>
            <a:r>
              <a:rPr lang="vi-VN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iểm tra đánh giá hình thành có nhiều lần kiểm tra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nên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sai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sót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trong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một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giai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đoạn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được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bổ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cứu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kịp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thời</a:t>
            </a:r>
            <a:r>
              <a:rPr lang="en-US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vi-VN" sz="2400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Kiểm tra đánh giá hình thành được thực hiện: Thường xuyên trong quá trình dạy học và cũng có thể định kỳ ở cuối mỗi môn học/môđun hoặc cuối học kỳ, cuối năm học.</a:t>
            </a:r>
            <a:endParaRPr lang="en-US" sz="2400" dirty="0">
              <a:solidFill>
                <a:prstClr val="black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3977879" y="6537326"/>
            <a:ext cx="2311400" cy="320675"/>
          </a:xfrm>
          <a:prstGeom prst="rect">
            <a:avLst/>
          </a:prstGeom>
        </p:spPr>
        <p:txBody>
          <a:bodyPr/>
          <a:lstStyle/>
          <a:p>
            <a:fld id="{9EB161A8-6E5C-4A80-B0C0-EF2D6932EDF4}" type="slidenum">
              <a:rPr lang="en-US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/>
              <a:t>9</a:t>
            </a:fld>
            <a:endParaRPr lang="en-US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84648" y="209855"/>
            <a:ext cx="592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BÀI 1: LẬP KẾ HOẠCH ĐÁNH GIÁ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2520" y="1196752"/>
            <a:ext cx="53591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1.2.1.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Kiểm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tra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đánh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giá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hình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thành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endParaRPr lang="en-US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71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emplate-Slide-Truong-HCEM2" id="{079A522F-51B7-9A46-BF25-4220E478F91E}" vid="{D26627D3-8DBD-6D4D-9DDB-E747551AE2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1076</TotalTime>
  <Words>2128</Words>
  <Application>Microsoft Office PowerPoint</Application>
  <PresentationFormat>A4 Paper (210x297 mm)</PresentationFormat>
  <Paragraphs>647</Paragraphs>
  <Slides>33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5" baseType="lpstr">
      <vt:lpstr>Custom Design</vt:lpstr>
      <vt:lpstr>Document</vt:lpstr>
      <vt:lpstr>PowerPoint Presentation</vt:lpstr>
      <vt:lpstr>Nội dung</vt:lpstr>
      <vt:lpstr>Nội dung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1: LẬP KẾ HOẠCH ĐÁNH GIÁ</vt:lpstr>
      <vt:lpstr>BÀI 1: LẬP KẾ HOẠCH ĐÁNH GIÁ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HP</cp:lastModifiedBy>
  <cp:revision>128</cp:revision>
  <dcterms:created xsi:type="dcterms:W3CDTF">2020-03-19T04:34:56Z</dcterms:created>
  <dcterms:modified xsi:type="dcterms:W3CDTF">2020-09-12T00:36:52Z</dcterms:modified>
</cp:coreProperties>
</file>