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18" r:id="rId2"/>
    <p:sldId id="256" r:id="rId3"/>
    <p:sldId id="330" r:id="rId4"/>
    <p:sldId id="329" r:id="rId5"/>
    <p:sldId id="325" r:id="rId6"/>
    <p:sldId id="328" r:id="rId7"/>
    <p:sldId id="324" r:id="rId8"/>
    <p:sldId id="327" r:id="rId9"/>
    <p:sldId id="321" r:id="rId10"/>
    <p:sldId id="319" r:id="rId11"/>
    <p:sldId id="320" r:id="rId12"/>
    <p:sldId id="257" r:id="rId13"/>
    <p:sldId id="258" r:id="rId14"/>
    <p:sldId id="259" r:id="rId15"/>
    <p:sldId id="260" r:id="rId16"/>
    <p:sldId id="271" r:id="rId17"/>
    <p:sldId id="272" r:id="rId18"/>
    <p:sldId id="273" r:id="rId19"/>
    <p:sldId id="275" r:id="rId20"/>
    <p:sldId id="276" r:id="rId21"/>
    <p:sldId id="277" r:id="rId22"/>
    <p:sldId id="278" r:id="rId23"/>
    <p:sldId id="280" r:id="rId24"/>
    <p:sldId id="281" r:id="rId25"/>
    <p:sldId id="282" r:id="rId26"/>
    <p:sldId id="293" r:id="rId27"/>
    <p:sldId id="294" r:id="rId28"/>
    <p:sldId id="295" r:id="rId29"/>
    <p:sldId id="298" r:id="rId30"/>
    <p:sldId id="300" r:id="rId31"/>
    <p:sldId id="309" r:id="rId32"/>
    <p:sldId id="310" r:id="rId33"/>
    <p:sldId id="311" r:id="rId34"/>
    <p:sldId id="312" r:id="rId35"/>
    <p:sldId id="313" r:id="rId36"/>
    <p:sldId id="314" r:id="rId37"/>
    <p:sldId id="315" r:id="rId38"/>
    <p:sldId id="316" r:id="rId39"/>
    <p:sldId id="332" r:id="rId40"/>
    <p:sldId id="317" r:id="rId41"/>
    <p:sldId id="33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EFC6"/>
    <a:srgbClr val="CCFF66"/>
    <a:srgbClr val="FF99FF"/>
    <a:srgbClr val="FFFFCC"/>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55" d="100"/>
          <a:sy n="55" d="100"/>
        </p:scale>
        <p:origin x="16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C5BF8-1FAD-489F-AB28-C861202052E4}" type="datetimeFigureOut">
              <a:rPr lang="en-US" smtClean="0"/>
              <a:t>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2AEBF-9BFC-4535-947A-D1CFF1C7E86A}" type="slidenum">
              <a:rPr lang="en-US" smtClean="0"/>
              <a:t>‹#›</a:t>
            </a:fld>
            <a:endParaRPr lang="en-US"/>
          </a:p>
        </p:txBody>
      </p:sp>
    </p:spTree>
    <p:extLst>
      <p:ext uri="{BB962C8B-B14F-4D97-AF65-F5344CB8AC3E}">
        <p14:creationId xmlns:p14="http://schemas.microsoft.com/office/powerpoint/2010/main" val="1022954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32AD99-88C4-4FBB-A7EC-86FF46F6CE4D}" type="slidenum">
              <a:rPr lang="en-US" altLang="en-US"/>
              <a:pPr/>
              <a:t>38</a:t>
            </a:fld>
            <a:endParaRPr lang="en-US" altLang="en-US"/>
          </a:p>
        </p:txBody>
      </p:sp>
      <p:sp>
        <p:nvSpPr>
          <p:cNvPr id="81923" name="Rectangle 2"/>
          <p:cNvSpPr>
            <a:spLocks noGrp="1" noRot="1" noChangeAspect="1" noChangeArrowheads="1" noTextEdit="1"/>
          </p:cNvSpPr>
          <p:nvPr>
            <p:ph type="sldImg"/>
          </p:nvPr>
        </p:nvSpPr>
        <p:spPr>
          <a:xfrm>
            <a:off x="509588" y="1028700"/>
            <a:ext cx="5919787" cy="3330575"/>
          </a:xfrm>
          <a:ln/>
        </p:spPr>
      </p:sp>
      <p:sp>
        <p:nvSpPr>
          <p:cNvPr id="81924" name="Rectangle 3"/>
          <p:cNvSpPr>
            <a:spLocks noGrp="1" noChangeArrowheads="1"/>
          </p:cNvSpPr>
          <p:nvPr>
            <p:ph type="body" idx="1"/>
          </p:nvPr>
        </p:nvSpPr>
        <p:spPr>
          <a:xfrm>
            <a:off x="627063" y="4500563"/>
            <a:ext cx="5648325" cy="38274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smtClean="0"/>
          </a:p>
        </p:txBody>
      </p:sp>
    </p:spTree>
    <p:extLst>
      <p:ext uri="{BB962C8B-B14F-4D97-AF65-F5344CB8AC3E}">
        <p14:creationId xmlns:p14="http://schemas.microsoft.com/office/powerpoint/2010/main" val="820572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4D0629-C078-477F-91B5-E3FDF4F757D8}"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86629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4D0629-C078-477F-91B5-E3FDF4F757D8}"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410392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4D0629-C078-477F-91B5-E3FDF4F757D8}"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9587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F186D0B-DF44-4671-8C41-549E4EEC20B2}" type="slidenum">
              <a:rPr lang="en-US" altLang="en-US"/>
              <a:pPr/>
              <a:t>‹#›</a:t>
            </a:fld>
            <a:endParaRPr lang="en-US" altLang="en-US"/>
          </a:p>
        </p:txBody>
      </p:sp>
    </p:spTree>
    <p:extLst>
      <p:ext uri="{BB962C8B-B14F-4D97-AF65-F5344CB8AC3E}">
        <p14:creationId xmlns:p14="http://schemas.microsoft.com/office/powerpoint/2010/main" val="3917226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4D0629-C078-477F-91B5-E3FDF4F757D8}"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407559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4D0629-C078-477F-91B5-E3FDF4F757D8}"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96447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4D0629-C078-477F-91B5-E3FDF4F757D8}" type="datetimeFigureOut">
              <a:rPr lang="en-US" smtClean="0"/>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590282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4D0629-C078-477F-91B5-E3FDF4F757D8}" type="datetimeFigureOut">
              <a:rPr lang="en-US" smtClean="0"/>
              <a:t>6/11/2023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279541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4D0629-C078-477F-91B5-E3FDF4F757D8}" type="datetimeFigureOut">
              <a:rPr lang="en-US" smtClean="0"/>
              <a:t>6/11/2023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52946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4D0629-C078-477F-91B5-E3FDF4F757D8}" type="datetimeFigureOut">
              <a:rPr lang="en-US" smtClean="0"/>
              <a:t>6/11/2023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2414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4D0629-C078-477F-91B5-E3FDF4F757D8}" type="datetimeFigureOut">
              <a:rPr lang="en-US" smtClean="0"/>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994304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4D0629-C078-477F-91B5-E3FDF4F757D8}" type="datetimeFigureOut">
              <a:rPr lang="en-US" smtClean="0"/>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942520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4D0629-C078-477F-91B5-E3FDF4F757D8}" type="datetimeFigureOut">
              <a:rPr lang="en-US" smtClean="0"/>
              <a:t>6/11/2023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31BB6-ABD2-4650-BC13-6DBBCF49C49A}" type="slidenum">
              <a:rPr lang="en-US" smtClean="0"/>
              <a:t>‹#›</a:t>
            </a:fld>
            <a:endParaRPr lang="en-US"/>
          </a:p>
        </p:txBody>
      </p:sp>
    </p:spTree>
    <p:extLst>
      <p:ext uri="{BB962C8B-B14F-4D97-AF65-F5344CB8AC3E}">
        <p14:creationId xmlns:p14="http://schemas.microsoft.com/office/powerpoint/2010/main" val="143485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hyperlink" Target="nickvideobig_edited.mpg"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anh%20hai%20phong" TargetMode="External"/><Relationship Id="rId5" Type="http://schemas.openxmlformats.org/officeDocument/2006/relationships/hyperlink" Target="bang%20trang%20hai%20phong.mpg" TargetMode="Externa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862544" y="1821873"/>
            <a:ext cx="10238311" cy="1683517"/>
          </a:xfrm>
          <a:prstGeom prst="rect">
            <a:avLst/>
          </a:prstGeom>
          <a:solidFill>
            <a:srgbClr val="FFFF00"/>
          </a:solidFill>
          <a:ln w="38100">
            <a:solidFill>
              <a:srgbClr val="00B050"/>
            </a:solidFill>
          </a:ln>
          <a:effectLst>
            <a:glow rad="1016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800" b="1" smtClean="0"/>
              <a:t>SỬ DỤNG PHƯƠNG TIỆN KỸ THUẬT VÀ CÔNG NGHỆ TRONG DH</a:t>
            </a:r>
            <a:endParaRPr lang="da-DK" sz="4800" b="1" smtClean="0"/>
          </a:p>
        </p:txBody>
      </p:sp>
      <p:sp>
        <p:nvSpPr>
          <p:cNvPr id="2" name="TextBox 1"/>
          <p:cNvSpPr txBox="1"/>
          <p:nvPr/>
        </p:nvSpPr>
        <p:spPr>
          <a:xfrm>
            <a:off x="5991813" y="4533900"/>
            <a:ext cx="5619750" cy="671851"/>
          </a:xfrm>
          <a:prstGeom prst="rect">
            <a:avLst/>
          </a:prstGeom>
          <a:noFill/>
        </p:spPr>
        <p:txBody>
          <a:bodyPr wrap="square" rtlCol="0">
            <a:spAutoFit/>
          </a:bodyPr>
          <a:lstStyle/>
          <a:p>
            <a:pPr>
              <a:lnSpc>
                <a:spcPct val="150000"/>
              </a:lnSpc>
            </a:pPr>
            <a:r>
              <a:rPr lang="en-US" sz="2800" b="1" smtClean="0"/>
              <a:t>GV thực hiện: Lê Thị Thanh Bình</a:t>
            </a:r>
          </a:p>
        </p:txBody>
      </p:sp>
      <p:pic>
        <p:nvPicPr>
          <p:cNvPr id="5" name="Picture 4"/>
          <p:cNvPicPr>
            <a:picLocks noChangeAspect="1"/>
          </p:cNvPicPr>
          <p:nvPr/>
        </p:nvPicPr>
        <p:blipFill>
          <a:blip r:embed="rId2"/>
          <a:stretch>
            <a:fillRect/>
          </a:stretch>
        </p:blipFill>
        <p:spPr>
          <a:xfrm>
            <a:off x="0" y="0"/>
            <a:ext cx="1725088" cy="1615044"/>
          </a:xfrm>
          <a:prstGeom prst="rect">
            <a:avLst/>
          </a:prstGeom>
        </p:spPr>
      </p:pic>
    </p:spTree>
    <p:extLst>
      <p:ext uri="{BB962C8B-B14F-4D97-AF65-F5344CB8AC3E}">
        <p14:creationId xmlns:p14="http://schemas.microsoft.com/office/powerpoint/2010/main" val="1518452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huyển đổi số là gì và quan trọng như thế nào trong thời đại ngày nay? -  Trang thông tin điện tử Huyện Hà Trung - tỉnh Thanh Hó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888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UYỂN ĐỔI SỐ - XU HƯỚNG TẤT YẾU TRONG THỜI ĐẠI 4.0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015" y="0"/>
            <a:ext cx="6646985" cy="6857999"/>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0" y="424543"/>
            <a:ext cx="5404338" cy="150055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Khái</a:t>
            </a:r>
            <a:r>
              <a:rPr lang="en-US" sz="4000" b="1" dirty="0" smtClean="0">
                <a:solidFill>
                  <a:schemeClr val="tx1"/>
                </a:solidFill>
              </a:rPr>
              <a:t> </a:t>
            </a:r>
            <a:r>
              <a:rPr lang="en-US" sz="4000" b="1" dirty="0" err="1" smtClean="0">
                <a:solidFill>
                  <a:schemeClr val="tx1"/>
                </a:solidFill>
              </a:rPr>
              <a:t>niệm</a:t>
            </a:r>
            <a:r>
              <a:rPr lang="en-US" sz="4000" b="1" dirty="0" smtClean="0">
                <a:solidFill>
                  <a:schemeClr val="tx1"/>
                </a:solidFill>
              </a:rPr>
              <a:t> </a:t>
            </a:r>
            <a:r>
              <a:rPr lang="en-US" sz="4000" b="1" dirty="0" err="1" smtClean="0">
                <a:solidFill>
                  <a:schemeClr val="tx1"/>
                </a:solidFill>
              </a:rPr>
              <a:t>chuyển</a:t>
            </a:r>
            <a:r>
              <a:rPr lang="en-US" sz="4000" b="1" dirty="0" smtClean="0">
                <a:solidFill>
                  <a:schemeClr val="tx1"/>
                </a:solidFill>
              </a:rPr>
              <a:t> </a:t>
            </a:r>
            <a:r>
              <a:rPr lang="en-US" sz="4000" b="1" dirty="0" err="1" smtClean="0">
                <a:solidFill>
                  <a:schemeClr val="tx1"/>
                </a:solidFill>
              </a:rPr>
              <a:t>đổi</a:t>
            </a:r>
            <a:r>
              <a:rPr lang="en-US" sz="4000" b="1" dirty="0" smtClean="0">
                <a:solidFill>
                  <a:schemeClr val="tx1"/>
                </a:solidFill>
              </a:rPr>
              <a:t> </a:t>
            </a:r>
            <a:r>
              <a:rPr lang="en-US" sz="4000" b="1" dirty="0" err="1" smtClean="0">
                <a:solidFill>
                  <a:schemeClr val="tx1"/>
                </a:solidFill>
              </a:rPr>
              <a:t>số</a:t>
            </a:r>
            <a:r>
              <a:rPr lang="en-US" sz="4000" b="1" dirty="0" smtClean="0">
                <a:solidFill>
                  <a:schemeClr val="tx1"/>
                </a:solidFill>
              </a:rPr>
              <a:t>?</a:t>
            </a:r>
            <a:endParaRPr lang="en-US" sz="4000" b="1" dirty="0">
              <a:solidFill>
                <a:schemeClr val="tx1"/>
              </a:solidFill>
            </a:endParaRPr>
          </a:p>
        </p:txBody>
      </p:sp>
      <p:sp>
        <p:nvSpPr>
          <p:cNvPr id="5" name="TextBox 4"/>
          <p:cNvSpPr txBox="1"/>
          <p:nvPr/>
        </p:nvSpPr>
        <p:spPr>
          <a:xfrm>
            <a:off x="193431" y="3682193"/>
            <a:ext cx="5240216" cy="1133965"/>
          </a:xfrm>
          <a:prstGeom prst="rect">
            <a:avLst/>
          </a:prstGeom>
          <a:solidFill>
            <a:schemeClr val="bg1"/>
          </a:solidFill>
          <a:ln>
            <a:solidFill>
              <a:srgbClr val="00B050"/>
            </a:solidFill>
          </a:ln>
        </p:spPr>
        <p:txBody>
          <a:bodyPr wrap="square" rtlCol="0">
            <a:spAutoFit/>
          </a:bodyPr>
          <a:lstStyle/>
          <a:p>
            <a:pPr>
              <a:lnSpc>
                <a:spcPct val="150000"/>
              </a:lnSpc>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Chuyển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đổi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động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môi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trường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thực</a:t>
            </a:r>
            <a:r>
              <a:rPr lang="en-US" sz="2400" b="1" dirty="0" smtClean="0">
                <a:latin typeface="Times New Roman" panose="02020603050405020304" pitchFamily="18" charset="0"/>
                <a:cs typeface="Times New Roman" panose="02020603050405020304" pitchFamily="18" charset="0"/>
              </a:rPr>
              <a:t> sang </a:t>
            </a:r>
            <a:r>
              <a:rPr lang="en-US" sz="2400" b="1" dirty="0" err="1" smtClean="0">
                <a:latin typeface="Times New Roman" panose="02020603050405020304" pitchFamily="18" charset="0"/>
                <a:cs typeface="Times New Roman" panose="02020603050405020304" pitchFamily="18" charset="0"/>
              </a:rPr>
              <a:t>môi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trường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79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20026" y="205400"/>
            <a:ext cx="6395776" cy="1065665"/>
          </a:xfrm>
          <a:prstGeom prst="rect">
            <a:avLst/>
          </a:prstGeom>
          <a:solidFill>
            <a:srgbClr val="FFFF00"/>
          </a:solidFill>
          <a:ln w="38100">
            <a:solidFill>
              <a:srgbClr val="00B050"/>
            </a:solidFill>
          </a:ln>
          <a:effectLst>
            <a:glow rad="1016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5400" b="1" dirty="0" smtClean="0"/>
              <a:t>1. DẠY HỌC SỐ</a:t>
            </a:r>
            <a:endParaRPr lang="en-US" sz="5400" dirty="0"/>
          </a:p>
        </p:txBody>
      </p:sp>
      <p:sp>
        <p:nvSpPr>
          <p:cNvPr id="5" name="Cloud Callout 4"/>
          <p:cNvSpPr/>
          <p:nvPr/>
        </p:nvSpPr>
        <p:spPr>
          <a:xfrm>
            <a:off x="5421086" y="1868522"/>
            <a:ext cx="6369252" cy="1950689"/>
          </a:xfrm>
          <a:prstGeom prst="cloudCallout">
            <a:avLst>
              <a:gd name="adj1" fmla="val -81416"/>
              <a:gd name="adj2" fmla="val 54951"/>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rPr>
              <a:t>Khái</a:t>
            </a:r>
            <a:r>
              <a:rPr lang="en-US" sz="3600" dirty="0" smtClean="0">
                <a:solidFill>
                  <a:schemeClr val="tx1"/>
                </a:solidFill>
              </a:rPr>
              <a:t> </a:t>
            </a:r>
            <a:r>
              <a:rPr lang="en-US" sz="3600" dirty="0" err="1" smtClean="0">
                <a:solidFill>
                  <a:schemeClr val="tx1"/>
                </a:solidFill>
              </a:rPr>
              <a:t>niệm</a:t>
            </a:r>
            <a:r>
              <a:rPr lang="en-US" sz="3600" dirty="0" smtClean="0">
                <a:solidFill>
                  <a:schemeClr val="tx1"/>
                </a:solidFill>
              </a:rPr>
              <a:t> </a:t>
            </a:r>
            <a:r>
              <a:rPr lang="en-US" sz="3600" dirty="0" err="1" smtClean="0">
                <a:solidFill>
                  <a:schemeClr val="tx1"/>
                </a:solidFill>
              </a:rPr>
              <a:t>dạy</a:t>
            </a:r>
            <a:r>
              <a:rPr lang="en-US" sz="3600" dirty="0" smtClean="0">
                <a:solidFill>
                  <a:schemeClr val="tx1"/>
                </a:solidFill>
              </a:rPr>
              <a:t> </a:t>
            </a:r>
            <a:r>
              <a:rPr lang="en-US" sz="3600" dirty="0" err="1" smtClean="0">
                <a:solidFill>
                  <a:schemeClr val="tx1"/>
                </a:solidFill>
              </a:rPr>
              <a:t>học</a:t>
            </a:r>
            <a:r>
              <a:rPr lang="en-US" sz="3600" dirty="0" smtClean="0">
                <a:solidFill>
                  <a:schemeClr val="tx1"/>
                </a:solidFill>
              </a:rPr>
              <a:t> </a:t>
            </a:r>
            <a:r>
              <a:rPr lang="en-US" sz="3600" dirty="0" err="1" smtClean="0">
                <a:solidFill>
                  <a:schemeClr val="tx1"/>
                </a:solidFill>
              </a:rPr>
              <a:t>số</a:t>
            </a:r>
            <a:r>
              <a:rPr lang="en-US" sz="3600" dirty="0" smtClean="0">
                <a:solidFill>
                  <a:schemeClr val="tx1"/>
                </a:solidFill>
              </a:rPr>
              <a:t>?</a:t>
            </a:r>
            <a:endParaRPr lang="en-US" sz="3600" dirty="0">
              <a:solidFill>
                <a:schemeClr val="tx1"/>
              </a:solidFill>
            </a:endParaRPr>
          </a:p>
        </p:txBody>
      </p:sp>
      <p:pic>
        <p:nvPicPr>
          <p:cNvPr id="1034" name="Picture 10" descr="Trình bày khái niệm về quản lý nhà trường là gì?"/>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 b="100000" l="0" r="100000"/>
                    </a14:imgEffect>
                  </a14:imgLayer>
                </a14:imgProps>
              </a:ext>
              <a:ext uri="{28A0092B-C50C-407E-A947-70E740481C1C}">
                <a14:useLocalDpi xmlns:a14="http://schemas.microsoft.com/office/drawing/2010/main" val="0"/>
              </a:ext>
            </a:extLst>
          </a:blip>
          <a:srcRect/>
          <a:stretch>
            <a:fillRect/>
          </a:stretch>
        </p:blipFill>
        <p:spPr bwMode="auto">
          <a:xfrm>
            <a:off x="125370" y="1621972"/>
            <a:ext cx="6634658" cy="482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605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627" y="176331"/>
            <a:ext cx="4648201" cy="1252715"/>
          </a:xfrm>
          <a:prstGeom prst="rect">
            <a:avLst/>
          </a:prstGeom>
          <a:solidFill>
            <a:srgbClr val="FFFF00"/>
          </a:solidFill>
          <a:ln w="38100">
            <a:solidFill>
              <a:srgbClr val="92D050"/>
            </a:solidFill>
          </a:ln>
        </p:spPr>
        <p:txBody>
          <a:bodyPr wrap="square">
            <a:spAutoFit/>
          </a:bodyPr>
          <a:lstStyle/>
          <a:p>
            <a:pPr marR="60960" algn="just">
              <a:lnSpc>
                <a:spcPct val="130000"/>
              </a:lnSpc>
              <a:tabLst>
                <a:tab pos="628650" algn="l"/>
              </a:tabLst>
            </a:pPr>
            <a:r>
              <a:rPr lang="da-DK" sz="2000" b="1" dirty="0">
                <a:latin typeface="Times New Roman" panose="02020603050405020304" pitchFamily="18" charset="0"/>
                <a:ea typeface="Times New Roman" panose="02020603050405020304" pitchFamily="18" charset="0"/>
              </a:rPr>
              <a:t>S</a:t>
            </a:r>
            <a:r>
              <a:rPr lang="da-DK" sz="2000" b="1" dirty="0" smtClean="0">
                <a:effectLst/>
                <a:latin typeface="Times New Roman" panose="02020603050405020304" pitchFamily="18" charset="0"/>
                <a:ea typeface="Times New Roman" panose="02020603050405020304" pitchFamily="18" charset="0"/>
              </a:rPr>
              <a:t>ử dụng công nghệ mạng để thiết kế, phân phối, lựa chọn, quản lý và mở rộng việc giảng dạy và học tập.</a:t>
            </a:r>
            <a:endParaRPr lang="en-US" sz="1200" b="1"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30626" y="1629991"/>
            <a:ext cx="4648201" cy="1421928"/>
          </a:xfrm>
          <a:prstGeom prst="rect">
            <a:avLst/>
          </a:prstGeom>
          <a:solidFill>
            <a:srgbClr val="92D050"/>
          </a:solidFill>
          <a:ln w="38100">
            <a:solidFill>
              <a:srgbClr val="92D050"/>
            </a:solidFill>
          </a:ln>
        </p:spPr>
        <p:txBody>
          <a:bodyPr wrap="square">
            <a:spAutoFit/>
          </a:bodyPr>
          <a:lstStyle/>
          <a:p>
            <a:pPr>
              <a:lnSpc>
                <a:spcPct val="120000"/>
              </a:lnSpc>
            </a:pPr>
            <a:r>
              <a:rPr lang="da-DK" b="1" dirty="0">
                <a:latin typeface="Times New Roman" panose="02020603050405020304" pitchFamily="18" charset="0"/>
                <a:ea typeface="Times New Roman" panose="02020603050405020304" pitchFamily="18" charset="0"/>
              </a:rPr>
              <a:t>T</a:t>
            </a:r>
            <a:r>
              <a:rPr lang="da-DK" b="1" dirty="0" smtClean="0">
                <a:effectLst/>
                <a:latin typeface="Times New Roman" panose="02020603050405020304" pitchFamily="18" charset="0"/>
                <a:ea typeface="Times New Roman" panose="02020603050405020304" pitchFamily="18" charset="0"/>
              </a:rPr>
              <a:t>ổ hợp của công nghệ Internet và Web nhằm tạo ra, cho phép, phân phối, cung cấp các phương tiện phục vụ việc giảng dạy và học tập.</a:t>
            </a:r>
            <a:endParaRPr lang="en-US" b="1" dirty="0"/>
          </a:p>
        </p:txBody>
      </p:sp>
      <p:sp>
        <p:nvSpPr>
          <p:cNvPr id="7" name="Rectangle 6"/>
          <p:cNvSpPr/>
          <p:nvPr/>
        </p:nvSpPr>
        <p:spPr>
          <a:xfrm>
            <a:off x="130626" y="3274747"/>
            <a:ext cx="4648201" cy="1399742"/>
          </a:xfrm>
          <a:prstGeom prst="rect">
            <a:avLst/>
          </a:prstGeom>
          <a:solidFill>
            <a:srgbClr val="FFC000"/>
          </a:solidFill>
          <a:ln w="28575">
            <a:solidFill>
              <a:srgbClr val="92D050"/>
            </a:solidFill>
          </a:ln>
        </p:spPr>
        <p:txBody>
          <a:bodyPr wrap="square">
            <a:spAutoFit/>
          </a:bodyPr>
          <a:lstStyle/>
          <a:p>
            <a:pPr>
              <a:lnSpc>
                <a:spcPct val="120000"/>
              </a:lnSpc>
            </a:pPr>
            <a:r>
              <a:rPr lang="da-DK" b="1" dirty="0" smtClean="0">
                <a:latin typeface="Times New Roman" panose="02020603050405020304" pitchFamily="18" charset="0"/>
                <a:ea typeface="Times New Roman" panose="02020603050405020304" pitchFamily="18" charset="0"/>
              </a:rPr>
              <a:t>Dạy </a:t>
            </a:r>
            <a:r>
              <a:rPr lang="da-DK" b="1" dirty="0">
                <a:latin typeface="Times New Roman" panose="02020603050405020304" pitchFamily="18" charset="0"/>
                <a:ea typeface="Times New Roman" panose="02020603050405020304" pitchFamily="18" charset="0"/>
              </a:rPr>
              <a:t>và học dựa trên công nghệ số hướng tới một hệ thống giáo dục chất lượng tốt, tiếp cận dễ dàng.</a:t>
            </a:r>
            <a:endParaRPr lang="en-US" b="1" dirty="0">
              <a:latin typeface="Times New Roman" panose="02020603050405020304" pitchFamily="18" charset="0"/>
              <a:ea typeface="Times New Roman" panose="02020603050405020304" pitchFamily="18" charset="0"/>
            </a:endParaRPr>
          </a:p>
          <a:p>
            <a:pPr>
              <a:lnSpc>
                <a:spcPct val="120000"/>
              </a:lnSpc>
            </a:pPr>
            <a:endParaRPr lang="en-US" b="1" dirty="0"/>
          </a:p>
        </p:txBody>
      </p:sp>
      <p:sp>
        <p:nvSpPr>
          <p:cNvPr id="6" name="Rectangle 5"/>
          <p:cNvSpPr/>
          <p:nvPr/>
        </p:nvSpPr>
        <p:spPr>
          <a:xfrm>
            <a:off x="7239002" y="132787"/>
            <a:ext cx="4811486" cy="1856919"/>
          </a:xfrm>
          <a:prstGeom prst="rect">
            <a:avLst/>
          </a:prstGeom>
          <a:solidFill>
            <a:srgbClr val="FF99FF"/>
          </a:solidFill>
          <a:ln w="28575">
            <a:solidFill>
              <a:srgbClr val="92D050"/>
            </a:solidFill>
          </a:ln>
        </p:spPr>
        <p:txBody>
          <a:bodyPr wrap="square">
            <a:spAutoFit/>
          </a:bodyPr>
          <a:lstStyle/>
          <a:p>
            <a:pPr marR="60960" algn="just">
              <a:lnSpc>
                <a:spcPct val="130000"/>
              </a:lnSpc>
              <a:tabLst>
                <a:tab pos="628650" algn="l"/>
              </a:tabLst>
            </a:pPr>
            <a:r>
              <a:rPr lang="en-US" b="1" dirty="0" err="1" smtClean="0">
                <a:latin typeface="Times New Roman" panose="02020603050405020304" pitchFamily="18" charset="0"/>
                <a:ea typeface="Times New Roman" panose="02020603050405020304" pitchFamily="18" charset="0"/>
              </a:rPr>
              <a:t>Là</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phương</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thức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mà</a:t>
            </a:r>
            <a:r>
              <a:rPr lang="en-US" b="1" dirty="0" smtClean="0">
                <a:effectLst/>
                <a:latin typeface="Times New Roman" panose="02020603050405020304" pitchFamily="18" charset="0"/>
                <a:ea typeface="Times New Roman" panose="02020603050405020304" pitchFamily="18" charset="0"/>
              </a:rPr>
              <a:t> GV </a:t>
            </a:r>
            <a:r>
              <a:rPr lang="en-US" b="1" dirty="0" err="1" smtClean="0">
                <a:effectLst/>
                <a:latin typeface="Times New Roman" panose="02020603050405020304" pitchFamily="18" charset="0"/>
                <a:ea typeface="Times New Roman" panose="02020603050405020304" pitchFamily="18" charset="0"/>
              </a:rPr>
              <a:t>tổ</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chức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hướng</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dẫn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cho</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người</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học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khám</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phá</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tìm</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tòi</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lĩnh</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hội</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kiến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thức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kỹ</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năng</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một</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cách</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gián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tiếp</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thông</a:t>
            </a:r>
            <a:r>
              <a:rPr lang="en-US" b="1" dirty="0" smtClean="0">
                <a:effectLst/>
                <a:latin typeface="Times New Roman" panose="02020603050405020304" pitchFamily="18" charset="0"/>
                <a:ea typeface="Times New Roman" panose="02020603050405020304" pitchFamily="18" charset="0"/>
              </a:rPr>
              <a:t> qua </a:t>
            </a:r>
            <a:r>
              <a:rPr lang="en-US" b="1" dirty="0" err="1" smtClean="0">
                <a:effectLst/>
                <a:latin typeface="Times New Roman" panose="02020603050405020304" pitchFamily="18" charset="0"/>
                <a:ea typeface="Times New Roman" panose="02020603050405020304" pitchFamily="18" charset="0"/>
              </a:rPr>
              <a:t>các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phương</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tiện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hỗ</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trợ</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như</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điện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thoại</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máy</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tính</a:t>
            </a:r>
            <a:r>
              <a:rPr lang="en-US" b="1" dirty="0" smtClean="0">
                <a:effectLst/>
                <a:latin typeface="Times New Roman" panose="02020603050405020304" pitchFamily="18" charset="0"/>
                <a:ea typeface="Times New Roman" panose="02020603050405020304" pitchFamily="18" charset="0"/>
              </a:rPr>
              <a:t>, internet</a:t>
            </a:r>
            <a:endParaRPr lang="en-US" sz="1100" b="1"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30626" y="6276152"/>
            <a:ext cx="4724402" cy="452432"/>
          </a:xfrm>
          <a:prstGeom prst="rect">
            <a:avLst/>
          </a:prstGeom>
          <a:solidFill>
            <a:srgbClr val="FFC000"/>
          </a:solidFill>
          <a:ln w="28575">
            <a:solidFill>
              <a:srgbClr val="92D050"/>
            </a:solidFill>
          </a:ln>
        </p:spPr>
        <p:txBody>
          <a:bodyPr wrap="square">
            <a:spAutoFit/>
          </a:bodyPr>
          <a:lstStyle/>
          <a:p>
            <a:pPr marR="60960" algn="just">
              <a:lnSpc>
                <a:spcPct val="130000"/>
              </a:lnSpc>
              <a:tabLst>
                <a:tab pos="628650" algn="l"/>
              </a:tabLst>
            </a:pPr>
            <a:r>
              <a:rPr lang="en-US" b="1" dirty="0" smtClean="0">
                <a:latin typeface="Times New Roman" panose="02020603050405020304" pitchFamily="18" charset="0"/>
                <a:ea typeface="Times New Roman" panose="02020603050405020304" pitchFamily="18" charset="0"/>
              </a:rPr>
              <a:t>M</a:t>
            </a:r>
            <a:r>
              <a:rPr lang="vi-VN" b="1" dirty="0" smtClean="0">
                <a:latin typeface="Times New Roman" panose="02020603050405020304" pitchFamily="18" charset="0"/>
                <a:ea typeface="Times New Roman" panose="02020603050405020304" pitchFamily="18" charset="0"/>
              </a:rPr>
              <a:t>ô </a:t>
            </a:r>
            <a:r>
              <a:rPr lang="vi-VN" b="1" dirty="0">
                <a:latin typeface="Times New Roman" panose="02020603050405020304" pitchFamily="18" charset="0"/>
                <a:ea typeface="Times New Roman" panose="02020603050405020304" pitchFamily="18" charset="0"/>
              </a:rPr>
              <a:t>hình học tập được thực hiện qua Internet</a:t>
            </a:r>
            <a:endParaRPr lang="en-US" b="1" dirty="0">
              <a:latin typeface="Times New Roman" panose="02020603050405020304" pitchFamily="18" charset="0"/>
              <a:ea typeface="Times New Roman" panose="02020603050405020304" pitchFamily="18" charset="0"/>
            </a:endParaRPr>
          </a:p>
        </p:txBody>
      </p:sp>
      <p:sp>
        <p:nvSpPr>
          <p:cNvPr id="8" name="Rectangle 7"/>
          <p:cNvSpPr/>
          <p:nvPr/>
        </p:nvSpPr>
        <p:spPr>
          <a:xfrm>
            <a:off x="130626" y="4879798"/>
            <a:ext cx="4724402" cy="1172629"/>
          </a:xfrm>
          <a:prstGeom prst="rect">
            <a:avLst/>
          </a:prstGeom>
          <a:solidFill>
            <a:srgbClr val="CCFF66"/>
          </a:solidFill>
          <a:ln w="28575">
            <a:solidFill>
              <a:srgbClr val="00B050"/>
            </a:solidFill>
          </a:ln>
        </p:spPr>
        <p:txBody>
          <a:bodyPr wrap="square">
            <a:spAutoFit/>
          </a:bodyPr>
          <a:lstStyle/>
          <a:p>
            <a:pPr marR="60960" algn="just">
              <a:lnSpc>
                <a:spcPct val="130000"/>
              </a:lnSpc>
              <a:tabLst>
                <a:tab pos="628650" algn="l"/>
              </a:tabLst>
            </a:pPr>
            <a:r>
              <a:rPr lang="en-US" b="1" dirty="0" smtClean="0">
                <a:latin typeface="Times New Roman" panose="02020603050405020304" pitchFamily="18" charset="0"/>
                <a:ea typeface="Times New Roman" panose="02020603050405020304" pitchFamily="18" charset="0"/>
              </a:rPr>
              <a:t>L</a:t>
            </a:r>
            <a:r>
              <a:rPr lang="vi-VN" b="1" dirty="0" smtClean="0">
                <a:latin typeface="Times New Roman" panose="02020603050405020304" pitchFamily="18" charset="0"/>
                <a:ea typeface="Times New Roman" panose="02020603050405020304" pitchFamily="18" charset="0"/>
              </a:rPr>
              <a:t>à </a:t>
            </a:r>
            <a:r>
              <a:rPr lang="vi-VN" b="1" dirty="0">
                <a:latin typeface="Times New Roman" panose="02020603050405020304" pitchFamily="18" charset="0"/>
                <a:ea typeface="Times New Roman" panose="02020603050405020304" pitchFamily="18" charset="0"/>
              </a:rPr>
              <a:t>kiểu học tập được triển khai hoàn toàn dựa trên nền tảng công nghệ thông tin và Internet.</a:t>
            </a:r>
            <a:endParaRPr lang="en-US" b="1" dirty="0">
              <a:latin typeface="Times New Roman" panose="02020603050405020304" pitchFamily="18" charset="0"/>
              <a:ea typeface="Times New Roman" panose="02020603050405020304" pitchFamily="18" charset="0"/>
            </a:endParaRPr>
          </a:p>
        </p:txBody>
      </p:sp>
      <p:sp>
        <p:nvSpPr>
          <p:cNvPr id="10" name="Rectangle 9"/>
          <p:cNvSpPr/>
          <p:nvPr/>
        </p:nvSpPr>
        <p:spPr>
          <a:xfrm>
            <a:off x="7239002" y="2181913"/>
            <a:ext cx="2060179" cy="369332"/>
          </a:xfrm>
          <a:prstGeom prst="rect">
            <a:avLst/>
          </a:prstGeom>
          <a:solidFill>
            <a:srgbClr val="00B0F0"/>
          </a:solidFill>
          <a:ln w="38100">
            <a:solidFill>
              <a:srgbClr val="00B050"/>
            </a:solidFill>
          </a:ln>
        </p:spPr>
        <p:txBody>
          <a:bodyPr wrap="none">
            <a:spAutoFit/>
          </a:bodyPr>
          <a:lstStyle/>
          <a:p>
            <a:r>
              <a:rPr lang="en-US" b="1" dirty="0">
                <a:latin typeface="Times New Roman" panose="02020603050405020304" pitchFamily="18" charset="0"/>
                <a:ea typeface="Times New Roman" panose="02020603050405020304" pitchFamily="18" charset="0"/>
              </a:rPr>
              <a:t>K</a:t>
            </a:r>
            <a:r>
              <a:rPr lang="vi-VN" b="1" dirty="0" smtClean="0">
                <a:effectLst/>
                <a:latin typeface="Times New Roman" panose="02020603050405020304" pitchFamily="18" charset="0"/>
                <a:ea typeface="Times New Roman" panose="02020603050405020304" pitchFamily="18" charset="0"/>
              </a:rPr>
              <a:t>iểu học tập từ xa </a:t>
            </a:r>
            <a:endParaRPr lang="en-US" b="1" dirty="0"/>
          </a:p>
        </p:txBody>
      </p:sp>
      <p:sp>
        <p:nvSpPr>
          <p:cNvPr id="11" name="Rectangle 10"/>
          <p:cNvSpPr/>
          <p:nvPr/>
        </p:nvSpPr>
        <p:spPr>
          <a:xfrm>
            <a:off x="7239002" y="2771932"/>
            <a:ext cx="4811486" cy="2252924"/>
          </a:xfrm>
          <a:prstGeom prst="rect">
            <a:avLst/>
          </a:prstGeom>
          <a:solidFill>
            <a:schemeClr val="accent4">
              <a:lumMod val="20000"/>
              <a:lumOff val="80000"/>
            </a:schemeClr>
          </a:solidFill>
          <a:ln w="38100">
            <a:solidFill>
              <a:srgbClr val="00B050"/>
            </a:solidFill>
          </a:ln>
        </p:spPr>
        <p:txBody>
          <a:bodyPr wrap="square">
            <a:spAutoFit/>
          </a:bodyPr>
          <a:lstStyle/>
          <a:p>
            <a:pPr algn="just">
              <a:lnSpc>
                <a:spcPct val="130000"/>
              </a:lnSpc>
            </a:pPr>
            <a:r>
              <a:rPr lang="en-US" b="1" dirty="0">
                <a:latin typeface="Times New Roman" panose="02020603050405020304" pitchFamily="18" charset="0"/>
                <a:ea typeface="Times New Roman" panose="02020603050405020304" pitchFamily="18" charset="0"/>
              </a:rPr>
              <a:t>L</a:t>
            </a:r>
            <a:r>
              <a:rPr lang="vi-VN" b="1" dirty="0" smtClean="0">
                <a:effectLst/>
                <a:latin typeface="Times New Roman" panose="02020603050405020304" pitchFamily="18" charset="0"/>
                <a:ea typeface="Times New Roman" panose="02020603050405020304" pitchFamily="18" charset="0"/>
              </a:rPr>
              <a:t>à sự phân phát các nội dung học sử dụng công cụ điện tử hiện đại như máy tính, mạng vệ tinh, mang Internet, Intranet,… người học có thể giao tiếp với nhau qua mạng dưới các hình thức:  Email, thảo luận trực tuyến (Chat), diễn đàn trực tuyến (Foru</a:t>
            </a:r>
            <a:r>
              <a:rPr lang="en-US" b="1" dirty="0">
                <a:latin typeface="Times New Roman" panose="02020603050405020304" pitchFamily="18" charset="0"/>
                <a:ea typeface="Times New Roman" panose="02020603050405020304" pitchFamily="18" charset="0"/>
              </a:rPr>
              <a:t>m</a:t>
            </a:r>
            <a:r>
              <a:rPr lang="vi-VN" b="1" dirty="0" smtClean="0">
                <a:effectLst/>
                <a:latin typeface="Times New Roman" panose="02020603050405020304" pitchFamily="18" charset="0"/>
                <a:ea typeface="Times New Roman" panose="02020603050405020304" pitchFamily="18" charset="0"/>
              </a:rPr>
              <a:t>) …</a:t>
            </a:r>
            <a:endParaRPr lang="en-US" sz="1100" b="1" dirty="0">
              <a:effectLst/>
              <a:latin typeface="Times New Roman" panose="02020603050405020304" pitchFamily="18" charset="0"/>
              <a:ea typeface="Times New Roman" panose="02020603050405020304" pitchFamily="18" charset="0"/>
            </a:endParaRPr>
          </a:p>
        </p:txBody>
      </p:sp>
      <p:pic>
        <p:nvPicPr>
          <p:cNvPr id="14" name="Picture 2" descr="4.0 là gì? Thời đại 4.0 là gì? Ví dụ thực tế về công nghệ 4.0 tại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4885" y="2771932"/>
            <a:ext cx="1728059" cy="1276105"/>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6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6" grpId="0" animBg="1"/>
      <p:bldP spid="9" grpId="0" animBg="1"/>
      <p:bldP spid="8"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20685" y="664029"/>
            <a:ext cx="8567057" cy="54755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a-DK" sz="2800" b="1" i="1" dirty="0" smtClean="0">
                <a:solidFill>
                  <a:schemeClr val="tx1"/>
                </a:solidFill>
              </a:rPr>
              <a:t>Quá </a:t>
            </a:r>
            <a:r>
              <a:rPr lang="da-DK" sz="2800" b="1" i="1" dirty="0">
                <a:solidFill>
                  <a:schemeClr val="tx1"/>
                </a:solidFill>
              </a:rPr>
              <a:t>trình giáo viên tổ chức hoạt động </a:t>
            </a:r>
            <a:r>
              <a:rPr lang="da-DK" sz="2800" b="1" i="1" u="sng" dirty="0">
                <a:solidFill>
                  <a:schemeClr val="tx1"/>
                </a:solidFill>
              </a:rPr>
              <a:t>chiếm lĩnh tri thức</a:t>
            </a:r>
            <a:r>
              <a:rPr lang="da-DK" sz="2800" b="1" i="1" dirty="0">
                <a:solidFill>
                  <a:schemeClr val="tx1"/>
                </a:solidFill>
              </a:rPr>
              <a:t> và </a:t>
            </a:r>
            <a:r>
              <a:rPr lang="da-DK" sz="2800" b="1" i="1" u="sng" dirty="0">
                <a:solidFill>
                  <a:schemeClr val="tx1"/>
                </a:solidFill>
              </a:rPr>
              <a:t>kỹ năng nghề nghiệp </a:t>
            </a:r>
            <a:r>
              <a:rPr lang="da-DK" sz="2800" b="1" i="1" dirty="0">
                <a:solidFill>
                  <a:schemeClr val="tx1"/>
                </a:solidFill>
              </a:rPr>
              <a:t>của người học thông qua hệ thống công </a:t>
            </a:r>
            <a:r>
              <a:rPr lang="da-DK" sz="2800" b="1" i="1" dirty="0" smtClean="0">
                <a:solidFill>
                  <a:schemeClr val="tx1"/>
                </a:solidFill>
              </a:rPr>
              <a:t>nghệ để </a:t>
            </a:r>
            <a:r>
              <a:rPr lang="da-DK" sz="2800" b="1" i="1" dirty="0">
                <a:solidFill>
                  <a:schemeClr val="tx1"/>
                </a:solidFill>
              </a:rPr>
              <a:t>tương tác với giáo </a:t>
            </a:r>
            <a:r>
              <a:rPr lang="da-DK" sz="2800" b="1" i="1" dirty="0" smtClean="0">
                <a:solidFill>
                  <a:schemeClr val="tx1"/>
                </a:solidFill>
              </a:rPr>
              <a:t>viên</a:t>
            </a:r>
            <a:r>
              <a:rPr lang="da-DK" sz="2800" b="1" i="1" dirty="0">
                <a:solidFill>
                  <a:schemeClr val="tx1"/>
                </a:solidFill>
              </a:rPr>
              <a:t> </a:t>
            </a:r>
            <a:r>
              <a:rPr lang="da-DK" sz="2800" b="1" i="1" dirty="0" smtClean="0">
                <a:solidFill>
                  <a:schemeClr val="tx1"/>
                </a:solidFill>
              </a:rPr>
              <a:t>và người học. Các </a:t>
            </a:r>
            <a:r>
              <a:rPr lang="da-DK" sz="2800" b="1" i="1" dirty="0">
                <a:solidFill>
                  <a:schemeClr val="tx1"/>
                </a:solidFill>
              </a:rPr>
              <a:t>hoạt động này được quản lý bởi hệ thống quản </a:t>
            </a:r>
            <a:r>
              <a:rPr lang="da-DK" sz="2800" b="1" i="1" dirty="0" smtClean="0">
                <a:solidFill>
                  <a:schemeClr val="tx1"/>
                </a:solidFill>
              </a:rPr>
              <a:t>lý</a:t>
            </a:r>
            <a:endParaRPr lang="en-US" sz="2800" b="1" dirty="0">
              <a:solidFill>
                <a:schemeClr val="tx1"/>
              </a:solidFill>
            </a:endParaRPr>
          </a:p>
        </p:txBody>
      </p:sp>
      <p:pic>
        <p:nvPicPr>
          <p:cNvPr id="4101" name="Picture 5" descr="5 Ứng dụng công nghệ trong dạy học hiện na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230" b="97541" l="10000" r="53286"/>
                    </a14:imgEffect>
                  </a14:imgLayer>
                </a14:imgProps>
              </a:ext>
              <a:ext uri="{28A0092B-C50C-407E-A947-70E740481C1C}">
                <a14:useLocalDpi xmlns:a14="http://schemas.microsoft.com/office/drawing/2010/main" val="0"/>
              </a:ext>
            </a:extLst>
          </a:blip>
          <a:srcRect/>
          <a:stretch>
            <a:fillRect/>
          </a:stretch>
        </p:blipFill>
        <p:spPr bwMode="auto">
          <a:xfrm>
            <a:off x="-737052" y="1088573"/>
            <a:ext cx="10888684" cy="701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3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68259" y="553369"/>
            <a:ext cx="8548050" cy="732508"/>
          </a:xfrm>
          <a:prstGeom prst="rect">
            <a:avLst/>
          </a:prstGeom>
          <a:gradFill>
            <a:gsLst>
              <a:gs pos="0">
                <a:srgbClr val="FFFF00"/>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w="28575">
            <a:solidFill>
              <a:srgbClr val="00B050"/>
            </a:solidFill>
          </a:ln>
        </p:spPr>
        <p:txBody>
          <a:bodyPr wrap="square">
            <a:spAutoFit/>
          </a:bodyPr>
          <a:lstStyle/>
          <a:p>
            <a:pPr indent="360045" algn="just">
              <a:lnSpc>
                <a:spcPct val="130000"/>
              </a:lnSpc>
              <a:tabLst>
                <a:tab pos="457200" algn="l"/>
              </a:tabLst>
            </a:pPr>
            <a:r>
              <a:rPr lang="vi-VN" sz="3200" b="1" dirty="0" smtClean="0">
                <a:effectLst/>
                <a:latin typeface="Times New Roman" panose="02020603050405020304" pitchFamily="18" charset="0"/>
                <a:ea typeface="Times New Roman" panose="02020603050405020304" pitchFamily="18" charset="0"/>
              </a:rPr>
              <a:t>Vai trò của công nghệ số trong dạy học</a:t>
            </a:r>
            <a:endParaRPr lang="en-US" b="1"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272143" y="2194233"/>
            <a:ext cx="10419304" cy="523220"/>
          </a:xfrm>
          <a:prstGeom prst="rect">
            <a:avLst/>
          </a:prstGeom>
          <a:noFill/>
          <a:ln w="38100">
            <a:solidFill>
              <a:srgbClr val="92D050"/>
            </a:solidFill>
          </a:ln>
        </p:spPr>
        <p:txBody>
          <a:bodyPr wrap="square">
            <a:spAutoFit/>
          </a:bodyPr>
          <a:lstStyle/>
          <a:p>
            <a:r>
              <a:rPr lang="en-US" sz="2800" dirty="0" smtClean="0"/>
              <a:t>- </a:t>
            </a:r>
            <a:r>
              <a:rPr lang="en-US" sz="2800" dirty="0"/>
              <a:t>G</a:t>
            </a:r>
            <a:r>
              <a:rPr lang="vi-VN" sz="2800" dirty="0" smtClean="0"/>
              <a:t>iúp </a:t>
            </a:r>
            <a:r>
              <a:rPr lang="vi-VN" sz="2800" dirty="0"/>
              <a:t>hoạt động dạy học đạt hiệu quả </a:t>
            </a:r>
            <a:r>
              <a:rPr lang="vi-VN" sz="2800" dirty="0" smtClean="0"/>
              <a:t>cao</a:t>
            </a:r>
            <a:endParaRPr lang="en-US" sz="2800" b="1" dirty="0"/>
          </a:p>
        </p:txBody>
      </p:sp>
      <p:sp>
        <p:nvSpPr>
          <p:cNvPr id="6" name="Rectangle 5"/>
          <p:cNvSpPr/>
          <p:nvPr/>
        </p:nvSpPr>
        <p:spPr>
          <a:xfrm>
            <a:off x="272143" y="3232662"/>
            <a:ext cx="10419304" cy="523220"/>
          </a:xfrm>
          <a:prstGeom prst="rect">
            <a:avLst/>
          </a:prstGeom>
          <a:noFill/>
          <a:ln w="38100">
            <a:solidFill>
              <a:srgbClr val="92D050"/>
            </a:solidFill>
          </a:ln>
        </p:spPr>
        <p:txBody>
          <a:bodyPr wrap="square">
            <a:spAutoFit/>
          </a:bodyPr>
          <a:lstStyle/>
          <a:p>
            <a:r>
              <a:rPr lang="en-US" sz="2800" dirty="0" smtClean="0"/>
              <a:t>- </a:t>
            </a:r>
            <a:r>
              <a:rPr lang="en-US" sz="2800" dirty="0"/>
              <a:t>T</a:t>
            </a:r>
            <a:r>
              <a:rPr lang="vi-VN" sz="2800" dirty="0" smtClean="0"/>
              <a:t>húc </a:t>
            </a:r>
            <a:r>
              <a:rPr lang="vi-VN" sz="2800" dirty="0"/>
              <a:t>đẩy tiếp cận mở trong giáo dục và dạy </a:t>
            </a:r>
            <a:r>
              <a:rPr lang="vi-VN" sz="2800" dirty="0" smtClean="0"/>
              <a:t>học</a:t>
            </a:r>
            <a:endParaRPr lang="en-US" sz="2800" b="1" dirty="0"/>
          </a:p>
        </p:txBody>
      </p:sp>
      <p:sp>
        <p:nvSpPr>
          <p:cNvPr id="7" name="Rectangle 6"/>
          <p:cNvSpPr/>
          <p:nvPr/>
        </p:nvSpPr>
        <p:spPr>
          <a:xfrm>
            <a:off x="272143" y="4264922"/>
            <a:ext cx="10419304" cy="523220"/>
          </a:xfrm>
          <a:prstGeom prst="rect">
            <a:avLst/>
          </a:prstGeom>
          <a:noFill/>
          <a:ln w="38100">
            <a:solidFill>
              <a:srgbClr val="92D050"/>
            </a:solidFill>
          </a:ln>
        </p:spPr>
        <p:txBody>
          <a:bodyPr wrap="square">
            <a:spAutoFit/>
          </a:bodyPr>
          <a:lstStyle/>
          <a:p>
            <a:r>
              <a:rPr lang="en-US" sz="2800" dirty="0" smtClean="0"/>
              <a:t>- T</a:t>
            </a:r>
            <a:r>
              <a:rPr lang="vi-VN" sz="2800" dirty="0" smtClean="0"/>
              <a:t>ạo không gian và thời gian học linh động</a:t>
            </a:r>
            <a:endParaRPr lang="en-US" sz="2800" b="1" dirty="0"/>
          </a:p>
        </p:txBody>
      </p:sp>
      <p:sp>
        <p:nvSpPr>
          <p:cNvPr id="8" name="Rectangle 7"/>
          <p:cNvSpPr/>
          <p:nvPr/>
        </p:nvSpPr>
        <p:spPr>
          <a:xfrm>
            <a:off x="190081" y="5427987"/>
            <a:ext cx="10419304" cy="523220"/>
          </a:xfrm>
          <a:prstGeom prst="rect">
            <a:avLst/>
          </a:prstGeom>
          <a:noFill/>
          <a:ln w="38100">
            <a:solidFill>
              <a:srgbClr val="92D050"/>
            </a:solidFill>
          </a:ln>
        </p:spPr>
        <p:txBody>
          <a:bodyPr wrap="square">
            <a:spAutoFit/>
          </a:bodyPr>
          <a:lstStyle/>
          <a:p>
            <a:r>
              <a:rPr lang="en-US" sz="2800" dirty="0" smtClean="0"/>
              <a:t>- </a:t>
            </a:r>
            <a:r>
              <a:rPr lang="da-DK" sz="2800" dirty="0"/>
              <a:t>Đ</a:t>
            </a:r>
            <a:r>
              <a:rPr lang="da-DK" sz="2800" dirty="0" smtClean="0"/>
              <a:t>áp </a:t>
            </a:r>
            <a:r>
              <a:rPr lang="da-DK" sz="2800" dirty="0"/>
              <a:t>ứng nhu cầu cá nhân hóa học </a:t>
            </a:r>
            <a:r>
              <a:rPr lang="da-DK" sz="2800" dirty="0" smtClean="0"/>
              <a:t>tập</a:t>
            </a:r>
            <a:endParaRPr lang="en-US" sz="2800" dirty="0"/>
          </a:p>
        </p:txBody>
      </p:sp>
    </p:spTree>
    <p:extLst>
      <p:ext uri="{BB962C8B-B14F-4D97-AF65-F5344CB8AC3E}">
        <p14:creationId xmlns:p14="http://schemas.microsoft.com/office/powerpoint/2010/main" val="234388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txBox="1">
            <a:spLocks noChangeArrowheads="1"/>
          </p:cNvSpPr>
          <p:nvPr/>
        </p:nvSpPr>
        <p:spPr bwMode="auto">
          <a:xfrm>
            <a:off x="1671638" y="438150"/>
            <a:ext cx="91440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500" b="1" i="1" u="sng">
                <a:solidFill>
                  <a:srgbClr val="FF0000"/>
                </a:solidFill>
                <a:latin typeface="Tahoma" panose="020B0604030504040204" pitchFamily="34" charset="0"/>
                <a:cs typeface="Tahoma" panose="020B0604030504040204" pitchFamily="34" charset="0"/>
              </a:rPr>
              <a:t>Muốn dạy giỏi</a:t>
            </a:r>
            <a:r>
              <a:rPr lang="en-US" altLang="en-US" sz="2500" b="1" i="1">
                <a:solidFill>
                  <a:srgbClr val="FF0000"/>
                </a:solidFill>
                <a:latin typeface="Tahoma" panose="020B0604030504040204" pitchFamily="34" charset="0"/>
                <a:cs typeface="Tahoma" panose="020B0604030504040204" pitchFamily="34" charset="0"/>
              </a:rPr>
              <a:t>: </a:t>
            </a:r>
            <a:r>
              <a:rPr lang="en-US" altLang="en-US" sz="2500" i="1">
                <a:solidFill>
                  <a:srgbClr val="FF0000"/>
                </a:solidFill>
                <a:latin typeface="Tahoma" panose="020B0604030504040204" pitchFamily="34" charset="0"/>
                <a:cs typeface="Tahoma" panose="020B0604030504040204" pitchFamily="34" charset="0"/>
              </a:rPr>
              <a:t>(S/d bằng PP trong giờ học)</a:t>
            </a:r>
          </a:p>
        </p:txBody>
      </p:sp>
      <p:sp>
        <p:nvSpPr>
          <p:cNvPr id="3" name="Content Placeholder 2"/>
          <p:cNvSpPr txBox="1">
            <a:spLocks noChangeArrowheads="1"/>
          </p:cNvSpPr>
          <p:nvPr/>
        </p:nvSpPr>
        <p:spPr bwMode="auto">
          <a:xfrm>
            <a:off x="1981200" y="1006475"/>
            <a:ext cx="86868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Luyện cách trình bày</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Nhập đề thu hút </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Tư thế đứng và chỉ dẫn thông tin</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Tránh đọc nguyên văn khi trình chiếu</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Giao tiếp bằng mắt</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Sử dụng giọng nói, điệu bộ</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Gây phấn chấn đúng lúc</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Khai thác đối đa kênh hình, hạn chế kênh chữ, khai thác tối đa các phương pháp dạy học tích cực  </a:t>
            </a:r>
          </a:p>
        </p:txBody>
      </p:sp>
    </p:spTree>
    <p:extLst>
      <p:ext uri="{BB962C8B-B14F-4D97-AF65-F5344CB8AC3E}">
        <p14:creationId xmlns:p14="http://schemas.microsoft.com/office/powerpoint/2010/main" val="3044166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2"/>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a:p>
        </p:txBody>
      </p:sp>
      <p:sp>
        <p:nvSpPr>
          <p:cNvPr id="29699" name="Footer Placeholder 3"/>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a:p>
        </p:txBody>
      </p:sp>
      <p:pic>
        <p:nvPicPr>
          <p:cNvPr id="193538" name="Picture 2"/>
          <p:cNvPicPr>
            <a:picLocks noChangeAspect="1" noChangeArrowheads="1"/>
          </p:cNvPicPr>
          <p:nvPr/>
        </p:nvPicPr>
        <p:blipFill>
          <a:blip r:embed="rId2"/>
          <a:srcRect/>
          <a:stretch>
            <a:fillRect/>
          </a:stretch>
        </p:blipFill>
        <p:spPr bwMode="auto">
          <a:xfrm>
            <a:off x="1524000" y="4219575"/>
            <a:ext cx="3429000" cy="2374900"/>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193539" name="Picture 3"/>
          <p:cNvPicPr>
            <a:picLocks noChangeAspect="1" noChangeArrowheads="1"/>
          </p:cNvPicPr>
          <p:nvPr/>
        </p:nvPicPr>
        <p:blipFill>
          <a:blip r:embed="rId3"/>
          <a:srcRect/>
          <a:stretch>
            <a:fillRect/>
          </a:stretch>
        </p:blipFill>
        <p:spPr bwMode="auto">
          <a:xfrm>
            <a:off x="5791200" y="4273551"/>
            <a:ext cx="4876800" cy="2320925"/>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29702" name="Text Box 17"/>
          <p:cNvSpPr txBox="1">
            <a:spLocks noChangeArrowheads="1"/>
          </p:cNvSpPr>
          <p:nvPr/>
        </p:nvSpPr>
        <p:spPr bwMode="auto">
          <a:xfrm>
            <a:off x="1981200" y="196850"/>
            <a:ext cx="8458200" cy="121264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FontTx/>
              <a:buNone/>
            </a:pPr>
            <a:r>
              <a:rPr lang="en-US" altLang="en-US" sz="2800" b="1">
                <a:solidFill>
                  <a:srgbClr val="000000"/>
                </a:solidFill>
                <a:latin typeface="Times New Roman" panose="02020603050405020304" pitchFamily="18" charset="0"/>
                <a:cs typeface="Times New Roman" panose="02020603050405020304" pitchFamily="18" charset="0"/>
              </a:rPr>
              <a:t>HS không phải là cái cốc để đổ đầy mà là ngọn đuốc để bốc cháy.</a:t>
            </a:r>
          </a:p>
        </p:txBody>
      </p:sp>
      <p:sp>
        <p:nvSpPr>
          <p:cNvPr id="11" name="Cloud Callout 6"/>
          <p:cNvSpPr/>
          <p:nvPr/>
        </p:nvSpPr>
        <p:spPr>
          <a:xfrm>
            <a:off x="2514600" y="1479550"/>
            <a:ext cx="6858000" cy="2209800"/>
          </a:xfrm>
          <a:prstGeom prst="cloudCallout">
            <a:avLst>
              <a:gd name="adj1" fmla="val 11774"/>
              <a:gd name="adj2" fmla="val 6658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Công</a:t>
            </a:r>
            <a:r>
              <a:rPr lang="en-US" sz="2400" dirty="0">
                <a:solidFill>
                  <a:schemeClr val="tx1"/>
                </a:solidFill>
              </a:rPr>
              <a:t> </a:t>
            </a:r>
            <a:r>
              <a:rPr lang="en-US" sz="2400" dirty="0" err="1">
                <a:solidFill>
                  <a:schemeClr val="tx1"/>
                </a:solidFill>
              </a:rPr>
              <a:t>nghệ</a:t>
            </a:r>
            <a:r>
              <a:rPr lang="en-US" sz="2400" dirty="0">
                <a:solidFill>
                  <a:schemeClr val="tx1"/>
                </a:solidFill>
              </a:rPr>
              <a:t> </a:t>
            </a:r>
            <a:r>
              <a:rPr lang="en-US" sz="2400" dirty="0" err="1">
                <a:solidFill>
                  <a:schemeClr val="tx1"/>
                </a:solidFill>
              </a:rPr>
              <a:t>thông</a:t>
            </a:r>
            <a:r>
              <a:rPr lang="en-US" sz="2400" dirty="0">
                <a:solidFill>
                  <a:schemeClr val="tx1"/>
                </a:solidFill>
              </a:rPr>
              <a:t> tin </a:t>
            </a:r>
            <a:r>
              <a:rPr lang="en-US" sz="2400" dirty="0" err="1">
                <a:solidFill>
                  <a:schemeClr val="tx1"/>
                </a:solidFill>
              </a:rPr>
              <a:t>có</a:t>
            </a:r>
            <a:r>
              <a:rPr lang="en-US" sz="2400" dirty="0">
                <a:solidFill>
                  <a:schemeClr val="tx1"/>
                </a:solidFill>
              </a:rPr>
              <a:t> </a:t>
            </a:r>
            <a:r>
              <a:rPr lang="en-US" sz="2400" dirty="0" err="1">
                <a:solidFill>
                  <a:schemeClr val="tx1"/>
                </a:solidFill>
              </a:rPr>
              <a:t>mang</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hiệu</a:t>
            </a:r>
            <a:r>
              <a:rPr lang="en-US" sz="2400" dirty="0">
                <a:solidFill>
                  <a:schemeClr val="tx1"/>
                </a:solidFill>
              </a:rPr>
              <a:t> </a:t>
            </a:r>
            <a:r>
              <a:rPr lang="en-US" sz="2400" dirty="0" err="1">
                <a:solidFill>
                  <a:schemeClr val="tx1"/>
                </a:solidFill>
              </a:rPr>
              <a:t>quả</a:t>
            </a:r>
            <a:r>
              <a:rPr lang="en-US" sz="2400" dirty="0">
                <a:solidFill>
                  <a:schemeClr val="tx1"/>
                </a:solidFill>
              </a:rPr>
              <a:t> </a:t>
            </a:r>
            <a:r>
              <a:rPr lang="en-US" sz="2400" dirty="0" err="1">
                <a:solidFill>
                  <a:schemeClr val="tx1"/>
                </a:solidFill>
              </a:rPr>
              <a:t>cao</a:t>
            </a:r>
            <a:r>
              <a:rPr lang="en-US" sz="2400" dirty="0">
                <a:solidFill>
                  <a:schemeClr val="tx1"/>
                </a:solidFill>
              </a:rPr>
              <a:t> </a:t>
            </a:r>
            <a:r>
              <a:rPr lang="en-US" sz="2400" dirty="0" err="1">
                <a:solidFill>
                  <a:schemeClr val="tx1"/>
                </a:solidFill>
              </a:rPr>
              <a:t>nếu</a:t>
            </a:r>
            <a:r>
              <a:rPr lang="en-US" sz="2400" dirty="0">
                <a:solidFill>
                  <a:schemeClr val="tx1"/>
                </a:solidFill>
              </a:rPr>
              <a:t> </a:t>
            </a:r>
            <a:r>
              <a:rPr lang="en-US" sz="2400" dirty="0" err="1">
                <a:solidFill>
                  <a:schemeClr val="tx1"/>
                </a:solidFill>
              </a:rPr>
              <a:t>chúng</a:t>
            </a:r>
            <a:r>
              <a:rPr lang="en-US" sz="2400" dirty="0">
                <a:solidFill>
                  <a:schemeClr val="tx1"/>
                </a:solidFill>
              </a:rPr>
              <a:t> ta </a:t>
            </a:r>
            <a:r>
              <a:rPr lang="en-US" sz="2400" dirty="0" err="1">
                <a:solidFill>
                  <a:schemeClr val="tx1"/>
                </a:solidFill>
              </a:rPr>
              <a:t>không</a:t>
            </a:r>
            <a:r>
              <a:rPr lang="en-US" sz="2400" dirty="0">
                <a:solidFill>
                  <a:schemeClr val="tx1"/>
                </a:solidFill>
              </a:rPr>
              <a:t> </a:t>
            </a:r>
            <a:r>
              <a:rPr lang="en-US" sz="2400" dirty="0" err="1">
                <a:solidFill>
                  <a:schemeClr val="tx1"/>
                </a:solidFill>
              </a:rPr>
              <a:t>khai</a:t>
            </a:r>
            <a:r>
              <a:rPr lang="en-US" sz="2400" dirty="0">
                <a:solidFill>
                  <a:schemeClr val="tx1"/>
                </a:solidFill>
              </a:rPr>
              <a:t> </a:t>
            </a:r>
            <a:r>
              <a:rPr lang="en-US" sz="2400" dirty="0" err="1">
                <a:solidFill>
                  <a:schemeClr val="tx1"/>
                </a:solidFill>
              </a:rPr>
              <a:t>thác</a:t>
            </a:r>
            <a:r>
              <a:rPr lang="en-US" sz="2400" dirty="0">
                <a:solidFill>
                  <a:schemeClr val="tx1"/>
                </a:solidFill>
              </a:rPr>
              <a:t> </a:t>
            </a:r>
            <a:r>
              <a:rPr lang="en-US" sz="2400" dirty="0" err="1">
                <a:solidFill>
                  <a:schemeClr val="tx1"/>
                </a:solidFill>
              </a:rPr>
              <a:t>ph</a:t>
            </a:r>
            <a:r>
              <a:rPr lang="vi-VN" sz="2400" dirty="0">
                <a:solidFill>
                  <a:schemeClr val="tx1"/>
                </a:solidFill>
              </a:rPr>
              <a:t>ư</a:t>
            </a:r>
            <a:r>
              <a:rPr lang="en-US" sz="2400" dirty="0" err="1">
                <a:solidFill>
                  <a:schemeClr val="tx1"/>
                </a:solidFill>
              </a:rPr>
              <a:t>ơng</a:t>
            </a:r>
            <a:r>
              <a:rPr lang="en-US" sz="2400" dirty="0">
                <a:solidFill>
                  <a:schemeClr val="tx1"/>
                </a:solidFill>
              </a:rPr>
              <a:t> </a:t>
            </a:r>
            <a:r>
              <a:rPr lang="en-US" sz="2400" dirty="0" err="1">
                <a:solidFill>
                  <a:schemeClr val="tx1"/>
                </a:solidFill>
              </a:rPr>
              <a:t>pháp</a:t>
            </a:r>
            <a:r>
              <a:rPr lang="en-US" sz="2400" dirty="0">
                <a:solidFill>
                  <a:schemeClr val="tx1"/>
                </a:solidFill>
              </a:rPr>
              <a:t> </a:t>
            </a:r>
            <a:r>
              <a:rPr lang="en-US" sz="2400" dirty="0" err="1">
                <a:solidFill>
                  <a:schemeClr val="tx1"/>
                </a:solidFill>
              </a:rPr>
              <a:t>dạy</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tích</a:t>
            </a:r>
            <a:r>
              <a:rPr lang="en-US" sz="2400" dirty="0">
                <a:solidFill>
                  <a:schemeClr val="tx1"/>
                </a:solidFill>
              </a:rPr>
              <a:t> </a:t>
            </a:r>
            <a:r>
              <a:rPr lang="en-US" sz="2400" dirty="0" err="1">
                <a:solidFill>
                  <a:schemeClr val="tx1"/>
                </a:solidFill>
              </a:rPr>
              <a:t>cực</a:t>
            </a:r>
            <a:r>
              <a:rPr lang="en-US" sz="2400" dirty="0">
                <a:solidFill>
                  <a:schemeClr val="tx1"/>
                </a:solidFill>
              </a:rPr>
              <a:t>? </a:t>
            </a:r>
          </a:p>
        </p:txBody>
      </p:sp>
    </p:spTree>
    <p:extLst>
      <p:ext uri="{BB962C8B-B14F-4D97-AF65-F5344CB8AC3E}">
        <p14:creationId xmlns:p14="http://schemas.microsoft.com/office/powerpoint/2010/main" val="1068586106"/>
      </p:ext>
    </p:extLst>
  </p:cSld>
  <p:clrMapOvr>
    <a:masterClrMapping/>
  </p:clrMapOvr>
  <p:transition spd="slow" advClick="0" advTm="1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3525"/>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52601" y="1301750"/>
            <a:ext cx="4875213" cy="12636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30000"/>
              </a:lnSpc>
              <a:defRPr/>
            </a:pPr>
            <a:r>
              <a:rPr lang="en-US" sz="2215" b="1" dirty="0" err="1">
                <a:solidFill>
                  <a:schemeClr val="tx1"/>
                </a:solidFill>
                <a:latin typeface="Times New Roman" panose="02020603050405020304" pitchFamily="18" charset="0"/>
                <a:cs typeface="Times New Roman" panose="02020603050405020304" pitchFamily="18" charset="0"/>
              </a:rPr>
              <a:t>Trong</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đó</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ph</a:t>
            </a:r>
            <a:r>
              <a:rPr lang="vi-VN" sz="2215" b="1" dirty="0">
                <a:solidFill>
                  <a:schemeClr val="tx1"/>
                </a:solidFill>
                <a:latin typeface="Times New Roman" panose="02020603050405020304" pitchFamily="18" charset="0"/>
                <a:cs typeface="Times New Roman" panose="02020603050405020304" pitchFamily="18" charset="0"/>
              </a:rPr>
              <a:t>ư</a:t>
            </a:r>
            <a:r>
              <a:rPr lang="en-US" sz="2215" b="1" dirty="0" err="1">
                <a:solidFill>
                  <a:schemeClr val="tx1"/>
                </a:solidFill>
                <a:latin typeface="Times New Roman" panose="02020603050405020304" pitchFamily="18" charset="0"/>
                <a:cs typeface="Times New Roman" panose="02020603050405020304" pitchFamily="18" charset="0"/>
              </a:rPr>
              <a:t>ơng</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tiện</a:t>
            </a:r>
            <a:r>
              <a:rPr lang="en-US" sz="2215" b="1" dirty="0">
                <a:solidFill>
                  <a:schemeClr val="tx1"/>
                </a:solidFill>
                <a:latin typeface="Times New Roman" panose="02020603050405020304" pitchFamily="18" charset="0"/>
                <a:cs typeface="Times New Roman" panose="02020603050405020304" pitchFamily="18" charset="0"/>
              </a:rPr>
              <a:t> DH </a:t>
            </a:r>
            <a:r>
              <a:rPr lang="en-US" sz="2215" b="1" dirty="0" err="1">
                <a:solidFill>
                  <a:schemeClr val="tx1"/>
                </a:solidFill>
                <a:latin typeface="Times New Roman" panose="02020603050405020304" pitchFamily="18" charset="0"/>
                <a:cs typeface="Times New Roman" panose="02020603050405020304" pitchFamily="18" charset="0"/>
              </a:rPr>
              <a:t>là</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cánh</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tay</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đắc</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lực</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để</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giúp</a:t>
            </a:r>
            <a:r>
              <a:rPr lang="en-US" sz="2215" b="1" dirty="0">
                <a:solidFill>
                  <a:schemeClr val="tx1"/>
                </a:solidFill>
                <a:latin typeface="Times New Roman" panose="02020603050405020304" pitchFamily="18" charset="0"/>
                <a:cs typeface="Times New Roman" panose="02020603050405020304" pitchFamily="18" charset="0"/>
              </a:rPr>
              <a:t> GV </a:t>
            </a:r>
            <a:r>
              <a:rPr lang="en-US" sz="2215" b="1" dirty="0" err="1">
                <a:solidFill>
                  <a:schemeClr val="tx1"/>
                </a:solidFill>
                <a:latin typeface="Times New Roman" panose="02020603050405020304" pitchFamily="18" charset="0"/>
                <a:cs typeface="Times New Roman" panose="02020603050405020304" pitchFamily="18" charset="0"/>
              </a:rPr>
              <a:t>thực</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hiện</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thực</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hiện</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nội</a:t>
            </a:r>
            <a:r>
              <a:rPr lang="en-US" sz="2215" b="1" dirty="0">
                <a:solidFill>
                  <a:schemeClr val="tx1"/>
                </a:solidFill>
                <a:latin typeface="Times New Roman" panose="02020603050405020304" pitchFamily="18" charset="0"/>
                <a:cs typeface="Times New Roman" panose="02020603050405020304" pitchFamily="18" charset="0"/>
              </a:rPr>
              <a:t> dung, </a:t>
            </a:r>
            <a:r>
              <a:rPr lang="en-US" sz="2215" b="1" dirty="0" err="1">
                <a:solidFill>
                  <a:schemeClr val="tx1"/>
                </a:solidFill>
                <a:latin typeface="Times New Roman" panose="02020603050405020304" pitchFamily="18" charset="0"/>
                <a:cs typeface="Times New Roman" panose="02020603050405020304" pitchFamily="18" charset="0"/>
              </a:rPr>
              <a:t>hỗ</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trợ</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ph</a:t>
            </a:r>
            <a:r>
              <a:rPr lang="vi-VN" sz="2215" b="1" dirty="0">
                <a:solidFill>
                  <a:schemeClr val="tx1"/>
                </a:solidFill>
                <a:latin typeface="Times New Roman" panose="02020603050405020304" pitchFamily="18" charset="0"/>
                <a:cs typeface="Times New Roman" panose="02020603050405020304" pitchFamily="18" charset="0"/>
              </a:rPr>
              <a:t>ư</a:t>
            </a:r>
            <a:r>
              <a:rPr lang="en-US" sz="2215" b="1" dirty="0" err="1">
                <a:solidFill>
                  <a:schemeClr val="tx1"/>
                </a:solidFill>
                <a:latin typeface="Times New Roman" panose="02020603050405020304" pitchFamily="18" charset="0"/>
                <a:cs typeface="Times New Roman" panose="02020603050405020304" pitchFamily="18" charset="0"/>
              </a:rPr>
              <a:t>ơng</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pháp</a:t>
            </a:r>
            <a:r>
              <a:rPr lang="en-US" sz="2215" b="1" dirty="0">
                <a:solidFill>
                  <a:schemeClr val="tx1"/>
                </a:solidFill>
                <a:latin typeface="Times New Roman" panose="02020603050405020304" pitchFamily="18" charset="0"/>
                <a:cs typeface="Times New Roman" panose="02020603050405020304" pitchFamily="18" charset="0"/>
              </a:rPr>
              <a:t>.</a:t>
            </a:r>
          </a:p>
        </p:txBody>
      </p:sp>
      <p:sp>
        <p:nvSpPr>
          <p:cNvPr id="30724" name="TextBox 1"/>
          <p:cNvSpPr txBox="1">
            <a:spLocks noChangeArrowheads="1"/>
          </p:cNvSpPr>
          <p:nvPr/>
        </p:nvSpPr>
        <p:spPr bwMode="auto">
          <a:xfrm>
            <a:off x="1766888" y="3403601"/>
            <a:ext cx="579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Thời đại chia sẻ và kết nối</a:t>
            </a:r>
          </a:p>
        </p:txBody>
      </p:sp>
      <p:sp>
        <p:nvSpPr>
          <p:cNvPr id="30725" name="TextBox 7"/>
          <p:cNvSpPr txBox="1">
            <a:spLocks noChangeArrowheads="1"/>
          </p:cNvSpPr>
          <p:nvPr/>
        </p:nvSpPr>
        <p:spPr bwMode="auto">
          <a:xfrm>
            <a:off x="1752600" y="4186238"/>
            <a:ext cx="579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Thời đại bảng trắng</a:t>
            </a:r>
          </a:p>
        </p:txBody>
      </p:sp>
      <p:sp>
        <p:nvSpPr>
          <p:cNvPr id="30726" name="TextBox 8"/>
          <p:cNvSpPr txBox="1">
            <a:spLocks noChangeArrowheads="1"/>
          </p:cNvSpPr>
          <p:nvPr/>
        </p:nvSpPr>
        <p:spPr bwMode="auto">
          <a:xfrm>
            <a:off x="1752600" y="5024438"/>
            <a:ext cx="579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Thầy Google</a:t>
            </a:r>
          </a:p>
        </p:txBody>
      </p:sp>
    </p:spTree>
    <p:extLst>
      <p:ext uri="{BB962C8B-B14F-4D97-AF65-F5344CB8AC3E}">
        <p14:creationId xmlns:p14="http://schemas.microsoft.com/office/powerpoint/2010/main" val="2463342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3525"/>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52600" y="1301750"/>
            <a:ext cx="5105400" cy="12636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30000"/>
              </a:lnSpc>
              <a:defRPr/>
            </a:pPr>
            <a:r>
              <a:rPr lang="en-US" sz="2800" b="1" dirty="0" err="1">
                <a:solidFill>
                  <a:schemeClr val="tx1"/>
                </a:solidFill>
                <a:latin typeface="Times New Roman" panose="02020603050405020304" pitchFamily="18" charset="0"/>
                <a:cs typeface="Times New Roman" panose="02020603050405020304" pitchFamily="18" charset="0"/>
              </a:rPr>
              <a:t>Tại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số</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hóa</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DH?</a:t>
            </a:r>
          </a:p>
        </p:txBody>
      </p:sp>
      <p:sp>
        <p:nvSpPr>
          <p:cNvPr id="13316" name="TextBox 1"/>
          <p:cNvSpPr txBox="1">
            <a:spLocks noChangeArrowheads="1"/>
          </p:cNvSpPr>
          <p:nvPr/>
        </p:nvSpPr>
        <p:spPr bwMode="auto">
          <a:xfrm>
            <a:off x="1676400" y="2914650"/>
            <a:ext cx="579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Cá thể hóa hoạt động DH</a:t>
            </a:r>
          </a:p>
        </p:txBody>
      </p:sp>
      <p:sp>
        <p:nvSpPr>
          <p:cNvPr id="13317" name="TextBox 6"/>
          <p:cNvSpPr txBox="1">
            <a:spLocks noChangeArrowheads="1"/>
          </p:cNvSpPr>
          <p:nvPr/>
        </p:nvSpPr>
        <p:spPr bwMode="auto">
          <a:xfrm>
            <a:off x="1676400" y="3576638"/>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Truy cập tới các nguồn tri thức nhanh chóng</a:t>
            </a:r>
          </a:p>
        </p:txBody>
      </p:sp>
      <p:sp>
        <p:nvSpPr>
          <p:cNvPr id="13318" name="TextBox 9"/>
          <p:cNvSpPr txBox="1">
            <a:spLocks noChangeArrowheads="1"/>
          </p:cNvSpPr>
          <p:nvPr/>
        </p:nvSpPr>
        <p:spPr bwMode="auto">
          <a:xfrm>
            <a:off x="1676400" y="4186238"/>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Tăng tính t</a:t>
            </a:r>
            <a:r>
              <a:rPr lang="vi-VN" altLang="en-US" sz="2000"/>
              <a:t>ư</a:t>
            </a:r>
            <a:r>
              <a:rPr lang="en-US" altLang="en-US" sz="2000"/>
              <a:t>ơng tác, gắn kết với người học</a:t>
            </a:r>
          </a:p>
        </p:txBody>
      </p:sp>
      <p:sp>
        <p:nvSpPr>
          <p:cNvPr id="13319" name="TextBox 10"/>
          <p:cNvSpPr txBox="1">
            <a:spLocks noChangeArrowheads="1"/>
          </p:cNvSpPr>
          <p:nvPr/>
        </p:nvSpPr>
        <p:spPr bwMode="auto">
          <a:xfrm>
            <a:off x="1676400" y="4795839"/>
            <a:ext cx="678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a:t>
            </a:r>
            <a:r>
              <a:rPr lang="vi-VN" altLang="en-US" sz="2000"/>
              <a:t>ạo điều kiện để người học thích ứng nhanh với công nghệ trong tương lai</a:t>
            </a:r>
            <a:endParaRPr lang="en-US" altLang="en-US" sz="2000"/>
          </a:p>
        </p:txBody>
      </p:sp>
      <p:sp>
        <p:nvSpPr>
          <p:cNvPr id="13320" name="TextBox 11"/>
          <p:cNvSpPr txBox="1">
            <a:spLocks noChangeArrowheads="1"/>
          </p:cNvSpPr>
          <p:nvPr/>
        </p:nvSpPr>
        <p:spPr bwMode="auto">
          <a:xfrm>
            <a:off x="1676400" y="5616575"/>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a:t>
            </a:r>
            <a:r>
              <a:rPr lang="vi-VN" altLang="en-US" sz="2000"/>
              <a:t>ạo</a:t>
            </a:r>
            <a:r>
              <a:rPr lang="en-US" altLang="en-US" sz="2000"/>
              <a:t> lập môi tr</a:t>
            </a:r>
            <a:r>
              <a:rPr lang="vi-VN" altLang="en-US" sz="2000"/>
              <a:t>ư</a:t>
            </a:r>
            <a:r>
              <a:rPr lang="en-US" altLang="en-US" sz="2000"/>
              <a:t>ờng giữa On line và Off line</a:t>
            </a:r>
          </a:p>
        </p:txBody>
      </p:sp>
      <p:sp>
        <p:nvSpPr>
          <p:cNvPr id="13321" name="TextBox 12"/>
          <p:cNvSpPr txBox="1">
            <a:spLocks noChangeArrowheads="1"/>
          </p:cNvSpPr>
          <p:nvPr/>
        </p:nvSpPr>
        <p:spPr bwMode="auto">
          <a:xfrm>
            <a:off x="1676400" y="6153150"/>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Hỗ trợ giảng viên nâng cao chất l</a:t>
            </a:r>
            <a:r>
              <a:rPr lang="vi-VN" altLang="en-US" sz="2000"/>
              <a:t>ư</a:t>
            </a:r>
            <a:r>
              <a:rPr lang="en-US" altLang="en-US" sz="2000"/>
              <a:t>ợng bài giảng</a:t>
            </a:r>
          </a:p>
        </p:txBody>
      </p:sp>
    </p:spTree>
    <p:extLst>
      <p:ext uri="{BB962C8B-B14F-4D97-AF65-F5344CB8AC3E}">
        <p14:creationId xmlns:p14="http://schemas.microsoft.com/office/powerpoint/2010/main" val="2779107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ox(in)">
                                      <p:cBhvr>
                                        <p:cTn id="7" dur="25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box(in)">
                                      <p:cBhvr>
                                        <p:cTn id="12" dur="250"/>
                                        <p:tgtEl>
                                          <p:spTgt spid="133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box(in)">
                                      <p:cBhvr>
                                        <p:cTn id="17" dur="250"/>
                                        <p:tgtEl>
                                          <p:spTgt spid="133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319"/>
                                        </p:tgtEl>
                                        <p:attrNameLst>
                                          <p:attrName>style.visibility</p:attrName>
                                        </p:attrNameLst>
                                      </p:cBhvr>
                                      <p:to>
                                        <p:strVal val="visible"/>
                                      </p:to>
                                    </p:set>
                                    <p:animEffect transition="in" filter="box(in)">
                                      <p:cBhvr>
                                        <p:cTn id="22" dur="250"/>
                                        <p:tgtEl>
                                          <p:spTgt spid="133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3320"/>
                                        </p:tgtEl>
                                        <p:attrNameLst>
                                          <p:attrName>style.visibility</p:attrName>
                                        </p:attrNameLst>
                                      </p:cBhvr>
                                      <p:to>
                                        <p:strVal val="visible"/>
                                      </p:to>
                                    </p:set>
                                    <p:animEffect transition="in" filter="box(in)">
                                      <p:cBhvr>
                                        <p:cTn id="27" dur="250"/>
                                        <p:tgtEl>
                                          <p:spTgt spid="133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321"/>
                                        </p:tgtEl>
                                        <p:attrNameLst>
                                          <p:attrName>style.visibility</p:attrName>
                                        </p:attrNameLst>
                                      </p:cBhvr>
                                      <p:to>
                                        <p:strVal val="visible"/>
                                      </p:to>
                                    </p:set>
                                    <p:animEffect transition="in" filter="box(in)">
                                      <p:cBhvr>
                                        <p:cTn id="32" dur="25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7" grpId="0"/>
      <p:bldP spid="13318" grpId="0"/>
      <p:bldP spid="13319" grpId="0"/>
      <p:bldP spid="13320" grpId="0"/>
      <p:bldP spid="133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65868" y="955678"/>
            <a:ext cx="9144000" cy="1065665"/>
          </a:xfrm>
          <a:solidFill>
            <a:srgbClr val="FFFF00"/>
          </a:solidFill>
          <a:ln w="38100">
            <a:solidFill>
              <a:srgbClr val="00B050"/>
            </a:solidFill>
          </a:ln>
          <a:effectLst>
            <a:glow rad="101600">
              <a:schemeClr val="accent4">
                <a:satMod val="175000"/>
                <a:alpha val="40000"/>
              </a:schemeClr>
            </a:glow>
          </a:effectLst>
        </p:spPr>
        <p:txBody>
          <a:bodyPr>
            <a:normAutofit/>
          </a:bodyPr>
          <a:lstStyle/>
          <a:p>
            <a:r>
              <a:rPr lang="da-DK" b="1" dirty="0"/>
              <a:t>BÀI 1: THIẾT KẾ DẠY HỌC </a:t>
            </a:r>
            <a:r>
              <a:rPr lang="da-DK" b="1" dirty="0" smtClean="0"/>
              <a:t>SỐ</a:t>
            </a:r>
            <a:endParaRPr lang="en-US" dirty="0"/>
          </a:p>
        </p:txBody>
      </p:sp>
      <p:sp>
        <p:nvSpPr>
          <p:cNvPr id="5" name="TextBox 4"/>
          <p:cNvSpPr txBox="1"/>
          <p:nvPr/>
        </p:nvSpPr>
        <p:spPr>
          <a:xfrm>
            <a:off x="1565868" y="2864616"/>
            <a:ext cx="9144000" cy="1015663"/>
          </a:xfrm>
          <a:prstGeom prst="rect">
            <a:avLst/>
          </a:prstGeom>
          <a:solidFill>
            <a:srgbClr val="FFFF00"/>
          </a:solidFill>
          <a:ln w="38100">
            <a:solidFill>
              <a:srgbClr val="00B050"/>
            </a:solidFill>
          </a:ln>
          <a:effectLst>
            <a:glow rad="139700">
              <a:schemeClr val="accent4">
                <a:satMod val="175000"/>
                <a:alpha val="40000"/>
              </a:schemeClr>
            </a:glow>
          </a:effectLst>
        </p:spPr>
        <p:txBody>
          <a:bodyPr wrap="square" rtlCol="0">
            <a:spAutoFit/>
          </a:bodyPr>
          <a:lstStyle/>
          <a:p>
            <a:r>
              <a:rPr lang="en-US" sz="6000" b="1" dirty="0">
                <a:latin typeface="+mj-lt"/>
                <a:ea typeface="+mj-ea"/>
                <a:cs typeface="+mj-cs"/>
              </a:rPr>
              <a:t>BÀI 2: TỔ CHỨC DẠY HỌC SỐ</a:t>
            </a:r>
          </a:p>
        </p:txBody>
      </p:sp>
      <p:sp>
        <p:nvSpPr>
          <p:cNvPr id="6" name="TextBox 5"/>
          <p:cNvSpPr txBox="1"/>
          <p:nvPr/>
        </p:nvSpPr>
        <p:spPr>
          <a:xfrm>
            <a:off x="942033" y="4785496"/>
            <a:ext cx="10391669" cy="923330"/>
          </a:xfrm>
          <a:prstGeom prst="rect">
            <a:avLst/>
          </a:prstGeom>
          <a:solidFill>
            <a:srgbClr val="FFFF00"/>
          </a:solidFill>
          <a:ln w="38100">
            <a:solidFill>
              <a:srgbClr val="00B050"/>
            </a:solidFill>
          </a:ln>
          <a:effectLst>
            <a:glow rad="139700">
              <a:schemeClr val="accent4">
                <a:satMod val="175000"/>
                <a:alpha val="40000"/>
              </a:schemeClr>
            </a:glow>
          </a:effectLst>
        </p:spPr>
        <p:txBody>
          <a:bodyPr wrap="square" rtlCol="0">
            <a:spAutoFit/>
          </a:bodyPr>
          <a:lstStyle/>
          <a:p>
            <a:r>
              <a:rPr lang="da-DK" sz="5400" b="1" dirty="0">
                <a:latin typeface="+mj-lt"/>
                <a:ea typeface="+mj-ea"/>
                <a:cs typeface="+mj-cs"/>
              </a:rPr>
              <a:t>BÀI 3: ĐÁNH GIÁ TRONG DẠY HỌC </a:t>
            </a:r>
            <a:r>
              <a:rPr lang="da-DK" sz="5400" b="1" dirty="0" smtClean="0">
                <a:latin typeface="+mj-lt"/>
                <a:ea typeface="+mj-ea"/>
                <a:cs typeface="+mj-cs"/>
              </a:rPr>
              <a:t>SỐ</a:t>
            </a:r>
            <a:endParaRPr lang="en-US" sz="5400" b="1" dirty="0">
              <a:latin typeface="+mj-lt"/>
              <a:ea typeface="+mj-ea"/>
              <a:cs typeface="+mj-cs"/>
            </a:endParaRPr>
          </a:p>
        </p:txBody>
      </p:sp>
    </p:spTree>
    <p:extLst>
      <p:ext uri="{BB962C8B-B14F-4D97-AF65-F5344CB8AC3E}">
        <p14:creationId xmlns:p14="http://schemas.microsoft.com/office/powerpoint/2010/main" val="36988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429000" y="381001"/>
            <a:ext cx="4724400" cy="835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a:solidFill>
                  <a:srgbClr val="00B050"/>
                </a:solidFill>
              </a:rPr>
              <a:t>GIÁO DỤC 4.0: </a:t>
            </a:r>
            <a:r>
              <a:rPr lang="en-US" sz="1200" b="1" dirty="0">
                <a:solidFill>
                  <a:srgbClr val="00B050"/>
                </a:solidFill>
              </a:rPr>
              <a:t> </a:t>
            </a:r>
          </a:p>
        </p:txBody>
      </p:sp>
      <p:sp>
        <p:nvSpPr>
          <p:cNvPr id="33795" name="TextBox 4"/>
          <p:cNvSpPr txBox="1">
            <a:spLocks noChangeArrowheads="1"/>
          </p:cNvSpPr>
          <p:nvPr/>
        </p:nvSpPr>
        <p:spPr bwMode="auto">
          <a:xfrm>
            <a:off x="1828800" y="1524001"/>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800"/>
              <a:t> </a:t>
            </a:r>
          </a:p>
        </p:txBody>
      </p:sp>
      <p:sp>
        <p:nvSpPr>
          <p:cNvPr id="14340" name="TextBox 3"/>
          <p:cNvSpPr txBox="1">
            <a:spLocks noChangeArrowheads="1"/>
          </p:cNvSpPr>
          <p:nvPr/>
        </p:nvSpPr>
        <p:spPr bwMode="auto">
          <a:xfrm>
            <a:off x="2286000" y="2365376"/>
            <a:ext cx="838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Mục tiêu học tập mở rộng: để khai phá khả năng tiềm ẩn bên trong con ng</a:t>
            </a:r>
            <a:r>
              <a:rPr lang="vi-VN" altLang="en-US" sz="2000"/>
              <a:t>ư</a:t>
            </a:r>
            <a:r>
              <a:rPr lang="en-US" altLang="en-US" sz="2000"/>
              <a:t>ời</a:t>
            </a:r>
          </a:p>
        </p:txBody>
      </p:sp>
      <p:sp>
        <p:nvSpPr>
          <p:cNvPr id="33797" name="TextBox 3"/>
          <p:cNvSpPr txBox="1">
            <a:spLocks noChangeArrowheads="1"/>
          </p:cNvSpPr>
          <p:nvPr/>
        </p:nvSpPr>
        <p:spPr bwMode="auto">
          <a:xfrm>
            <a:off x="1752600" y="1403351"/>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2800">
                <a:solidFill>
                  <a:srgbClr val="00B050"/>
                </a:solidFill>
              </a:rPr>
              <a:t>Mô hình GD thông minh có những thay đổi gì?</a:t>
            </a:r>
          </a:p>
        </p:txBody>
      </p:sp>
      <p:sp>
        <p:nvSpPr>
          <p:cNvPr id="14342" name="TextBox 3"/>
          <p:cNvSpPr txBox="1">
            <a:spLocks noChangeArrowheads="1"/>
          </p:cNvSpPr>
          <p:nvPr/>
        </p:nvSpPr>
        <p:spPr bwMode="auto">
          <a:xfrm>
            <a:off x="2286000" y="320040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GV là ng</a:t>
            </a:r>
            <a:r>
              <a:rPr lang="vi-VN" altLang="en-US" sz="2000"/>
              <a:t>ư</a:t>
            </a:r>
            <a:r>
              <a:rPr lang="en-US" altLang="en-US" sz="2000"/>
              <a:t>ời kết nối</a:t>
            </a:r>
          </a:p>
        </p:txBody>
      </p:sp>
      <p:sp>
        <p:nvSpPr>
          <p:cNvPr id="14343" name="TextBox 3"/>
          <p:cNvSpPr txBox="1">
            <a:spLocks noChangeArrowheads="1"/>
          </p:cNvSpPr>
          <p:nvPr/>
        </p:nvSpPr>
        <p:spPr bwMode="auto">
          <a:xfrm>
            <a:off x="2286000" y="3836988"/>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Tự học là yêu cầu bắt buộc</a:t>
            </a:r>
          </a:p>
        </p:txBody>
      </p:sp>
      <p:sp>
        <p:nvSpPr>
          <p:cNvPr id="14344" name="TextBox 3"/>
          <p:cNvSpPr txBox="1">
            <a:spLocks noChangeArrowheads="1"/>
          </p:cNvSpPr>
          <p:nvPr/>
        </p:nvSpPr>
        <p:spPr bwMode="auto">
          <a:xfrm>
            <a:off x="2286000" y="441960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Ai cũng có thể trở thành “ng</a:t>
            </a:r>
            <a:r>
              <a:rPr lang="vi-VN" altLang="en-US" sz="2000"/>
              <a:t>ư</a:t>
            </a:r>
            <a:r>
              <a:rPr lang="en-US" altLang="en-US" sz="2000"/>
              <a:t>ời thầy”</a:t>
            </a:r>
          </a:p>
        </p:txBody>
      </p:sp>
      <p:sp>
        <p:nvSpPr>
          <p:cNvPr id="14345" name="TextBox 3"/>
          <p:cNvSpPr txBox="1">
            <a:spLocks noChangeArrowheads="1"/>
          </p:cNvSpPr>
          <p:nvPr/>
        </p:nvSpPr>
        <p:spPr bwMode="auto">
          <a:xfrm>
            <a:off x="2286000" y="508635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Lớp học ở mọi lúc, mọi n</a:t>
            </a:r>
            <a:r>
              <a:rPr lang="vi-VN" altLang="en-US" sz="2000"/>
              <a:t>ơ</a:t>
            </a:r>
            <a:r>
              <a:rPr lang="en-US" altLang="en-US" sz="2000"/>
              <a:t>i</a:t>
            </a:r>
          </a:p>
        </p:txBody>
      </p:sp>
      <p:sp>
        <p:nvSpPr>
          <p:cNvPr id="14346" name="TextBox 3"/>
          <p:cNvSpPr txBox="1">
            <a:spLocks noChangeArrowheads="1"/>
          </p:cNvSpPr>
          <p:nvPr/>
        </p:nvSpPr>
        <p:spPr bwMode="auto">
          <a:xfrm>
            <a:off x="2286000" y="577215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Độ tuổi học tập suốt đời</a:t>
            </a:r>
          </a:p>
        </p:txBody>
      </p:sp>
    </p:spTree>
    <p:extLst>
      <p:ext uri="{BB962C8B-B14F-4D97-AF65-F5344CB8AC3E}">
        <p14:creationId xmlns:p14="http://schemas.microsoft.com/office/powerpoint/2010/main" val="2660472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box(in)">
                                      <p:cBhvr>
                                        <p:cTn id="7" dur="25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box(in)">
                                      <p:cBhvr>
                                        <p:cTn id="12" dur="250"/>
                                        <p:tgtEl>
                                          <p:spTgt spid="143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343"/>
                                        </p:tgtEl>
                                        <p:attrNameLst>
                                          <p:attrName>style.visibility</p:attrName>
                                        </p:attrNameLst>
                                      </p:cBhvr>
                                      <p:to>
                                        <p:strVal val="visible"/>
                                      </p:to>
                                    </p:set>
                                    <p:animEffect transition="in" filter="box(in)">
                                      <p:cBhvr>
                                        <p:cTn id="17" dur="250"/>
                                        <p:tgtEl>
                                          <p:spTgt spid="143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344"/>
                                        </p:tgtEl>
                                        <p:attrNameLst>
                                          <p:attrName>style.visibility</p:attrName>
                                        </p:attrNameLst>
                                      </p:cBhvr>
                                      <p:to>
                                        <p:strVal val="visible"/>
                                      </p:to>
                                    </p:set>
                                    <p:animEffect transition="in" filter="box(in)">
                                      <p:cBhvr>
                                        <p:cTn id="22" dur="250"/>
                                        <p:tgtEl>
                                          <p:spTgt spid="143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345"/>
                                        </p:tgtEl>
                                        <p:attrNameLst>
                                          <p:attrName>style.visibility</p:attrName>
                                        </p:attrNameLst>
                                      </p:cBhvr>
                                      <p:to>
                                        <p:strVal val="visible"/>
                                      </p:to>
                                    </p:set>
                                    <p:animEffect transition="in" filter="box(in)">
                                      <p:cBhvr>
                                        <p:cTn id="27" dur="250"/>
                                        <p:tgtEl>
                                          <p:spTgt spid="1434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346"/>
                                        </p:tgtEl>
                                        <p:attrNameLst>
                                          <p:attrName>style.visibility</p:attrName>
                                        </p:attrNameLst>
                                      </p:cBhvr>
                                      <p:to>
                                        <p:strVal val="visible"/>
                                      </p:to>
                                    </p:set>
                                    <p:animEffect transition="in" filter="box(in)">
                                      <p:cBhvr>
                                        <p:cTn id="32" dur="25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2" grpId="0"/>
      <p:bldP spid="14343" grpId="0"/>
      <p:bldP spid="14344" grpId="0"/>
      <p:bldP spid="14345" grpId="0"/>
      <p:bldP spid="143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
          <p:cNvGrpSpPr>
            <a:grpSpLocks/>
          </p:cNvGrpSpPr>
          <p:nvPr/>
        </p:nvGrpSpPr>
        <p:grpSpPr bwMode="auto">
          <a:xfrm>
            <a:off x="1503363" y="25400"/>
            <a:ext cx="3783013" cy="2998774"/>
            <a:chOff x="1349592" y="2564904"/>
            <a:chExt cx="4683528" cy="3696216"/>
          </a:xfrm>
        </p:grpSpPr>
        <p:pic>
          <p:nvPicPr>
            <p:cNvPr id="348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714736" y="2564904"/>
              <a:ext cx="2701283" cy="369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5"/>
            <p:cNvSpPr>
              <a:spLocks noChangeArrowheads="1"/>
            </p:cNvSpPr>
            <p:nvPr/>
          </p:nvSpPr>
          <p:spPr bwMode="auto">
            <a:xfrm>
              <a:off x="4376936" y="4656585"/>
              <a:ext cx="1656184" cy="455230"/>
            </a:xfrm>
            <a:prstGeom prst="rect">
              <a:avLst/>
            </a:prstGeom>
            <a:solidFill>
              <a:schemeClr val="bg1"/>
            </a:solidFill>
            <a:ln w="9525" algn="ctr">
              <a:solidFill>
                <a:schemeClr val="bg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4823" name="Rectangle 6"/>
            <p:cNvSpPr>
              <a:spLocks noChangeArrowheads="1"/>
            </p:cNvSpPr>
            <p:nvPr/>
          </p:nvSpPr>
          <p:spPr bwMode="auto">
            <a:xfrm>
              <a:off x="4953000" y="4005064"/>
              <a:ext cx="1080120" cy="455230"/>
            </a:xfrm>
            <a:prstGeom prst="rect">
              <a:avLst/>
            </a:prstGeom>
            <a:solidFill>
              <a:schemeClr val="bg1"/>
            </a:solidFill>
            <a:ln w="9525" algn="ctr">
              <a:solidFill>
                <a:schemeClr val="bg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4824" name="Rectangle 7"/>
            <p:cNvSpPr>
              <a:spLocks noChangeArrowheads="1"/>
            </p:cNvSpPr>
            <p:nvPr/>
          </p:nvSpPr>
          <p:spPr bwMode="auto">
            <a:xfrm>
              <a:off x="1349592" y="4671867"/>
              <a:ext cx="1656184" cy="455230"/>
            </a:xfrm>
            <a:prstGeom prst="rect">
              <a:avLst/>
            </a:prstGeom>
            <a:solidFill>
              <a:schemeClr val="bg1"/>
            </a:solidFill>
            <a:ln w="9525" algn="ctr">
              <a:solidFill>
                <a:schemeClr val="bg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sp>
        <p:nvSpPr>
          <p:cNvPr id="9" name="Thought Bubble: Cloud 8"/>
          <p:cNvSpPr>
            <a:spLocks noChangeArrowheads="1"/>
          </p:cNvSpPr>
          <p:nvPr/>
        </p:nvSpPr>
        <p:spPr bwMode="auto">
          <a:xfrm>
            <a:off x="5410200" y="268288"/>
            <a:ext cx="4768850" cy="2576810"/>
          </a:xfrm>
          <a:prstGeom prst="cloudCallout">
            <a:avLst>
              <a:gd name="adj1" fmla="val -54435"/>
              <a:gd name="adj2" fmla="val -1608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0000"/>
              </a:lnSpc>
              <a:spcBef>
                <a:spcPct val="0"/>
              </a:spcBef>
              <a:buFontTx/>
              <a:buNone/>
            </a:pPr>
            <a:r>
              <a:rPr lang="en-US" altLang="en-US" sz="2000" b="1"/>
              <a:t>Các thầy, cô đang gặp những khó khăn gì khi Ứng dụng CNTT trong DH?</a:t>
            </a:r>
          </a:p>
        </p:txBody>
      </p:sp>
      <p:sp>
        <p:nvSpPr>
          <p:cNvPr id="10" name="TextBox 9"/>
          <p:cNvSpPr txBox="1"/>
          <p:nvPr/>
        </p:nvSpPr>
        <p:spPr>
          <a:xfrm>
            <a:off x="2606676" y="3733801"/>
            <a:ext cx="6994525" cy="2246313"/>
          </a:xfrm>
          <a:prstGeom prst="rect">
            <a:avLst/>
          </a:prstGeom>
          <a:noFill/>
        </p:spPr>
        <p:txBody>
          <a:bodyPr>
            <a:spAutoFit/>
          </a:bodyPr>
          <a:lstStyle/>
          <a:p>
            <a:pPr eaLnBrk="1" hangingPunct="1">
              <a:defRPr/>
            </a:pPr>
            <a:r>
              <a:rPr lang="en-US" sz="2000" dirty="0"/>
              <a:t>-   HỌC BẤT KÌ THỨ GÌ, BẤT KÌ AI, BẤT KÌ ĐÂU</a:t>
            </a:r>
          </a:p>
          <a:p>
            <a:pPr eaLnBrk="1" hangingPunct="1">
              <a:defRPr/>
            </a:pPr>
            <a:endParaRPr lang="en-US" sz="2000" dirty="0"/>
          </a:p>
          <a:p>
            <a:pPr marL="342900" indent="-342900">
              <a:buFontTx/>
              <a:buChar char="-"/>
              <a:defRPr/>
            </a:pPr>
            <a:r>
              <a:rPr lang="en-US" sz="2000" dirty="0"/>
              <a:t>HỌC TẬP SUỐT ĐỜI</a:t>
            </a:r>
          </a:p>
          <a:p>
            <a:pPr eaLnBrk="1" hangingPunct="1">
              <a:defRPr/>
            </a:pPr>
            <a:endParaRPr lang="en-US" sz="2000" dirty="0"/>
          </a:p>
          <a:p>
            <a:pPr marL="342900" indent="-342900">
              <a:buFontTx/>
              <a:buChar char="-"/>
              <a:defRPr/>
            </a:pPr>
            <a:r>
              <a:rPr lang="en-US" sz="2000" dirty="0"/>
              <a:t>KHÔNG NGỪNG ĐỔI MỚI, CHIA SẺ, HỌC TẬP</a:t>
            </a:r>
          </a:p>
          <a:p>
            <a:pPr marL="342900" indent="-342900">
              <a:buFontTx/>
              <a:buChar char="-"/>
              <a:defRPr/>
            </a:pPr>
            <a:endParaRPr lang="en-US" sz="2000" dirty="0"/>
          </a:p>
          <a:p>
            <a:pPr marL="342900" indent="-342900">
              <a:buFontTx/>
              <a:buChar char="-"/>
              <a:defRPr/>
            </a:pPr>
            <a:r>
              <a:rPr lang="en-US" sz="2000" dirty="0"/>
              <a:t>ỨNG BIẾN TRONG MÔI TR</a:t>
            </a:r>
            <a:r>
              <a:rPr lang="vi-VN" sz="2000" dirty="0"/>
              <a:t>Ư</a:t>
            </a:r>
            <a:r>
              <a:rPr lang="en-US" sz="2000" dirty="0"/>
              <a:t>ỜNG LÀM VIỆC </a:t>
            </a:r>
          </a:p>
        </p:txBody>
      </p:sp>
    </p:spTree>
    <p:extLst>
      <p:ext uri="{BB962C8B-B14F-4D97-AF65-F5344CB8AC3E}">
        <p14:creationId xmlns:p14="http://schemas.microsoft.com/office/powerpoint/2010/main" val="738557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p:cNvSpPr txBox="1">
            <a:spLocks noChangeArrowheads="1"/>
          </p:cNvSpPr>
          <p:nvPr/>
        </p:nvSpPr>
        <p:spPr bwMode="auto">
          <a:xfrm>
            <a:off x="1763486" y="979715"/>
            <a:ext cx="7924800" cy="51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r>
              <a:rPr lang="en-US" altLang="en-US" b="1">
                <a:solidFill>
                  <a:srgbClr val="008E40"/>
                </a:solidFill>
              </a:rPr>
              <a:t>(TRƯỜNG THÀNH NHÂN - Con đ</a:t>
            </a:r>
            <a:r>
              <a:rPr lang="vi-VN" altLang="en-US" b="1">
                <a:solidFill>
                  <a:srgbClr val="008E40"/>
                </a:solidFill>
              </a:rPr>
              <a:t>ư</a:t>
            </a:r>
            <a:r>
              <a:rPr lang="en-US" altLang="en-US" b="1">
                <a:solidFill>
                  <a:srgbClr val="008E40"/>
                </a:solidFill>
              </a:rPr>
              <a:t>ờng kiến tạo cộng đồng Giáo viên hạnh phúc – tiên phong áp dụng công nghệ 4.0 và kinh tế chia sẻ để: Nâng tầm giá trị - Gia tăng giá trị - Phụng sự xã hội giúp GV có cái nhìn THẤM ĐẪM TÌNH YÊU TH</a:t>
            </a:r>
            <a:r>
              <a:rPr lang="vi-VN" altLang="en-US" b="1">
                <a:solidFill>
                  <a:srgbClr val="008E40"/>
                </a:solidFill>
              </a:rPr>
              <a:t>Ư</a:t>
            </a:r>
            <a:r>
              <a:rPr lang="en-US" altLang="en-US" b="1">
                <a:solidFill>
                  <a:srgbClr val="008E40"/>
                </a:solidFill>
              </a:rPr>
              <a:t>ƠNG)</a:t>
            </a:r>
          </a:p>
        </p:txBody>
      </p:sp>
    </p:spTree>
    <p:extLst>
      <p:ext uri="{BB962C8B-B14F-4D97-AF65-F5344CB8AC3E}">
        <p14:creationId xmlns:p14="http://schemas.microsoft.com/office/powerpoint/2010/main" val="5918746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105400" y="2590800"/>
            <a:ext cx="2286000" cy="1676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000" b="1" dirty="0" err="1">
                <a:solidFill>
                  <a:srgbClr val="C00000"/>
                </a:solidFill>
              </a:rPr>
              <a:t>Dạy</a:t>
            </a:r>
            <a:r>
              <a:rPr lang="en-US" sz="2000" b="1" dirty="0">
                <a:solidFill>
                  <a:srgbClr val="C00000"/>
                </a:solidFill>
              </a:rPr>
              <a:t> </a:t>
            </a:r>
            <a:r>
              <a:rPr lang="en-US" sz="2000" b="1" dirty="0" err="1">
                <a:solidFill>
                  <a:srgbClr val="C00000"/>
                </a:solidFill>
              </a:rPr>
              <a:t>học</a:t>
            </a:r>
            <a:r>
              <a:rPr lang="en-US" sz="2000" b="1" dirty="0">
                <a:solidFill>
                  <a:srgbClr val="C00000"/>
                </a:solidFill>
              </a:rPr>
              <a:t> </a:t>
            </a:r>
            <a:r>
              <a:rPr lang="en-US" sz="2000" b="1" dirty="0" err="1">
                <a:solidFill>
                  <a:srgbClr val="C00000"/>
                </a:solidFill>
              </a:rPr>
              <a:t>trực</a:t>
            </a:r>
            <a:r>
              <a:rPr lang="en-US" sz="2000" b="1" dirty="0">
                <a:solidFill>
                  <a:srgbClr val="C00000"/>
                </a:solidFill>
              </a:rPr>
              <a:t> </a:t>
            </a:r>
            <a:r>
              <a:rPr lang="en-US" sz="2000" b="1" dirty="0" err="1">
                <a:solidFill>
                  <a:srgbClr val="C00000"/>
                </a:solidFill>
              </a:rPr>
              <a:t>tuyến</a:t>
            </a:r>
            <a:r>
              <a:rPr lang="en-US" sz="2000" b="1" dirty="0">
                <a:solidFill>
                  <a:srgbClr val="C00000"/>
                </a:solidFill>
              </a:rPr>
              <a:t> </a:t>
            </a:r>
            <a:r>
              <a:rPr lang="en-US" sz="2000" b="1" dirty="0" err="1">
                <a:solidFill>
                  <a:srgbClr val="C00000"/>
                </a:solidFill>
              </a:rPr>
              <a:t>hiệu</a:t>
            </a:r>
            <a:r>
              <a:rPr lang="en-US" sz="2000" b="1" dirty="0">
                <a:solidFill>
                  <a:srgbClr val="C00000"/>
                </a:solidFill>
              </a:rPr>
              <a:t> </a:t>
            </a:r>
            <a:r>
              <a:rPr lang="en-US" sz="2000" b="1" dirty="0" err="1">
                <a:solidFill>
                  <a:srgbClr val="C00000"/>
                </a:solidFill>
              </a:rPr>
              <a:t>quả</a:t>
            </a:r>
            <a:endParaRPr lang="en-US" sz="2000" b="1" dirty="0">
              <a:solidFill>
                <a:srgbClr val="C00000"/>
              </a:solidFill>
            </a:endParaRPr>
          </a:p>
        </p:txBody>
      </p:sp>
      <p:sp>
        <p:nvSpPr>
          <p:cNvPr id="5" name="Oval 4"/>
          <p:cNvSpPr/>
          <p:nvPr/>
        </p:nvSpPr>
        <p:spPr>
          <a:xfrm>
            <a:off x="4953000" y="228600"/>
            <a:ext cx="2057400" cy="1752600"/>
          </a:xfrm>
          <a:prstGeom prst="ellipse">
            <a:avLst/>
          </a:prstGeom>
          <a:solidFill>
            <a:srgbClr val="008E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Kết</a:t>
            </a:r>
            <a:r>
              <a:rPr lang="en-US" sz="2800" b="1" dirty="0">
                <a:solidFill>
                  <a:schemeClr val="tx1"/>
                </a:solidFill>
              </a:rPr>
              <a:t> </a:t>
            </a:r>
            <a:r>
              <a:rPr lang="en-US" sz="2800" b="1" dirty="0" err="1">
                <a:solidFill>
                  <a:schemeClr val="tx1"/>
                </a:solidFill>
              </a:rPr>
              <a:t>nối</a:t>
            </a:r>
            <a:endParaRPr lang="en-US" sz="2800" b="1" dirty="0">
              <a:solidFill>
                <a:schemeClr val="tx1"/>
              </a:solidFill>
            </a:endParaRPr>
          </a:p>
        </p:txBody>
      </p:sp>
      <p:sp>
        <p:nvSpPr>
          <p:cNvPr id="6" name="Oval 5"/>
          <p:cNvSpPr/>
          <p:nvPr/>
        </p:nvSpPr>
        <p:spPr>
          <a:xfrm>
            <a:off x="7924800" y="1295400"/>
            <a:ext cx="2057400" cy="1752600"/>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Tư</a:t>
            </a:r>
            <a:r>
              <a:rPr lang="vi-VN" sz="2800" b="1" dirty="0">
                <a:solidFill>
                  <a:schemeClr val="tx1"/>
                </a:solidFill>
              </a:rPr>
              <a:t>ơ</a:t>
            </a:r>
            <a:r>
              <a:rPr lang="en-US" sz="2800" b="1" dirty="0">
                <a:solidFill>
                  <a:schemeClr val="tx1"/>
                </a:solidFill>
              </a:rPr>
              <a:t>ng </a:t>
            </a:r>
            <a:r>
              <a:rPr lang="en-US" sz="2800" b="1" dirty="0" err="1">
                <a:solidFill>
                  <a:schemeClr val="tx1"/>
                </a:solidFill>
              </a:rPr>
              <a:t>tác</a:t>
            </a:r>
            <a:endParaRPr lang="en-US" sz="2800" b="1" dirty="0">
              <a:solidFill>
                <a:schemeClr val="tx1"/>
              </a:solidFill>
            </a:endParaRPr>
          </a:p>
        </p:txBody>
      </p:sp>
      <p:sp>
        <p:nvSpPr>
          <p:cNvPr id="7" name="Oval 6"/>
          <p:cNvSpPr/>
          <p:nvPr/>
        </p:nvSpPr>
        <p:spPr>
          <a:xfrm>
            <a:off x="7758113" y="4419600"/>
            <a:ext cx="2057400" cy="1752600"/>
          </a:xfrm>
          <a:prstGeom prst="ellipse">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Thảo</a:t>
            </a:r>
            <a:r>
              <a:rPr lang="en-US" sz="2800" b="1" dirty="0">
                <a:solidFill>
                  <a:schemeClr val="tx1"/>
                </a:solidFill>
              </a:rPr>
              <a:t> </a:t>
            </a:r>
            <a:r>
              <a:rPr lang="en-US" sz="2800" b="1" dirty="0" err="1">
                <a:solidFill>
                  <a:schemeClr val="tx1"/>
                </a:solidFill>
              </a:rPr>
              <a:t>luận</a:t>
            </a:r>
            <a:endParaRPr lang="en-US" sz="2800" b="1" dirty="0">
              <a:solidFill>
                <a:schemeClr val="tx1"/>
              </a:solidFill>
            </a:endParaRPr>
          </a:p>
        </p:txBody>
      </p:sp>
      <p:sp>
        <p:nvSpPr>
          <p:cNvPr id="8" name="Oval 7"/>
          <p:cNvSpPr/>
          <p:nvPr/>
        </p:nvSpPr>
        <p:spPr>
          <a:xfrm>
            <a:off x="4953000" y="4914900"/>
            <a:ext cx="2133600" cy="1752600"/>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Khuyến</a:t>
            </a:r>
            <a:r>
              <a:rPr lang="en-US" sz="2800" b="1" dirty="0">
                <a:solidFill>
                  <a:schemeClr val="tx1"/>
                </a:solidFill>
              </a:rPr>
              <a:t> </a:t>
            </a:r>
            <a:r>
              <a:rPr lang="en-US" sz="2800" b="1" dirty="0" err="1">
                <a:solidFill>
                  <a:schemeClr val="tx1"/>
                </a:solidFill>
              </a:rPr>
              <a:t>khích</a:t>
            </a:r>
            <a:r>
              <a:rPr lang="en-US" sz="2800" b="1" dirty="0">
                <a:solidFill>
                  <a:schemeClr val="tx1"/>
                </a:solidFill>
              </a:rPr>
              <a:t> </a:t>
            </a:r>
          </a:p>
        </p:txBody>
      </p:sp>
      <p:sp>
        <p:nvSpPr>
          <p:cNvPr id="9" name="Oval 8"/>
          <p:cNvSpPr/>
          <p:nvPr/>
        </p:nvSpPr>
        <p:spPr>
          <a:xfrm>
            <a:off x="2133600" y="3733800"/>
            <a:ext cx="2133600" cy="17526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Kiểm</a:t>
            </a:r>
            <a:r>
              <a:rPr lang="en-US" sz="2800" b="1" dirty="0">
                <a:solidFill>
                  <a:schemeClr val="tx1"/>
                </a:solidFill>
              </a:rPr>
              <a:t> </a:t>
            </a:r>
            <a:r>
              <a:rPr lang="en-US" sz="2800" b="1" dirty="0" err="1">
                <a:solidFill>
                  <a:schemeClr val="tx1"/>
                </a:solidFill>
              </a:rPr>
              <a:t>tra</a:t>
            </a:r>
            <a:r>
              <a:rPr lang="en-US" sz="2800" b="1" dirty="0">
                <a:solidFill>
                  <a:schemeClr val="tx1"/>
                </a:solidFill>
              </a:rPr>
              <a:t> </a:t>
            </a:r>
          </a:p>
        </p:txBody>
      </p:sp>
      <p:sp>
        <p:nvSpPr>
          <p:cNvPr id="10" name="Oval 9"/>
          <p:cNvSpPr/>
          <p:nvPr/>
        </p:nvSpPr>
        <p:spPr>
          <a:xfrm>
            <a:off x="2209800" y="1295400"/>
            <a:ext cx="2133600" cy="1752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Đánh</a:t>
            </a:r>
            <a:r>
              <a:rPr lang="en-US" sz="2800" b="1" dirty="0">
                <a:solidFill>
                  <a:schemeClr val="tx1"/>
                </a:solidFill>
              </a:rPr>
              <a:t> </a:t>
            </a:r>
            <a:r>
              <a:rPr lang="en-US" sz="2800" b="1" dirty="0" err="1">
                <a:solidFill>
                  <a:schemeClr val="tx1"/>
                </a:solidFill>
              </a:rPr>
              <a:t>giá</a:t>
            </a:r>
            <a:r>
              <a:rPr lang="en-US" sz="2800" b="1" dirty="0">
                <a:solidFill>
                  <a:schemeClr val="tx1"/>
                </a:solidFill>
              </a:rPr>
              <a:t> </a:t>
            </a:r>
          </a:p>
        </p:txBody>
      </p:sp>
      <p:cxnSp>
        <p:nvCxnSpPr>
          <p:cNvPr id="12" name="Straight Connector 11"/>
          <p:cNvCxnSpPr>
            <a:cxnSpLocks/>
            <a:endCxn id="4" idx="0"/>
          </p:cNvCxnSpPr>
          <p:nvPr/>
        </p:nvCxnSpPr>
        <p:spPr>
          <a:xfrm>
            <a:off x="6248400" y="1981200"/>
            <a:ext cx="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a:endCxn id="4" idx="7"/>
          </p:cNvCxnSpPr>
          <p:nvPr/>
        </p:nvCxnSpPr>
        <p:spPr>
          <a:xfrm flipH="1">
            <a:off x="7056438" y="2438401"/>
            <a:ext cx="944562" cy="398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flipH="1" flipV="1">
            <a:off x="6965950" y="4086226"/>
            <a:ext cx="958850" cy="828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endCxn id="4" idx="4"/>
          </p:cNvCxnSpPr>
          <p:nvPr/>
        </p:nvCxnSpPr>
        <p:spPr>
          <a:xfrm flipV="1">
            <a:off x="6143626" y="4267200"/>
            <a:ext cx="104775" cy="647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flipH="1">
            <a:off x="4038600" y="3810001"/>
            <a:ext cx="1219200" cy="333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H="1" flipV="1">
            <a:off x="4267200" y="2390775"/>
            <a:ext cx="1104900" cy="571500"/>
          </a:xfrm>
          <a:prstGeom prst="line">
            <a:avLst/>
          </a:prstGeom>
        </p:spPr>
        <p:style>
          <a:lnRef idx="1">
            <a:schemeClr val="accent1"/>
          </a:lnRef>
          <a:fillRef idx="0">
            <a:schemeClr val="accent1"/>
          </a:fillRef>
          <a:effectRef idx="0">
            <a:schemeClr val="accent1"/>
          </a:effectRef>
          <a:fontRef idx="minor">
            <a:schemeClr val="tx1"/>
          </a:fontRef>
        </p:style>
      </p:cxnSp>
      <p:sp>
        <p:nvSpPr>
          <p:cNvPr id="37903" name="TextBox 3"/>
          <p:cNvSpPr txBox="1">
            <a:spLocks noChangeArrowheads="1"/>
          </p:cNvSpPr>
          <p:nvPr/>
        </p:nvSpPr>
        <p:spPr bwMode="auto">
          <a:xfrm>
            <a:off x="7123113" y="41276"/>
            <a:ext cx="32956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1800" b="1">
                <a:solidFill>
                  <a:srgbClr val="00B050"/>
                </a:solidFill>
              </a:rPr>
              <a:t>Zoom Cloud Meeting</a:t>
            </a:r>
          </a:p>
          <a:p>
            <a:pPr eaLnBrk="1" hangingPunct="1">
              <a:spcBef>
                <a:spcPct val="0"/>
              </a:spcBef>
              <a:buFontTx/>
              <a:buChar char="-"/>
            </a:pPr>
            <a:r>
              <a:rPr lang="en-US" altLang="en-US" sz="1800" b="1">
                <a:solidFill>
                  <a:srgbClr val="00B050"/>
                </a:solidFill>
              </a:rPr>
              <a:t>Google Hangout; Google Meet;</a:t>
            </a:r>
          </a:p>
          <a:p>
            <a:pPr eaLnBrk="1" hangingPunct="1">
              <a:spcBef>
                <a:spcPct val="0"/>
              </a:spcBef>
              <a:buFontTx/>
              <a:buChar char="-"/>
            </a:pPr>
            <a:r>
              <a:rPr lang="en-US" altLang="en-US" sz="1800" b="1">
                <a:solidFill>
                  <a:srgbClr val="00B050"/>
                </a:solidFill>
              </a:rPr>
              <a:t>Microsoft Teams, Skype …</a:t>
            </a:r>
          </a:p>
        </p:txBody>
      </p:sp>
      <p:sp>
        <p:nvSpPr>
          <p:cNvPr id="37904" name="TextBox 3"/>
          <p:cNvSpPr txBox="1">
            <a:spLocks noChangeArrowheads="1"/>
          </p:cNvSpPr>
          <p:nvPr/>
        </p:nvSpPr>
        <p:spPr bwMode="auto">
          <a:xfrm>
            <a:off x="7529513" y="2990851"/>
            <a:ext cx="32956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1800" b="1">
                <a:solidFill>
                  <a:srgbClr val="00B050"/>
                </a:solidFill>
              </a:rPr>
              <a:t>Powerpoint, Office 365, Paint, Ispring, Storyline, …</a:t>
            </a:r>
          </a:p>
          <a:p>
            <a:pPr eaLnBrk="1" hangingPunct="1">
              <a:spcBef>
                <a:spcPct val="0"/>
              </a:spcBef>
              <a:buFontTx/>
              <a:buChar char="-"/>
            </a:pPr>
            <a:r>
              <a:rPr lang="en-US" altLang="en-US" sz="1800" b="1">
                <a:solidFill>
                  <a:srgbClr val="00B050"/>
                </a:solidFill>
              </a:rPr>
              <a:t>Google form</a:t>
            </a:r>
          </a:p>
          <a:p>
            <a:pPr eaLnBrk="1" hangingPunct="1">
              <a:spcBef>
                <a:spcPct val="0"/>
              </a:spcBef>
              <a:buFontTx/>
              <a:buChar char="-"/>
            </a:pPr>
            <a:r>
              <a:rPr lang="en-US" altLang="en-US" sz="1800" b="1">
                <a:solidFill>
                  <a:srgbClr val="00B050"/>
                </a:solidFill>
              </a:rPr>
              <a:t>Kahoot, Quizizz</a:t>
            </a:r>
          </a:p>
        </p:txBody>
      </p:sp>
      <p:sp>
        <p:nvSpPr>
          <p:cNvPr id="37905" name="TextBox 3"/>
          <p:cNvSpPr txBox="1">
            <a:spLocks noChangeArrowheads="1"/>
          </p:cNvSpPr>
          <p:nvPr/>
        </p:nvSpPr>
        <p:spPr bwMode="auto">
          <a:xfrm>
            <a:off x="7772400" y="6259514"/>
            <a:ext cx="3295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1800" b="1">
                <a:solidFill>
                  <a:srgbClr val="00B050"/>
                </a:solidFill>
              </a:rPr>
              <a:t>Padlet, TodaysMeet,  …</a:t>
            </a:r>
          </a:p>
        </p:txBody>
      </p:sp>
      <p:sp>
        <p:nvSpPr>
          <p:cNvPr id="37906" name="TextBox 3"/>
          <p:cNvSpPr txBox="1">
            <a:spLocks noChangeArrowheads="1"/>
          </p:cNvSpPr>
          <p:nvPr/>
        </p:nvSpPr>
        <p:spPr bwMode="auto">
          <a:xfrm>
            <a:off x="1647826" y="5891213"/>
            <a:ext cx="4371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1800" b="1">
                <a:solidFill>
                  <a:srgbClr val="00B050"/>
                </a:solidFill>
              </a:rPr>
              <a:t>Kahoot, Quizizz, Classdojo, Wheelofnames, …</a:t>
            </a:r>
          </a:p>
        </p:txBody>
      </p:sp>
      <p:sp>
        <p:nvSpPr>
          <p:cNvPr id="19" name="TextBox 3"/>
          <p:cNvSpPr txBox="1">
            <a:spLocks noChangeArrowheads="1"/>
          </p:cNvSpPr>
          <p:nvPr/>
        </p:nvSpPr>
        <p:spPr bwMode="auto">
          <a:xfrm>
            <a:off x="1516062" y="3014663"/>
            <a:ext cx="3589338" cy="6477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Tx/>
              <a:buChar char="-"/>
              <a:defRPr/>
            </a:pPr>
            <a:r>
              <a:rPr lang="en-US" altLang="en-US" sz="1800" b="1" dirty="0">
                <a:solidFill>
                  <a:srgbClr val="00B050"/>
                </a:solidFill>
              </a:rPr>
              <a:t>Kahoot, Quizizz, </a:t>
            </a:r>
            <a:r>
              <a:rPr lang="en-US" altLang="en-US" sz="1800" b="1" dirty="0" err="1">
                <a:solidFill>
                  <a:srgbClr val="00B050"/>
                </a:solidFill>
              </a:rPr>
              <a:t>Classdojo</a:t>
            </a:r>
            <a:r>
              <a:rPr lang="en-US" altLang="en-US" sz="1800" b="1" dirty="0">
                <a:solidFill>
                  <a:srgbClr val="00B050"/>
                </a:solidFill>
              </a:rPr>
              <a:t>,</a:t>
            </a:r>
          </a:p>
          <a:p>
            <a:pPr eaLnBrk="1" hangingPunct="1">
              <a:spcBef>
                <a:spcPct val="0"/>
              </a:spcBef>
              <a:buFontTx/>
              <a:buNone/>
              <a:defRPr/>
            </a:pPr>
            <a:r>
              <a:rPr lang="en-US" altLang="en-US" sz="1800" b="1" dirty="0">
                <a:solidFill>
                  <a:srgbClr val="00B050"/>
                </a:solidFill>
              </a:rPr>
              <a:t>Google form, </a:t>
            </a:r>
            <a:r>
              <a:rPr lang="en-US" altLang="en-US" sz="1800" b="1" dirty="0" err="1">
                <a:solidFill>
                  <a:srgbClr val="00B050"/>
                </a:solidFill>
              </a:rPr>
              <a:t>azota</a:t>
            </a:r>
            <a:r>
              <a:rPr lang="en-US" altLang="en-US" sz="1800" b="1" dirty="0">
                <a:solidFill>
                  <a:srgbClr val="00B050"/>
                </a:solidFill>
              </a:rPr>
              <a:t> … </a:t>
            </a:r>
          </a:p>
        </p:txBody>
      </p:sp>
    </p:spTree>
    <p:extLst>
      <p:ext uri="{BB962C8B-B14F-4D97-AF65-F5344CB8AC3E}">
        <p14:creationId xmlns:p14="http://schemas.microsoft.com/office/powerpoint/2010/main" val="2827538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noChangeArrowheads="1"/>
          </p:cNvSpPr>
          <p:nvPr>
            <p:ph type="title"/>
          </p:nvPr>
        </p:nvSpPr>
        <p:spPr>
          <a:xfrm>
            <a:off x="1981200" y="-76200"/>
            <a:ext cx="8229600" cy="1143000"/>
          </a:xfrm>
        </p:spPr>
        <p:txBody>
          <a:bodyPr/>
          <a:lstStyle/>
          <a:p>
            <a:pPr eaLnBrk="1" hangingPunct="1"/>
            <a:r>
              <a:rPr lang="en-US" altLang="en-US" sz="4000" b="1" u="sng">
                <a:latin typeface="Times New Roman" panose="02020603050405020304" pitchFamily="18" charset="0"/>
                <a:cs typeface="Times New Roman" panose="02020603050405020304" pitchFamily="18" charset="0"/>
              </a:rPr>
              <a:t>Các phần mềm dạy Online</a:t>
            </a:r>
          </a:p>
        </p:txBody>
      </p:sp>
      <p:sp>
        <p:nvSpPr>
          <p:cNvPr id="38915" name="TextBox 3"/>
          <p:cNvSpPr txBox="1">
            <a:spLocks noChangeArrowheads="1"/>
          </p:cNvSpPr>
          <p:nvPr/>
        </p:nvSpPr>
        <p:spPr bwMode="auto">
          <a:xfrm>
            <a:off x="2000250" y="1209676"/>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1. Ứng dụng phần mềm thuộc Google: Google Classroom; Google Hangout; Google Meet;</a:t>
            </a:r>
          </a:p>
        </p:txBody>
      </p:sp>
      <p:sp>
        <p:nvSpPr>
          <p:cNvPr id="38916" name="TextBox 5"/>
          <p:cNvSpPr txBox="1">
            <a:spLocks noChangeArrowheads="1"/>
          </p:cNvSpPr>
          <p:nvPr/>
        </p:nvSpPr>
        <p:spPr bwMode="auto">
          <a:xfrm>
            <a:off x="1981200" y="206375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2.  Ứng dụng Zoom Cloud Meeting</a:t>
            </a:r>
          </a:p>
        </p:txBody>
      </p:sp>
      <p:sp>
        <p:nvSpPr>
          <p:cNvPr id="38917" name="TextBox 6"/>
          <p:cNvSpPr txBox="1">
            <a:spLocks noChangeArrowheads="1"/>
          </p:cNvSpPr>
          <p:nvPr/>
        </p:nvSpPr>
        <p:spPr bwMode="auto">
          <a:xfrm>
            <a:off x="1970088" y="25908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3. Ứng dụng Skype</a:t>
            </a:r>
          </a:p>
        </p:txBody>
      </p:sp>
      <p:sp>
        <p:nvSpPr>
          <p:cNvPr id="38918" name="TextBox 7"/>
          <p:cNvSpPr txBox="1">
            <a:spLocks noChangeArrowheads="1"/>
          </p:cNvSpPr>
          <p:nvPr/>
        </p:nvSpPr>
        <p:spPr bwMode="auto">
          <a:xfrm>
            <a:off x="2000250" y="46101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7. Ứng dụng VSee</a:t>
            </a:r>
          </a:p>
        </p:txBody>
      </p:sp>
      <p:sp>
        <p:nvSpPr>
          <p:cNvPr id="38919" name="TextBox 13"/>
          <p:cNvSpPr txBox="1">
            <a:spLocks noChangeArrowheads="1"/>
          </p:cNvSpPr>
          <p:nvPr/>
        </p:nvSpPr>
        <p:spPr bwMode="auto">
          <a:xfrm>
            <a:off x="1970088" y="3089275"/>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4. Ứng dụng Microsoft Teams</a:t>
            </a:r>
          </a:p>
        </p:txBody>
      </p:sp>
      <p:sp>
        <p:nvSpPr>
          <p:cNvPr id="38920" name="TextBox 14"/>
          <p:cNvSpPr txBox="1">
            <a:spLocks noChangeArrowheads="1"/>
          </p:cNvSpPr>
          <p:nvPr/>
        </p:nvSpPr>
        <p:spPr bwMode="auto">
          <a:xfrm>
            <a:off x="1954213" y="3608389"/>
            <a:ext cx="79248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5. Ứng dụng Workplace from Facebook</a:t>
            </a:r>
          </a:p>
        </p:txBody>
      </p:sp>
      <p:sp>
        <p:nvSpPr>
          <p:cNvPr id="38921" name="TextBox 15"/>
          <p:cNvSpPr txBox="1">
            <a:spLocks noChangeArrowheads="1"/>
          </p:cNvSpPr>
          <p:nvPr/>
        </p:nvSpPr>
        <p:spPr bwMode="auto">
          <a:xfrm>
            <a:off x="1981200" y="412115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6. Ứng dụng Camfrog</a:t>
            </a:r>
          </a:p>
        </p:txBody>
      </p:sp>
      <p:sp>
        <p:nvSpPr>
          <p:cNvPr id="38922" name="TextBox 16"/>
          <p:cNvSpPr txBox="1">
            <a:spLocks noChangeArrowheads="1"/>
          </p:cNvSpPr>
          <p:nvPr/>
        </p:nvSpPr>
        <p:spPr bwMode="auto">
          <a:xfrm>
            <a:off x="1970088" y="607695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  ……..</a:t>
            </a:r>
          </a:p>
        </p:txBody>
      </p:sp>
      <p:sp>
        <p:nvSpPr>
          <p:cNvPr id="38923" name="TextBox 7"/>
          <p:cNvSpPr txBox="1">
            <a:spLocks noChangeArrowheads="1"/>
          </p:cNvSpPr>
          <p:nvPr/>
        </p:nvSpPr>
        <p:spPr bwMode="auto">
          <a:xfrm>
            <a:off x="1981200" y="50927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8. Ứng dụng TranS</a:t>
            </a:r>
          </a:p>
        </p:txBody>
      </p:sp>
      <p:sp>
        <p:nvSpPr>
          <p:cNvPr id="38924" name="TextBox 7"/>
          <p:cNvSpPr txBox="1">
            <a:spLocks noChangeArrowheads="1"/>
          </p:cNvSpPr>
          <p:nvPr/>
        </p:nvSpPr>
        <p:spPr bwMode="auto">
          <a:xfrm>
            <a:off x="1981200" y="55499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9. Ứng dụng TeamLink</a:t>
            </a:r>
          </a:p>
        </p:txBody>
      </p:sp>
    </p:spTree>
    <p:extLst>
      <p:ext uri="{BB962C8B-B14F-4D97-AF65-F5344CB8AC3E}">
        <p14:creationId xmlns:p14="http://schemas.microsoft.com/office/powerpoint/2010/main" val="40495712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noChangeArrowheads="1"/>
          </p:cNvSpPr>
          <p:nvPr>
            <p:ph type="title"/>
          </p:nvPr>
        </p:nvSpPr>
        <p:spPr>
          <a:xfrm>
            <a:off x="1487488" y="82550"/>
            <a:ext cx="9144001" cy="1143000"/>
          </a:xfrm>
        </p:spPr>
        <p:txBody>
          <a:bodyPr/>
          <a:lstStyle/>
          <a:p>
            <a:pPr eaLnBrk="1" hangingPunct="1"/>
            <a:r>
              <a:rPr lang="en-US" altLang="en-US" sz="3600" b="1" u="sng">
                <a:latin typeface="Times New Roman" panose="02020603050405020304" pitchFamily="18" charset="0"/>
                <a:cs typeface="Times New Roman" panose="02020603050405020304" pitchFamily="18" charset="0"/>
              </a:rPr>
              <a:t>Các phần mềm hỗ trợ dạy Online</a:t>
            </a:r>
          </a:p>
        </p:txBody>
      </p:sp>
      <p:sp>
        <p:nvSpPr>
          <p:cNvPr id="39939" name="TextBox 3"/>
          <p:cNvSpPr txBox="1">
            <a:spLocks noChangeArrowheads="1"/>
          </p:cNvSpPr>
          <p:nvPr/>
        </p:nvSpPr>
        <p:spPr bwMode="auto">
          <a:xfrm>
            <a:off x="1954213" y="1517650"/>
            <a:ext cx="8515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Giao bài tập trên Google Form</a:t>
            </a:r>
          </a:p>
        </p:txBody>
      </p:sp>
      <p:sp>
        <p:nvSpPr>
          <p:cNvPr id="39940" name="TextBox 4"/>
          <p:cNvSpPr txBox="1">
            <a:spLocks noChangeArrowheads="1"/>
          </p:cNvSpPr>
          <p:nvPr/>
        </p:nvSpPr>
        <p:spPr bwMode="auto">
          <a:xfrm>
            <a:off x="1960563" y="2201864"/>
            <a:ext cx="85153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Đăng các sp lên Pallet, thiết lập quy tắc nhận xét bài của nhau</a:t>
            </a:r>
          </a:p>
        </p:txBody>
      </p:sp>
      <p:sp>
        <p:nvSpPr>
          <p:cNvPr id="39941" name="TextBox 6"/>
          <p:cNvSpPr txBox="1">
            <a:spLocks noChangeArrowheads="1"/>
          </p:cNvSpPr>
          <p:nvPr/>
        </p:nvSpPr>
        <p:spPr bwMode="auto">
          <a:xfrm>
            <a:off x="1960563" y="3403601"/>
            <a:ext cx="851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Khởi động trò chơi qua: Quizizz, Kahoot, …</a:t>
            </a:r>
          </a:p>
        </p:txBody>
      </p:sp>
      <p:sp>
        <p:nvSpPr>
          <p:cNvPr id="39942" name="TextBox 7"/>
          <p:cNvSpPr txBox="1">
            <a:spLocks noChangeArrowheads="1"/>
          </p:cNvSpPr>
          <p:nvPr/>
        </p:nvSpPr>
        <p:spPr bwMode="auto">
          <a:xfrm>
            <a:off x="1917700" y="5165726"/>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Classdojo: quản lý lớp học</a:t>
            </a:r>
          </a:p>
        </p:txBody>
      </p:sp>
      <p:sp>
        <p:nvSpPr>
          <p:cNvPr id="39943" name="TextBox 15"/>
          <p:cNvSpPr txBox="1">
            <a:spLocks noChangeArrowheads="1"/>
          </p:cNvSpPr>
          <p:nvPr/>
        </p:nvSpPr>
        <p:spPr bwMode="auto">
          <a:xfrm>
            <a:off x="1917701" y="43386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Tạo câu hỏi trắc nghiệm, lấy feedback: Google Form</a:t>
            </a:r>
          </a:p>
        </p:txBody>
      </p:sp>
      <p:sp>
        <p:nvSpPr>
          <p:cNvPr id="39944" name="TextBox 16"/>
          <p:cNvSpPr txBox="1">
            <a:spLocks noChangeArrowheads="1"/>
          </p:cNvSpPr>
          <p:nvPr/>
        </p:nvSpPr>
        <p:spPr bwMode="auto">
          <a:xfrm>
            <a:off x="1924050" y="6207126"/>
            <a:ext cx="792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B050"/>
                </a:solidFill>
              </a:rPr>
              <a:t>-  ……..</a:t>
            </a:r>
          </a:p>
        </p:txBody>
      </p:sp>
    </p:spTree>
    <p:extLst>
      <p:ext uri="{BB962C8B-B14F-4D97-AF65-F5344CB8AC3E}">
        <p14:creationId xmlns:p14="http://schemas.microsoft.com/office/powerpoint/2010/main" val="14597517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524000" y="319089"/>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u="sng" dirty="0">
                <a:solidFill>
                  <a:srgbClr val="0033CC"/>
                </a:solidFill>
                <a:latin typeface="Times New Roman" panose="02020603050405020304" pitchFamily="18" charset="0"/>
                <a:cs typeface="Times New Roman" panose="02020603050405020304" pitchFamily="18" charset="0"/>
                <a:sym typeface="Symbol" panose="05050102010706020507" pitchFamily="18" charset="2"/>
              </a:rPr>
              <a:t>MỘT VÀI Ý TƯỞNG CHO MÔ HÌNH DẠY VÀ HỌC THẾ KỶ 21</a:t>
            </a:r>
          </a:p>
        </p:txBody>
      </p:sp>
      <p:sp>
        <p:nvSpPr>
          <p:cNvPr id="102414" name="Text Box 14"/>
          <p:cNvSpPr txBox="1">
            <a:spLocks noChangeArrowheads="1"/>
          </p:cNvSpPr>
          <p:nvPr/>
        </p:nvSpPr>
        <p:spPr bwMode="auto">
          <a:xfrm>
            <a:off x="1418492" y="1375936"/>
            <a:ext cx="914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dirty="0">
                <a:solidFill>
                  <a:srgbClr val="CC3300"/>
                </a:solidFill>
                <a:latin typeface="Times New Roman" panose="02020603050405020304" pitchFamily="18" charset="0"/>
                <a:cs typeface="Times New Roman" panose="02020603050405020304" pitchFamily="18" charset="0"/>
              </a:rPr>
              <a:t>Steve Jobs – </a:t>
            </a:r>
            <a:r>
              <a:rPr lang="en-US" altLang="en-US" sz="2600" dirty="0" err="1">
                <a:solidFill>
                  <a:srgbClr val="CC3300"/>
                </a:solidFill>
                <a:latin typeface="Times New Roman" panose="02020603050405020304" pitchFamily="18" charset="0"/>
                <a:cs typeface="Times New Roman" panose="02020603050405020304" pitchFamily="18" charset="0"/>
              </a:rPr>
              <a:t>nhà</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sáng</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lập</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hãng</a:t>
            </a:r>
            <a:r>
              <a:rPr lang="en-US" altLang="en-US" sz="2600" dirty="0">
                <a:solidFill>
                  <a:srgbClr val="CC3300"/>
                </a:solidFill>
                <a:latin typeface="Times New Roman" panose="02020603050405020304" pitchFamily="18" charset="0"/>
                <a:cs typeface="Times New Roman" panose="02020603050405020304" pitchFamily="18" charset="0"/>
              </a:rPr>
              <a:t> Apple</a:t>
            </a:r>
          </a:p>
        </p:txBody>
      </p:sp>
      <p:sp>
        <p:nvSpPr>
          <p:cNvPr id="102416" name="Text Box 16"/>
          <p:cNvSpPr txBox="1">
            <a:spLocks noChangeArrowheads="1"/>
          </p:cNvSpPr>
          <p:nvPr/>
        </p:nvSpPr>
        <p:spPr bwMode="auto">
          <a:xfrm>
            <a:off x="1828800" y="2635250"/>
            <a:ext cx="8610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Phương tiện của thế kỷ qua là trang in.</a:t>
            </a:r>
          </a:p>
        </p:txBody>
      </p:sp>
      <p:sp>
        <p:nvSpPr>
          <p:cNvPr id="102418" name="Rectangle 18"/>
          <p:cNvSpPr>
            <a:spLocks noChangeArrowheads="1"/>
          </p:cNvSpPr>
          <p:nvPr/>
        </p:nvSpPr>
        <p:spPr bwMode="auto">
          <a:xfrm>
            <a:off x="1752600" y="2209800"/>
            <a:ext cx="8686800" cy="4191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19" name="Text Box 19"/>
          <p:cNvSpPr txBox="1">
            <a:spLocks noChangeArrowheads="1"/>
          </p:cNvSpPr>
          <p:nvPr/>
        </p:nvSpPr>
        <p:spPr bwMode="auto">
          <a:xfrm>
            <a:off x="1828800" y="3562351"/>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Phương tiện của thời nay</a:t>
            </a:r>
            <a:r>
              <a:rPr lang="vi-VN" altLang="en-US" sz="2600">
                <a:latin typeface="Times New Roman" panose="02020603050405020304" pitchFamily="18" charset="0"/>
                <a:cs typeface="Times New Roman" panose="02020603050405020304" pitchFamily="18" charset="0"/>
              </a:rPr>
              <a:t> là </a:t>
            </a:r>
            <a:r>
              <a:rPr lang="en-US" altLang="en-US" sz="2600">
                <a:latin typeface="Times New Roman" panose="02020603050405020304" pitchFamily="18" charset="0"/>
                <a:cs typeface="Times New Roman" panose="02020603050405020304" pitchFamily="18" charset="0"/>
              </a:rPr>
              <a:t>CNTT</a:t>
            </a:r>
            <a:r>
              <a:rPr lang="vi-VN" altLang="en-US" sz="2600">
                <a:latin typeface="Times New Roman" panose="02020603050405020304" pitchFamily="18" charset="0"/>
                <a:cs typeface="Times New Roman" panose="02020603050405020304" pitchFamily="18" charset="0"/>
              </a:rPr>
              <a:t> và Truyền thông và người học sáng tạo bằng phương tiện này</a:t>
            </a:r>
            <a:r>
              <a:rPr lang="en-US" altLang="en-US" sz="2600">
                <a:latin typeface="Times New Roman" panose="02020603050405020304" pitchFamily="18" charset="0"/>
                <a:cs typeface="Times New Roman" panose="02020603050405020304" pitchFamily="18" charset="0"/>
              </a:rPr>
              <a:t>.</a:t>
            </a:r>
          </a:p>
        </p:txBody>
      </p:sp>
      <p:sp>
        <p:nvSpPr>
          <p:cNvPr id="102420" name="Text Box 20"/>
          <p:cNvSpPr txBox="1">
            <a:spLocks noChangeArrowheads="1"/>
          </p:cNvSpPr>
          <p:nvPr/>
        </p:nvSpPr>
        <p:spPr bwMode="auto">
          <a:xfrm>
            <a:off x="1828800" y="5010151"/>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a:t>
            </a:r>
            <a:r>
              <a:rPr lang="vi-VN" altLang="en-US" sz="2600">
                <a:latin typeface="Times New Roman" panose="02020603050405020304" pitchFamily="18" charset="0"/>
                <a:cs typeface="Times New Roman" panose="02020603050405020304" pitchFamily="18" charset="0"/>
              </a:rPr>
              <a:t>khi học viên tự mình sáng tạo là quá trình học đang diễn ra và người thầy là người hỗ trợ</a:t>
            </a:r>
            <a:r>
              <a:rPr lang="en-US" altLang="en-US" sz="2600">
                <a:latin typeface="Times New Roman" panose="02020603050405020304" pitchFamily="18" charset="0"/>
                <a:cs typeface="Times New Roman" panose="02020603050405020304" pitchFamily="18" charset="0"/>
              </a:rPr>
              <a:t>,</a:t>
            </a:r>
            <a:r>
              <a:rPr lang="vi-VN" altLang="en-US" sz="2600">
                <a:latin typeface="Times New Roman" panose="02020603050405020304" pitchFamily="18" charset="0"/>
                <a:cs typeface="Times New Roman" panose="02020603050405020304" pitchFamily="18" charset="0"/>
              </a:rPr>
              <a:t> thúc đẩy quá trình đó</a:t>
            </a:r>
            <a:r>
              <a:rPr lang="en-US" altLang="en-US" sz="26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3640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blinds(horizontal)">
                                      <p:cBhvr>
                                        <p:cTn id="7" dur="500"/>
                                        <p:tgtEl>
                                          <p:spTgt spid="102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414"/>
                                        </p:tgtEl>
                                        <p:attrNameLst>
                                          <p:attrName>style.visibility</p:attrName>
                                        </p:attrNameLst>
                                      </p:cBhvr>
                                      <p:to>
                                        <p:strVal val="visible"/>
                                      </p:to>
                                    </p:set>
                                    <p:animEffect transition="in" filter="blinds(horizontal)">
                                      <p:cBhvr>
                                        <p:cTn id="12" dur="500"/>
                                        <p:tgtEl>
                                          <p:spTgt spid="1024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02418"/>
                                        </p:tgtEl>
                                        <p:attrNameLst>
                                          <p:attrName>style.visibility</p:attrName>
                                        </p:attrNameLst>
                                      </p:cBhvr>
                                      <p:to>
                                        <p:strVal val="visible"/>
                                      </p:to>
                                    </p:set>
                                    <p:animEffect transition="in" filter="box(in)">
                                      <p:cBhvr>
                                        <p:cTn id="17" dur="500"/>
                                        <p:tgtEl>
                                          <p:spTgt spid="102418"/>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02416"/>
                                        </p:tgtEl>
                                        <p:attrNameLst>
                                          <p:attrName>style.visibility</p:attrName>
                                        </p:attrNameLst>
                                      </p:cBhvr>
                                      <p:to>
                                        <p:strVal val="visible"/>
                                      </p:to>
                                    </p:set>
                                    <p:animEffect transition="in" filter="box(in)">
                                      <p:cBhvr>
                                        <p:cTn id="20" dur="500"/>
                                        <p:tgtEl>
                                          <p:spTgt spid="10241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02419"/>
                                        </p:tgtEl>
                                        <p:attrNameLst>
                                          <p:attrName>style.visibility</p:attrName>
                                        </p:attrNameLst>
                                      </p:cBhvr>
                                      <p:to>
                                        <p:strVal val="visible"/>
                                      </p:to>
                                    </p:set>
                                    <p:animEffect transition="in" filter="box(in)">
                                      <p:cBhvr>
                                        <p:cTn id="23" dur="500"/>
                                        <p:tgtEl>
                                          <p:spTgt spid="102419"/>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02420"/>
                                        </p:tgtEl>
                                        <p:attrNameLst>
                                          <p:attrName>style.visibility</p:attrName>
                                        </p:attrNameLst>
                                      </p:cBhvr>
                                      <p:to>
                                        <p:strVal val="visible"/>
                                      </p:to>
                                    </p:set>
                                    <p:animEffect transition="in" filter="box(in)">
                                      <p:cBhvr>
                                        <p:cTn id="26" dur="500"/>
                                        <p:tgtEl>
                                          <p:spTgt spid="102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14" grpId="0"/>
      <p:bldP spid="102416" grpId="0"/>
      <p:bldP spid="102419" grpId="0"/>
      <p:bldP spid="1024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 Box 3"/>
          <p:cNvSpPr txBox="1">
            <a:spLocks noChangeArrowheads="1"/>
          </p:cNvSpPr>
          <p:nvPr/>
        </p:nvSpPr>
        <p:spPr bwMode="auto">
          <a:xfrm>
            <a:off x="1524000" y="1238494"/>
            <a:ext cx="91440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dirty="0">
                <a:solidFill>
                  <a:srgbClr val="CC3300"/>
                </a:solidFill>
                <a:latin typeface="Times New Roman" panose="02020603050405020304" pitchFamily="18" charset="0"/>
                <a:cs typeface="Times New Roman" panose="02020603050405020304" pitchFamily="18" charset="0"/>
              </a:rPr>
              <a:t>Linda D. Hammond – </a:t>
            </a:r>
            <a:r>
              <a:rPr lang="en-US" altLang="en-US" sz="2600" dirty="0" err="1">
                <a:solidFill>
                  <a:srgbClr val="CC3300"/>
                </a:solidFill>
                <a:latin typeface="Times New Roman" panose="02020603050405020304" pitchFamily="18" charset="0"/>
                <a:cs typeface="Times New Roman" panose="02020603050405020304" pitchFamily="18" charset="0"/>
              </a:rPr>
              <a:t>nhà</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giáo</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dục</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giáo</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sư</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đại</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học</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Standford</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chuyên</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gia</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về</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đào</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tạo</a:t>
            </a:r>
            <a:endParaRPr lang="en-US" altLang="en-US" sz="2600" dirty="0">
              <a:solidFill>
                <a:srgbClr val="CC3300"/>
              </a:solidFill>
              <a:latin typeface="Times New Roman" panose="02020603050405020304" pitchFamily="18" charset="0"/>
              <a:cs typeface="Times New Roman" panose="02020603050405020304" pitchFamily="18" charset="0"/>
            </a:endParaRPr>
          </a:p>
        </p:txBody>
      </p:sp>
      <p:sp>
        <p:nvSpPr>
          <p:cNvPr id="103428" name="Text Box 4"/>
          <p:cNvSpPr txBox="1">
            <a:spLocks noChangeArrowheads="1"/>
          </p:cNvSpPr>
          <p:nvPr/>
        </p:nvSpPr>
        <p:spPr bwMode="auto">
          <a:xfrm>
            <a:off x="1828800" y="2508737"/>
            <a:ext cx="86106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Tất cả học sinh sẽ có máy tính không dây nối mạng với Thế giới</a:t>
            </a:r>
          </a:p>
        </p:txBody>
      </p:sp>
      <p:sp>
        <p:nvSpPr>
          <p:cNvPr id="103429" name="Rectangle 5"/>
          <p:cNvSpPr>
            <a:spLocks noChangeArrowheads="1"/>
          </p:cNvSpPr>
          <p:nvPr/>
        </p:nvSpPr>
        <p:spPr bwMode="auto">
          <a:xfrm>
            <a:off x="1752600" y="2256692"/>
            <a:ext cx="8686800" cy="4572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3430" name="Text Box 6"/>
          <p:cNvSpPr txBox="1">
            <a:spLocks noChangeArrowheads="1"/>
          </p:cNvSpPr>
          <p:nvPr/>
        </p:nvSpPr>
        <p:spPr bwMode="auto">
          <a:xfrm>
            <a:off x="1828800" y="3346937"/>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Công nghệ mới sẽ giúp cho học sinh trở thành công dân của thế giới</a:t>
            </a:r>
          </a:p>
        </p:txBody>
      </p:sp>
      <p:sp>
        <p:nvSpPr>
          <p:cNvPr id="103431" name="Text Box 7"/>
          <p:cNvSpPr txBox="1">
            <a:spLocks noChangeArrowheads="1"/>
          </p:cNvSpPr>
          <p:nvPr/>
        </p:nvSpPr>
        <p:spPr bwMode="auto">
          <a:xfrm>
            <a:off x="1828800" y="4489937"/>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Người thầy sẽ giúp học sinh tìm các nguồn lực giải quyết vấn đề trên mạng</a:t>
            </a:r>
          </a:p>
        </p:txBody>
      </p:sp>
      <p:sp>
        <p:nvSpPr>
          <p:cNvPr id="103432" name="Text Box 8"/>
          <p:cNvSpPr txBox="1">
            <a:spLocks noChangeArrowheads="1"/>
          </p:cNvSpPr>
          <p:nvPr/>
        </p:nvSpPr>
        <p:spPr bwMode="auto">
          <a:xfrm>
            <a:off x="1828800" y="5567850"/>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M</a:t>
            </a:r>
            <a:r>
              <a:rPr lang="vi-VN" altLang="en-US" sz="2600">
                <a:latin typeface="Times New Roman" panose="02020603050405020304" pitchFamily="18" charset="0"/>
                <a:cs typeface="Times New Roman" panose="02020603050405020304" pitchFamily="18" charset="0"/>
              </a:rPr>
              <a:t>ôi trường học tập tự nhiên và thoải mái vì nó được xây dựng trên ý tưởng học là quá trình tự nhiên</a:t>
            </a:r>
            <a:r>
              <a:rPr lang="en-US" altLang="en-US" sz="2600">
                <a:latin typeface="Times New Roman" panose="02020603050405020304" pitchFamily="18" charset="0"/>
                <a:cs typeface="Times New Roman" panose="02020603050405020304" pitchFamily="18" charset="0"/>
              </a:rPr>
              <a:t>.</a:t>
            </a:r>
          </a:p>
        </p:txBody>
      </p:sp>
      <p:sp>
        <p:nvSpPr>
          <p:cNvPr id="11" name="Text Box 2"/>
          <p:cNvSpPr txBox="1">
            <a:spLocks noChangeArrowheads="1"/>
          </p:cNvSpPr>
          <p:nvPr/>
        </p:nvSpPr>
        <p:spPr bwMode="auto">
          <a:xfrm>
            <a:off x="1524000" y="152401"/>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u="sng">
                <a:solidFill>
                  <a:srgbClr val="0033CC"/>
                </a:solidFill>
                <a:latin typeface="Times New Roman" panose="02020603050405020304" pitchFamily="18" charset="0"/>
                <a:cs typeface="Times New Roman" panose="02020603050405020304" pitchFamily="18" charset="0"/>
                <a:sym typeface="Symbol" panose="05050102010706020507" pitchFamily="18" charset="2"/>
              </a:rPr>
              <a:t>MỘT VÀI Ý TƯỞNG CHO MÔ HÌNH DẠY VÀ HỌC THẾ KỶ 21</a:t>
            </a:r>
          </a:p>
        </p:txBody>
      </p:sp>
    </p:spTree>
    <p:extLst>
      <p:ext uri="{BB962C8B-B14F-4D97-AF65-F5344CB8AC3E}">
        <p14:creationId xmlns:p14="http://schemas.microsoft.com/office/powerpoint/2010/main" val="2491344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blinds(horizontal)">
                                      <p:cBhvr>
                                        <p:cTn id="7" dur="500"/>
                                        <p:tgtEl>
                                          <p:spTgt spid="1034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3429"/>
                                        </p:tgtEl>
                                        <p:attrNameLst>
                                          <p:attrName>style.visibility</p:attrName>
                                        </p:attrNameLst>
                                      </p:cBhvr>
                                      <p:to>
                                        <p:strVal val="visible"/>
                                      </p:to>
                                    </p:set>
                                    <p:animEffect transition="in" filter="box(in)">
                                      <p:cBhvr>
                                        <p:cTn id="12" dur="500"/>
                                        <p:tgtEl>
                                          <p:spTgt spid="10342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03428"/>
                                        </p:tgtEl>
                                        <p:attrNameLst>
                                          <p:attrName>style.visibility</p:attrName>
                                        </p:attrNameLst>
                                      </p:cBhvr>
                                      <p:to>
                                        <p:strVal val="visible"/>
                                      </p:to>
                                    </p:set>
                                    <p:animEffect transition="in" filter="box(in)">
                                      <p:cBhvr>
                                        <p:cTn id="15" dur="500"/>
                                        <p:tgtEl>
                                          <p:spTgt spid="103428"/>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3430"/>
                                        </p:tgtEl>
                                        <p:attrNameLst>
                                          <p:attrName>style.visibility</p:attrName>
                                        </p:attrNameLst>
                                      </p:cBhvr>
                                      <p:to>
                                        <p:strVal val="visible"/>
                                      </p:to>
                                    </p:set>
                                    <p:animEffect transition="in" filter="box(in)">
                                      <p:cBhvr>
                                        <p:cTn id="18" dur="500"/>
                                        <p:tgtEl>
                                          <p:spTgt spid="103430"/>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03431"/>
                                        </p:tgtEl>
                                        <p:attrNameLst>
                                          <p:attrName>style.visibility</p:attrName>
                                        </p:attrNameLst>
                                      </p:cBhvr>
                                      <p:to>
                                        <p:strVal val="visible"/>
                                      </p:to>
                                    </p:set>
                                    <p:animEffect transition="in" filter="box(in)">
                                      <p:cBhvr>
                                        <p:cTn id="21" dur="500"/>
                                        <p:tgtEl>
                                          <p:spTgt spid="103431"/>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03432"/>
                                        </p:tgtEl>
                                        <p:attrNameLst>
                                          <p:attrName>style.visibility</p:attrName>
                                        </p:attrNameLst>
                                      </p:cBhvr>
                                      <p:to>
                                        <p:strVal val="visible"/>
                                      </p:to>
                                    </p:set>
                                    <p:animEffect transition="in" filter="box(in)">
                                      <p:cBhvr>
                                        <p:cTn id="24" dur="500"/>
                                        <p:tgtEl>
                                          <p:spTgt spid="10343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p:bldP spid="103428" grpId="0"/>
      <p:bldP spid="103430" grpId="0"/>
      <p:bldP spid="103431" grpId="0"/>
      <p:bldP spid="103432"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1981200" y="1295400"/>
            <a:ext cx="8229600" cy="4419600"/>
          </a:xfrm>
          <a:noFill/>
          <a:ln w="38100">
            <a:solidFill>
              <a:schemeClr val="tx1"/>
            </a:solidFill>
            <a:miter lim="800000"/>
            <a:headEnd/>
            <a:tailEnd/>
          </a:ln>
        </p:spPr>
        <p:txBody>
          <a:bodyPr/>
          <a:lstStyle/>
          <a:p>
            <a:pPr algn="just" eaLnBrk="1" hangingPunct="1">
              <a:lnSpc>
                <a:spcPct val="160000"/>
              </a:lnSpc>
              <a:buFontTx/>
              <a:buNone/>
            </a:pPr>
            <a:r>
              <a:rPr lang="en-US" altLang="en-US" sz="3600"/>
              <a:t>“Bạn </a:t>
            </a:r>
            <a:r>
              <a:rPr lang="vi-VN" altLang="en-US" sz="3600"/>
              <a:t>không thể dạy một học viên mọi thứ nhưng bạn có thể giúp học viên đó </a:t>
            </a:r>
            <a:r>
              <a:rPr lang="en-US" altLang="en-US" sz="3600"/>
              <a:t>t</a:t>
            </a:r>
            <a:r>
              <a:rPr lang="vi-VN" altLang="en-US" sz="3600"/>
              <a:t>ự tìm tòi hiểu biết bằng chính khả năng của mình</a:t>
            </a:r>
            <a:r>
              <a:rPr lang="en-US" altLang="en-US" sz="3600"/>
              <a:t>”.</a:t>
            </a:r>
          </a:p>
        </p:txBody>
      </p:sp>
    </p:spTree>
    <p:extLst>
      <p:ext uri="{BB962C8B-B14F-4D97-AF65-F5344CB8AC3E}">
        <p14:creationId xmlns:p14="http://schemas.microsoft.com/office/powerpoint/2010/main" val="1942480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box(in)">
                                      <p:cBhvr>
                                        <p:cTn id="7" dur="5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l="30000" t="23000" r="43750" b="18001"/>
          <a:stretch>
            <a:fillRect/>
          </a:stretch>
        </p:blipFill>
        <p:spPr bwMode="auto">
          <a:xfrm>
            <a:off x="6858000" y="3733800"/>
            <a:ext cx="3556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Text Box 3"/>
          <p:cNvSpPr txBox="1">
            <a:spLocks noChangeArrowheads="1"/>
          </p:cNvSpPr>
          <p:nvPr/>
        </p:nvSpPr>
        <p:spPr bwMode="auto">
          <a:xfrm>
            <a:off x="1752600" y="411164"/>
            <a:ext cx="91440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10000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Tốc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nói</a:t>
            </a:r>
            <a:r>
              <a:rPr lang="en-US" altLang="en-US" dirty="0">
                <a:latin typeface="Times New Roman" panose="02020603050405020304" pitchFamily="18" charset="0"/>
                <a:cs typeface="Times New Roman" panose="02020603050405020304" pitchFamily="18" charset="0"/>
              </a:rPr>
              <a:t> 100 -200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phút</a:t>
            </a:r>
            <a:endParaRPr lang="en-US" altLang="en-US" dirty="0">
              <a:latin typeface="Times New Roman" panose="02020603050405020304" pitchFamily="18" charset="0"/>
              <a:cs typeface="Times New Roman" panose="02020603050405020304" pitchFamily="18" charset="0"/>
            </a:endParaRPr>
          </a:p>
          <a:p>
            <a:pPr eaLnBrk="1" hangingPunct="1">
              <a:lnSpc>
                <a:spcPct val="120000"/>
              </a:lnSpc>
              <a:spcBef>
                <a:spcPct val="100000"/>
              </a:spcBef>
              <a:buFontTx/>
              <a:buChar char="-"/>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Tập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tối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a:t>
            </a:r>
            <a:r>
              <a:rPr lang="en-US" altLang="en-US" dirty="0">
                <a:latin typeface="Times New Roman" panose="02020603050405020304" pitchFamily="18" charset="0"/>
                <a:cs typeface="Times New Roman" panose="02020603050405020304" pitchFamily="18" charset="0"/>
              </a:rPr>
              <a:t> 50 – 100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phút</a:t>
            </a:r>
            <a:endParaRPr lang="en-US" altLang="en-US" dirty="0">
              <a:latin typeface="Times New Roman" panose="02020603050405020304" pitchFamily="18" charset="0"/>
              <a:cs typeface="Times New Roman" panose="02020603050405020304" pitchFamily="18" charset="0"/>
            </a:endParaRPr>
          </a:p>
          <a:p>
            <a:pPr eaLnBrk="1" hangingPunct="1">
              <a:lnSpc>
                <a:spcPct val="120000"/>
              </a:lnSpc>
              <a:spcBef>
                <a:spcPct val="10000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nhớ</a:t>
            </a:r>
            <a:r>
              <a:rPr lang="en-US" altLang="en-US" dirty="0">
                <a:latin typeface="Times New Roman" panose="02020603050405020304" pitchFamily="18" charset="0"/>
                <a:cs typeface="Times New Roman" panose="02020603050405020304" pitchFamily="18" charset="0"/>
              </a:rPr>
              <a:t> đ</a:t>
            </a:r>
            <a:r>
              <a:rPr lang="vi-VN" altLang="en-US" dirty="0">
                <a:latin typeface="Times New Roman" panose="02020603050405020304" pitchFamily="18" charset="0"/>
                <a:cs typeface="Times New Roman" panose="02020603050405020304" pitchFamily="18" charset="0"/>
              </a:rPr>
              <a:t>ư</a:t>
            </a:r>
            <a:r>
              <a:rPr lang="en-US" altLang="en-US" dirty="0" err="1">
                <a:latin typeface="Times New Roman" panose="02020603050405020304" pitchFamily="18" charset="0"/>
                <a:cs typeface="Times New Roman" panose="02020603050405020304" pitchFamily="18" charset="0"/>
              </a:rPr>
              <a:t>ợc</a:t>
            </a:r>
            <a:r>
              <a:rPr lang="en-US" altLang="en-US" dirty="0">
                <a:latin typeface="Times New Roman" panose="02020603050405020304" pitchFamily="18" charset="0"/>
                <a:cs typeface="Times New Roman" panose="02020603050405020304" pitchFamily="18" charset="0"/>
              </a:rPr>
              <a:t> 70%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gì</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nghe</a:t>
            </a:r>
            <a:r>
              <a:rPr lang="en-US" altLang="en-US" dirty="0">
                <a:latin typeface="Times New Roman" panose="02020603050405020304" pitchFamily="18" charset="0"/>
                <a:cs typeface="Times New Roman" panose="02020603050405020304" pitchFamily="18" charset="0"/>
              </a:rPr>
              <a:t> đ</a:t>
            </a:r>
            <a:r>
              <a:rPr lang="vi-VN" altLang="en-US" dirty="0">
                <a:latin typeface="Times New Roman" panose="02020603050405020304" pitchFamily="18" charset="0"/>
                <a:cs typeface="Times New Roman" panose="02020603050405020304" pitchFamily="18" charset="0"/>
              </a:rPr>
              <a:t>ư</a:t>
            </a:r>
            <a:r>
              <a:rPr lang="en-US" altLang="en-US" dirty="0" err="1">
                <a:latin typeface="Times New Roman" panose="02020603050405020304" pitchFamily="18" charset="0"/>
                <a:cs typeface="Times New Roman" panose="02020603050405020304" pitchFamily="18" charset="0"/>
              </a:rPr>
              <a:t>ợc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10 </a:t>
            </a:r>
            <a:r>
              <a:rPr lang="en-US" altLang="en-US" dirty="0" err="1">
                <a:latin typeface="Times New Roman" panose="02020603050405020304" pitchFamily="18" charset="0"/>
                <a:cs typeface="Times New Roman" panose="02020603050405020304" pitchFamily="18" charset="0"/>
              </a:rPr>
              <a:t>phút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đầu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chỉ</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nhớ</a:t>
            </a:r>
            <a:r>
              <a:rPr lang="en-US" altLang="en-US" dirty="0">
                <a:latin typeface="Times New Roman" panose="02020603050405020304" pitchFamily="18" charset="0"/>
                <a:cs typeface="Times New Roman" panose="02020603050405020304" pitchFamily="18" charset="0"/>
              </a:rPr>
              <a:t> đ</a:t>
            </a:r>
            <a:r>
              <a:rPr lang="vi-VN" altLang="en-US" dirty="0">
                <a:latin typeface="Times New Roman" panose="02020603050405020304" pitchFamily="18" charset="0"/>
                <a:cs typeface="Times New Roman" panose="02020603050405020304" pitchFamily="18" charset="0"/>
              </a:rPr>
              <a:t>ư</a:t>
            </a:r>
            <a:r>
              <a:rPr lang="en-US" altLang="en-US" dirty="0" err="1">
                <a:latin typeface="Times New Roman" panose="02020603050405020304" pitchFamily="18" charset="0"/>
                <a:cs typeface="Times New Roman" panose="02020603050405020304" pitchFamily="18" charset="0"/>
              </a:rPr>
              <a:t>ợc</a:t>
            </a:r>
            <a:r>
              <a:rPr lang="en-US" altLang="en-US" dirty="0">
                <a:latin typeface="Times New Roman" panose="02020603050405020304" pitchFamily="18" charset="0"/>
                <a:cs typeface="Times New Roman" panose="02020603050405020304" pitchFamily="18" charset="0"/>
              </a:rPr>
              <a:t> 20%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gì</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nghe</a:t>
            </a:r>
            <a:r>
              <a:rPr lang="en-US" altLang="en-US" dirty="0">
                <a:latin typeface="Times New Roman" panose="02020603050405020304" pitchFamily="18" charset="0"/>
                <a:cs typeface="Times New Roman" panose="02020603050405020304" pitchFamily="18" charset="0"/>
              </a:rPr>
              <a:t> đ</a:t>
            </a:r>
            <a:r>
              <a:rPr lang="vi-VN" altLang="en-US" dirty="0">
                <a:latin typeface="Times New Roman" panose="02020603050405020304" pitchFamily="18" charset="0"/>
                <a:cs typeface="Times New Roman" panose="02020603050405020304" pitchFamily="18" charset="0"/>
              </a:rPr>
              <a:t>ư</a:t>
            </a:r>
            <a:r>
              <a:rPr lang="en-US" altLang="en-US" dirty="0" err="1">
                <a:latin typeface="Times New Roman" panose="02020603050405020304" pitchFamily="18" charset="0"/>
                <a:cs typeface="Times New Roman" panose="02020603050405020304" pitchFamily="18" charset="0"/>
              </a:rPr>
              <a:t>ợc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sau</a:t>
            </a:r>
            <a:r>
              <a:rPr lang="en-US" altLang="en-US" dirty="0">
                <a:latin typeface="Times New Roman" panose="02020603050405020304" pitchFamily="18" charset="0"/>
                <a:cs typeface="Times New Roman" panose="02020603050405020304" pitchFamily="18" charset="0"/>
              </a:rPr>
              <a:t> 10 </a:t>
            </a:r>
            <a:r>
              <a:rPr lang="en-US" altLang="en-US" dirty="0" err="1">
                <a:latin typeface="Times New Roman" panose="02020603050405020304" pitchFamily="18" charset="0"/>
                <a:cs typeface="Times New Roman" panose="02020603050405020304" pitchFamily="18" charset="0"/>
              </a:rPr>
              <a:t>phút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cuối</a:t>
            </a:r>
            <a:r>
              <a:rPr lang="en-US" alt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71105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000" b="98667" l="9500" r="99500">
                        <a14:foregroundMark x1="20500" y1="70222" x2="19125" y2="88667"/>
                        <a14:foregroundMark x1="19250" y1="88222" x2="50750" y2="98667"/>
                        <a14:foregroundMark x1="41250" y1="53556" x2="48875" y2="66889"/>
                        <a14:backgroundMark x1="43500" y1="30889" x2="49625" y2="62444"/>
                        <a14:backgroundMark x1="34750" y1="60000" x2="40125" y2="67111"/>
                        <a14:backgroundMark x1="21875" y1="41556" x2="19750" y2="64889"/>
                        <a14:backgroundMark x1="22375" y1="26000" x2="22375" y2="34444"/>
                      </a14:backgroundRemoval>
                    </a14:imgEffect>
                  </a14:imgLayer>
                </a14:imgProps>
              </a:ext>
            </a:extLst>
          </a:blip>
          <a:stretch>
            <a:fillRect/>
          </a:stretch>
        </p:blipFill>
        <p:spPr>
          <a:xfrm>
            <a:off x="-725424" y="0"/>
            <a:ext cx="6114288" cy="6858000"/>
          </a:xfrm>
          <a:prstGeom prst="rect">
            <a:avLst/>
          </a:prstGeom>
        </p:spPr>
      </p:pic>
      <p:sp>
        <p:nvSpPr>
          <p:cNvPr id="8" name="Cloud Callout 7"/>
          <p:cNvSpPr/>
          <p:nvPr/>
        </p:nvSpPr>
        <p:spPr>
          <a:xfrm>
            <a:off x="2060448" y="280416"/>
            <a:ext cx="9899904" cy="4437888"/>
          </a:xfrm>
          <a:prstGeom prst="cloudCallout">
            <a:avLst/>
          </a:prstGeom>
          <a:solidFill>
            <a:srgbClr val="95EFC6"/>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smtClean="0">
                <a:solidFill>
                  <a:schemeClr val="tx1"/>
                </a:solidFill>
              </a:rPr>
              <a:t>Trong kỉ nguyên mới, muốn thành công nhanh, phải tăng tốc phát triển bản thân của mình nhanh hơn!</a:t>
            </a:r>
            <a:endParaRPr lang="en-US" sz="3600" b="1">
              <a:solidFill>
                <a:schemeClr val="tx1"/>
              </a:solidFill>
            </a:endParaRPr>
          </a:p>
        </p:txBody>
      </p:sp>
    </p:spTree>
    <p:extLst>
      <p:ext uri="{BB962C8B-B14F-4D97-AF65-F5344CB8AC3E}">
        <p14:creationId xmlns:p14="http://schemas.microsoft.com/office/powerpoint/2010/main" val="24742873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524000" y="76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dirty="0" err="1">
                <a:solidFill>
                  <a:schemeClr val="tx2"/>
                </a:solidFill>
                <a:latin typeface="Times New Roman" panose="02020603050405020304" pitchFamily="18" charset="0"/>
                <a:cs typeface="Times New Roman" panose="02020603050405020304" pitchFamily="18" charset="0"/>
              </a:rPr>
              <a:t>Giảm</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bớt</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tra</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tấn</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trong</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thuyết</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giảng</a:t>
            </a:r>
            <a:endParaRPr lang="vi-VN" altLang="en-US" sz="4800" dirty="0">
              <a:solidFill>
                <a:schemeClr val="tx2"/>
              </a:solidFill>
              <a:latin typeface="Times New Roman" panose="02020603050405020304" pitchFamily="18" charset="0"/>
              <a:cs typeface="Times New Roman" panose="02020603050405020304" pitchFamily="18" charset="0"/>
            </a:endParaRPr>
          </a:p>
        </p:txBody>
      </p:sp>
      <p:sp>
        <p:nvSpPr>
          <p:cNvPr id="64515" name="Line 3"/>
          <p:cNvSpPr>
            <a:spLocks noChangeShapeType="1"/>
          </p:cNvSpPr>
          <p:nvPr/>
        </p:nvSpPr>
        <p:spPr bwMode="auto">
          <a:xfrm>
            <a:off x="1524000" y="12192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16" name="Text Box 4"/>
          <p:cNvSpPr txBox="1">
            <a:spLocks noChangeArrowheads="1"/>
          </p:cNvSpPr>
          <p:nvPr/>
        </p:nvSpPr>
        <p:spPr bwMode="auto">
          <a:xfrm>
            <a:off x="1524000" y="1447801"/>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64517" name="Rectangle 2"/>
          <p:cNvSpPr>
            <a:spLocks noChangeArrowheads="1"/>
          </p:cNvSpPr>
          <p:nvPr/>
        </p:nvSpPr>
        <p:spPr bwMode="auto">
          <a:xfrm>
            <a:off x="1676400" y="38862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100000"/>
              </a:spcBef>
              <a:buFontTx/>
              <a:buChar char="-"/>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Thêm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ảnh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cải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thiện</a:t>
            </a:r>
            <a:r>
              <a:rPr lang="en-US" altLang="en-US" sz="2800" dirty="0">
                <a:solidFill>
                  <a:srgbClr val="FF0000"/>
                </a:solidFill>
                <a:latin typeface="Times New Roman" panose="02020603050405020304" pitchFamily="18" charset="0"/>
                <a:cs typeface="Times New Roman" panose="02020603050405020304" pitchFamily="18" charset="0"/>
              </a:rPr>
              <a:t> 14%</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đến</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a:solidFill>
                  <a:srgbClr val="FF0000"/>
                </a:solidFill>
                <a:latin typeface="Times New Roman" panose="02020603050405020304" pitchFamily="18" charset="0"/>
                <a:cs typeface="Times New Roman" panose="02020603050405020304" pitchFamily="18" charset="0"/>
              </a:rPr>
              <a:t>38%</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mức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độ</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tiếp</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thu</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dirty="0">
                <a:solidFill>
                  <a:schemeClr val="tx2"/>
                </a:solidFill>
                <a:latin typeface="Times New Roman" panose="02020603050405020304" pitchFamily="18" charset="0"/>
                <a:cs typeface="Times New Roman" panose="02020603050405020304" pitchFamily="18" charset="0"/>
              </a:rPr>
              <a:t>(</a:t>
            </a:r>
            <a:r>
              <a:rPr lang="en-US" altLang="en-US" dirty="0" err="1">
                <a:solidFill>
                  <a:schemeClr val="tx2"/>
                </a:solidFill>
                <a:latin typeface="Times New Roman" panose="02020603050405020304" pitchFamily="18" charset="0"/>
                <a:cs typeface="Times New Roman" panose="02020603050405020304" pitchFamily="18" charset="0"/>
              </a:rPr>
              <a:t>từ</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vựng</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cải</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tiện</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đến</a:t>
            </a:r>
            <a:r>
              <a:rPr lang="en-US" altLang="en-US" dirty="0">
                <a:solidFill>
                  <a:schemeClr val="tx2"/>
                </a:solidFill>
                <a:latin typeface="Times New Roman" panose="02020603050405020304" pitchFamily="18" charset="0"/>
                <a:cs typeface="Times New Roman" panose="02020603050405020304" pitchFamily="18" charset="0"/>
              </a:rPr>
              <a:t> 200% </a:t>
            </a:r>
            <a:r>
              <a:rPr lang="en-US" altLang="en-US" dirty="0" err="1">
                <a:solidFill>
                  <a:schemeClr val="tx2"/>
                </a:solidFill>
                <a:latin typeface="Times New Roman" panose="02020603050405020304" pitchFamily="18" charset="0"/>
                <a:cs typeface="Times New Roman" panose="02020603050405020304" pitchFamily="18" charset="0"/>
              </a:rPr>
              <a:t>khi</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sử</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dụng</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dụng</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cụ</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trực</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quan</a:t>
            </a:r>
            <a:r>
              <a:rPr lang="en-US" altLang="en-US" dirty="0">
                <a:solidFill>
                  <a:schemeClr val="tx2"/>
                </a:solidFill>
                <a:latin typeface="Times New Roman" panose="02020603050405020304" pitchFamily="18" charset="0"/>
                <a:cs typeface="Times New Roman" panose="02020603050405020304" pitchFamily="18" charset="0"/>
              </a:rPr>
              <a:t>).</a:t>
            </a:r>
            <a:br>
              <a:rPr lang="en-US" altLang="en-US" dirty="0">
                <a:solidFill>
                  <a:schemeClr val="tx2"/>
                </a:solidFill>
                <a:latin typeface="Times New Roman" panose="02020603050405020304" pitchFamily="18" charset="0"/>
                <a:cs typeface="Times New Roman" panose="02020603050405020304" pitchFamily="18" charset="0"/>
              </a:rPr>
            </a:br>
            <a:r>
              <a:rPr lang="en-US" altLang="en-US" dirty="0">
                <a:solidFill>
                  <a:schemeClr val="tx2"/>
                </a:solidFill>
                <a:latin typeface="Times New Roman" panose="02020603050405020304" pitchFamily="18" charset="0"/>
                <a:cs typeface="Times New Roman" panose="02020603050405020304" pitchFamily="18" charset="0"/>
              </a:rPr>
              <a:t/>
            </a:r>
            <a:br>
              <a:rPr lang="en-US" altLang="en-US" dirty="0">
                <a:solidFill>
                  <a:schemeClr val="tx2"/>
                </a:solidFill>
                <a:latin typeface="Times New Roman" panose="02020603050405020304" pitchFamily="18" charset="0"/>
                <a:cs typeface="Times New Roman" panose="02020603050405020304" pitchFamily="18" charset="0"/>
              </a:rPr>
            </a:b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Thời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gian</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trình</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bày</a:t>
            </a:r>
            <a:r>
              <a:rPr lang="en-US" altLang="en-US" sz="2800" dirty="0">
                <a:solidFill>
                  <a:schemeClr val="tx2"/>
                </a:solidFill>
                <a:latin typeface="Times New Roman" panose="02020603050405020304" pitchFamily="18" charset="0"/>
                <a:cs typeface="Times New Roman" panose="02020603050405020304" pitchFamily="18" charset="0"/>
              </a:rPr>
              <a:t> 1 </a:t>
            </a:r>
            <a:r>
              <a:rPr lang="en-US" altLang="en-US" sz="2800" dirty="0" err="1">
                <a:solidFill>
                  <a:schemeClr val="tx2"/>
                </a:solidFill>
                <a:latin typeface="Times New Roman" panose="02020603050405020304" pitchFamily="18" charset="0"/>
                <a:cs typeface="Times New Roman" panose="02020603050405020304" pitchFamily="18" charset="0"/>
              </a:rPr>
              <a:t>khái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niệm</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giảm</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đi</a:t>
            </a:r>
            <a:r>
              <a:rPr lang="en-US" altLang="en-US" sz="2800" dirty="0">
                <a:solidFill>
                  <a:schemeClr val="tx2"/>
                </a:solidFill>
                <a:latin typeface="Times New Roman" panose="02020603050405020304" pitchFamily="18" charset="0"/>
                <a:cs typeface="Times New Roman" panose="02020603050405020304" pitchFamily="18" charset="0"/>
              </a:rPr>
              <a:t> 40% </a:t>
            </a:r>
            <a:r>
              <a:rPr lang="en-US" altLang="en-US" sz="2800" dirty="0" err="1">
                <a:solidFill>
                  <a:schemeClr val="tx2"/>
                </a:solidFill>
                <a:latin typeface="Times New Roman" panose="02020603050405020304" pitchFamily="18" charset="0"/>
                <a:cs typeface="Times New Roman" panose="02020603050405020304" pitchFamily="18" charset="0"/>
              </a:rPr>
              <a:t>khi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sử</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dụng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dụng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cụ</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trực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quan</a:t>
            </a:r>
            <a:r>
              <a:rPr lang="en-US" altLang="en-US" sz="2800" dirty="0">
                <a:solidFill>
                  <a:schemeClr val="tx2"/>
                </a:solidFill>
                <a:latin typeface="Times New Roman" panose="02020603050405020304" pitchFamily="18" charset="0"/>
                <a:cs typeface="Times New Roman" panose="02020603050405020304" pitchFamily="18" charset="0"/>
              </a:rPr>
              <a:t/>
            </a:r>
            <a:br>
              <a:rPr lang="en-US" altLang="en-US" sz="2800" dirty="0">
                <a:solidFill>
                  <a:schemeClr val="tx2"/>
                </a:solidFill>
                <a:latin typeface="Times New Roman" panose="02020603050405020304" pitchFamily="18" charset="0"/>
                <a:cs typeface="Times New Roman" panose="02020603050405020304" pitchFamily="18" charset="0"/>
              </a:rPr>
            </a:br>
            <a:r>
              <a:rPr lang="en-US" altLang="en-US" sz="2800" dirty="0">
                <a:solidFill>
                  <a:schemeClr val="tx2"/>
                </a:solidFill>
                <a:latin typeface="Times New Roman" panose="02020603050405020304" pitchFamily="18" charset="0"/>
                <a:cs typeface="Times New Roman" panose="02020603050405020304" pitchFamily="18" charset="0"/>
              </a:rPr>
              <a:t/>
            </a:r>
            <a:br>
              <a:rPr lang="en-US" altLang="en-US" sz="2800" dirty="0">
                <a:solidFill>
                  <a:schemeClr val="tx2"/>
                </a:solidFill>
                <a:latin typeface="Times New Roman" panose="02020603050405020304" pitchFamily="18" charset="0"/>
                <a:cs typeface="Times New Roman" panose="02020603050405020304" pitchFamily="18" charset="0"/>
              </a:rPr>
            </a:br>
            <a:r>
              <a:rPr lang="en-US" altLang="en-US" sz="2800" dirty="0">
                <a:solidFill>
                  <a:schemeClr val="tx2"/>
                </a:solidFill>
                <a:latin typeface="Times New Roman" panose="02020603050405020304" pitchFamily="18" charset="0"/>
                <a:cs typeface="Times New Roman" panose="02020603050405020304" pitchFamily="18" charset="0"/>
              </a:rPr>
              <a:t> - </a:t>
            </a:r>
            <a:r>
              <a:rPr lang="en-US" altLang="en-US" sz="2800" dirty="0" err="1">
                <a:solidFill>
                  <a:schemeClr val="tx2"/>
                </a:solidFill>
                <a:latin typeface="Times New Roman" panose="02020603050405020304" pitchFamily="18" charset="0"/>
                <a:cs typeface="Times New Roman" panose="02020603050405020304" pitchFamily="18" charset="0"/>
              </a:rPr>
              <a:t>Cứ</a:t>
            </a:r>
            <a:r>
              <a:rPr lang="en-US" altLang="en-US" sz="2800" dirty="0">
                <a:solidFill>
                  <a:schemeClr val="tx2"/>
                </a:solidFill>
                <a:latin typeface="Times New Roman" panose="02020603050405020304" pitchFamily="18" charset="0"/>
                <a:cs typeface="Times New Roman" panose="02020603050405020304" pitchFamily="18" charset="0"/>
              </a:rPr>
              <a:t> 8 </a:t>
            </a:r>
            <a:r>
              <a:rPr lang="en-US" altLang="en-US" sz="2800" dirty="0" err="1">
                <a:solidFill>
                  <a:schemeClr val="tx2"/>
                </a:solidFill>
                <a:latin typeface="Times New Roman" panose="02020603050405020304" pitchFamily="18" charset="0"/>
                <a:cs typeface="Times New Roman" panose="02020603050405020304" pitchFamily="18" charset="0"/>
              </a:rPr>
              <a:t>phút</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nên</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tạo</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cho</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họ</a:t>
            </a:r>
            <a:r>
              <a:rPr lang="en-US" altLang="en-US" sz="2800" dirty="0">
                <a:solidFill>
                  <a:schemeClr val="tx2"/>
                </a:solidFill>
                <a:latin typeface="Times New Roman" panose="02020603050405020304" pitchFamily="18" charset="0"/>
                <a:cs typeface="Times New Roman" panose="02020603050405020304" pitchFamily="18" charset="0"/>
              </a:rPr>
              <a:t> c</a:t>
            </a:r>
            <a:r>
              <a:rPr lang="vi-VN" altLang="en-US" sz="2800" dirty="0">
                <a:solidFill>
                  <a:schemeClr val="tx2"/>
                </a:solidFill>
                <a:latin typeface="Times New Roman" panose="02020603050405020304" pitchFamily="18" charset="0"/>
                <a:cs typeface="Times New Roman" panose="02020603050405020304" pitchFamily="18" charset="0"/>
              </a:rPr>
              <a:t>ơ</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hội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những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gì</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họ</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nghe</a:t>
            </a:r>
            <a:r>
              <a:rPr lang="en-US" altLang="en-US" sz="2800" dirty="0">
                <a:solidFill>
                  <a:schemeClr val="tx2"/>
                </a:solidFill>
                <a:latin typeface="Times New Roman" panose="02020603050405020304" pitchFamily="18" charset="0"/>
                <a:cs typeface="Times New Roman" panose="02020603050405020304" pitchFamily="18" charset="0"/>
              </a:rPr>
              <a:t> đ</a:t>
            </a:r>
            <a:r>
              <a:rPr lang="vi-VN" altLang="en-US" sz="2800" dirty="0">
                <a:solidFill>
                  <a:schemeClr val="tx2"/>
                </a:solidFill>
                <a:latin typeface="Times New Roman" panose="02020603050405020304" pitchFamily="18" charset="0"/>
                <a:cs typeface="Times New Roman" panose="02020603050405020304" pitchFamily="18" charset="0"/>
              </a:rPr>
              <a:t>ư</a:t>
            </a:r>
            <a:r>
              <a:rPr lang="en-US" altLang="en-US" sz="2800" dirty="0" err="1">
                <a:solidFill>
                  <a:schemeClr val="tx2"/>
                </a:solidFill>
                <a:latin typeface="Times New Roman" panose="02020603050405020304" pitchFamily="18" charset="0"/>
                <a:cs typeface="Times New Roman" panose="02020603050405020304" pitchFamily="18" charset="0"/>
              </a:rPr>
              <a:t>ợc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trước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khi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thay</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thế</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bằng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một</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loạt</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thông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điệp</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tiếp</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theo.</a:t>
            </a:r>
            <a:r>
              <a:rPr lang="en-US" altLang="en-US" sz="2800" dirty="0">
                <a:solidFill>
                  <a:schemeClr val="tx2"/>
                </a:solidFill>
                <a:latin typeface=".VnHelvetIns" panose="020B7200000000000000" pitchFamily="34" charset="0"/>
              </a:rPr>
              <a:t/>
            </a:r>
            <a:br>
              <a:rPr lang="en-US" altLang="en-US" sz="2800" dirty="0">
                <a:solidFill>
                  <a:schemeClr val="tx2"/>
                </a:solidFill>
                <a:latin typeface=".VnHelvetIns" panose="020B7200000000000000" pitchFamily="34" charset="0"/>
              </a:rPr>
            </a:br>
            <a:endParaRPr lang="vi-VN" altLang="en-US" sz="2800" dirty="0">
              <a:solidFill>
                <a:schemeClr val="tx2"/>
              </a:solidFill>
              <a:latin typeface=".VnHelvetIns" panose="020B7200000000000000" pitchFamily="34" charset="0"/>
            </a:endParaRPr>
          </a:p>
        </p:txBody>
      </p:sp>
    </p:spTree>
    <p:extLst>
      <p:ext uri="{BB962C8B-B14F-4D97-AF65-F5344CB8AC3E}">
        <p14:creationId xmlns:p14="http://schemas.microsoft.com/office/powerpoint/2010/main" val="26929877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txBox="1">
            <a:spLocks noChangeArrowheads="1"/>
          </p:cNvSpPr>
          <p:nvPr/>
        </p:nvSpPr>
        <p:spPr bwMode="auto">
          <a:xfrm>
            <a:off x="1671638" y="228600"/>
            <a:ext cx="91440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500" b="1" u="sng">
                <a:solidFill>
                  <a:srgbClr val="FF0000"/>
                </a:solidFill>
                <a:latin typeface="Tahoma" panose="020B0604030504040204" pitchFamily="34" charset="0"/>
                <a:cs typeface="Tahoma" panose="020B0604030504040204" pitchFamily="34" charset="0"/>
              </a:rPr>
              <a:t>QUY TRÌNH THIẾT KẾ BÀI DẠY BẰNG POWEROINT</a:t>
            </a:r>
            <a:endParaRPr lang="en-US" altLang="en-US" sz="2500">
              <a:solidFill>
                <a:srgbClr val="FF0000"/>
              </a:solidFill>
              <a:latin typeface="Tahoma" panose="020B0604030504040204" pitchFamily="34" charset="0"/>
              <a:cs typeface="Tahoma" panose="020B0604030504040204" pitchFamily="34" charset="0"/>
            </a:endParaRPr>
          </a:p>
        </p:txBody>
      </p:sp>
      <p:sp>
        <p:nvSpPr>
          <p:cNvPr id="3" name="Content Placeholder 2"/>
          <p:cNvSpPr txBox="1">
            <a:spLocks noChangeArrowheads="1"/>
          </p:cNvSpPr>
          <p:nvPr/>
        </p:nvSpPr>
        <p:spPr bwMode="auto">
          <a:xfrm>
            <a:off x="1981200" y="685800"/>
            <a:ext cx="86868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Bước 1</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lựa chọn nội dung thông tin cần</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thể hiện trong bài dạy</a:t>
            </a:r>
            <a:r>
              <a:rPr lang="en-US" altLang="en-US" sz="1600" b="1">
                <a:latin typeface="Tahoma" panose="020B0604030504040204" pitchFamily="34" charset="0"/>
                <a:cs typeface="Tahoma" panose="020B0604030504040204" pitchFamily="34" charset="0"/>
              </a:rPr>
              <a:t>  </a:t>
            </a:r>
          </a:p>
        </p:txBody>
      </p:sp>
      <p:sp>
        <p:nvSpPr>
          <p:cNvPr id="4" name="Content Placeholder 2"/>
          <p:cNvSpPr txBox="1">
            <a:spLocks noChangeArrowheads="1"/>
          </p:cNvSpPr>
          <p:nvPr/>
        </p:nvSpPr>
        <p:spPr bwMode="auto">
          <a:xfrm>
            <a:off x="1981200" y="1066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2: Chia </a:t>
            </a:r>
            <a:r>
              <a:rPr lang="vi-VN" altLang="en-US" sz="1600" b="1">
                <a:latin typeface="Tahoma" panose="020B0604030504040204" pitchFamily="34" charset="0"/>
                <a:cs typeface="Tahoma" panose="020B0604030504040204" pitchFamily="34" charset="0"/>
              </a:rPr>
              <a:t>nhỏ nội dung thông tin thành các m</a:t>
            </a:r>
            <a:r>
              <a:rPr lang="en-US" altLang="en-US" sz="1600" b="1">
                <a:latin typeface="Tahoma" panose="020B0604030504040204" pitchFamily="34" charset="0"/>
                <a:cs typeface="Tahoma" panose="020B0604030504040204" pitchFamily="34" charset="0"/>
              </a:rPr>
              <a:t>o</a:t>
            </a:r>
            <a:r>
              <a:rPr lang="vi-VN" altLang="en-US" sz="1600" b="1">
                <a:latin typeface="Tahoma" panose="020B0604030504040204" pitchFamily="34" charset="0"/>
                <a:cs typeface="Tahoma" panose="020B0604030504040204" pitchFamily="34" charset="0"/>
              </a:rPr>
              <a:t>đun</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 mỗi m</a:t>
            </a:r>
            <a:r>
              <a:rPr lang="en-US" altLang="en-US" sz="1600" b="1">
                <a:latin typeface="Tahoma" panose="020B0604030504040204" pitchFamily="34" charset="0"/>
                <a:cs typeface="Tahoma" panose="020B0604030504040204" pitchFamily="34" charset="0"/>
              </a:rPr>
              <a:t>o</a:t>
            </a:r>
            <a:r>
              <a:rPr lang="vi-VN" altLang="en-US" sz="1600" b="1">
                <a:latin typeface="Tahoma" panose="020B0604030504040204" pitchFamily="34" charset="0"/>
                <a:cs typeface="Tahoma" panose="020B0604030504040204" pitchFamily="34" charset="0"/>
              </a:rPr>
              <a:t>đun thông tin sẽ được hiển thị trong </a:t>
            </a:r>
            <a:r>
              <a:rPr lang="en-US" altLang="en-US" sz="1600" b="1">
                <a:latin typeface="Tahoma" panose="020B0604030504040204" pitchFamily="34" charset="0"/>
                <a:cs typeface="Tahoma" panose="020B0604030504040204" pitchFamily="34" charset="0"/>
              </a:rPr>
              <a:t>1</a:t>
            </a:r>
            <a:r>
              <a:rPr lang="vi-VN" altLang="en-US" sz="1600" b="1">
                <a:latin typeface="Tahoma" panose="020B0604030504040204" pitchFamily="34" charset="0"/>
                <a:cs typeface="Tahoma" panose="020B0604030504040204" pitchFamily="34" charset="0"/>
              </a:rPr>
              <a:t> slide</a:t>
            </a:r>
            <a:r>
              <a:rPr lang="en-US" altLang="en-US" sz="1600" b="1">
                <a:latin typeface="Tahoma" panose="020B0604030504040204" pitchFamily="34" charset="0"/>
                <a:cs typeface="Tahoma" panose="020B0604030504040204" pitchFamily="34" charset="0"/>
              </a:rPr>
              <a:t>.  </a:t>
            </a:r>
          </a:p>
        </p:txBody>
      </p:sp>
      <p:sp>
        <p:nvSpPr>
          <p:cNvPr id="5" name="Content Placeholder 2"/>
          <p:cNvSpPr txBox="1">
            <a:spLocks noChangeArrowheads="1"/>
          </p:cNvSpPr>
          <p:nvPr/>
        </p:nvSpPr>
        <p:spPr bwMode="auto">
          <a:xfrm>
            <a:off x="1981200" y="20574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a:t>
            </a:r>
            <a:r>
              <a:rPr lang="vi-VN" altLang="en-US" sz="1600" b="1">
                <a:latin typeface="Tahoma" panose="020B0604030504040204" pitchFamily="34" charset="0"/>
                <a:cs typeface="Tahoma" panose="020B0604030504040204" pitchFamily="34" charset="0"/>
              </a:rPr>
              <a:t>ước 3</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lựa chọn tối đa các đối tượng </a:t>
            </a:r>
            <a:r>
              <a:rPr lang="en-US" altLang="en-US" sz="1600" b="1">
                <a:latin typeface="Tahoma" panose="020B0604030504040204" pitchFamily="34" charset="0"/>
                <a:cs typeface="Tahoma" panose="020B0604030504040204" pitchFamily="34" charset="0"/>
              </a:rPr>
              <a:t>Mutimedia</a:t>
            </a:r>
            <a:r>
              <a:rPr lang="vi-VN" altLang="en-US" sz="1600" b="1">
                <a:latin typeface="Tahoma" panose="020B0604030504040204" pitchFamily="34" charset="0"/>
                <a:cs typeface="Tahoma" panose="020B0604030504040204" pitchFamily="34" charset="0"/>
              </a:rPr>
              <a:t> có thể </a:t>
            </a:r>
            <a:r>
              <a:rPr lang="en-US" altLang="en-US" sz="1600" b="1">
                <a:latin typeface="Tahoma" panose="020B0604030504040204" pitchFamily="34" charset="0"/>
                <a:cs typeface="Tahoma" panose="020B0604030504040204" pitchFamily="34" charset="0"/>
              </a:rPr>
              <a:t>có </a:t>
            </a:r>
            <a:r>
              <a:rPr lang="vi-VN" altLang="en-US" sz="1600" b="1">
                <a:latin typeface="Tahoma" panose="020B0604030504040204" pitchFamily="34" charset="0"/>
                <a:cs typeface="Tahoma" panose="020B0604030504040204" pitchFamily="34" charset="0"/>
              </a:rPr>
              <a:t>dùng để minh họa trong nội dung bài dạy</a:t>
            </a:r>
            <a:r>
              <a:rPr lang="en-US" altLang="en-US" sz="1600" b="1">
                <a:latin typeface="Tahoma" panose="020B0604030504040204" pitchFamily="34" charset="0"/>
                <a:cs typeface="Tahoma" panose="020B0604030504040204" pitchFamily="34" charset="0"/>
              </a:rPr>
              <a:t> </a:t>
            </a:r>
          </a:p>
        </p:txBody>
      </p:sp>
      <p:sp>
        <p:nvSpPr>
          <p:cNvPr id="6" name="Content Placeholder 2"/>
          <p:cNvSpPr txBox="1">
            <a:spLocks noChangeArrowheads="1"/>
          </p:cNvSpPr>
          <p:nvPr/>
        </p:nvSpPr>
        <p:spPr bwMode="auto">
          <a:xfrm>
            <a:off x="1981200" y="2971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Bước 4</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chuẩn bị tài nguyên </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văn bản</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hình ảnh </a:t>
            </a:r>
            <a:r>
              <a:rPr lang="en-US" altLang="en-US" sz="1600" b="1">
                <a:latin typeface="Tahoma" panose="020B0604030504040204" pitchFamily="34" charset="0"/>
                <a:cs typeface="Tahoma" panose="020B0604030504040204" pitchFamily="34" charset="0"/>
              </a:rPr>
              <a:t>tĩnh,</a:t>
            </a:r>
            <a:r>
              <a:rPr lang="vi-VN" altLang="en-US" sz="1600" b="1">
                <a:latin typeface="Tahoma" panose="020B0604030504040204" pitchFamily="34" charset="0"/>
                <a:cs typeface="Tahoma" panose="020B0604030504040204" pitchFamily="34" charset="0"/>
              </a:rPr>
              <a:t> động</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 mô hình mô phỏng</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âm thanh</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phim</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 dùng để</a:t>
            </a:r>
            <a:r>
              <a:rPr lang="en-US" altLang="en-US" sz="1600" b="1">
                <a:latin typeface="Tahoma" panose="020B0604030504040204" pitchFamily="34" charset="0"/>
                <a:cs typeface="Tahoma" panose="020B0604030504040204" pitchFamily="34" charset="0"/>
              </a:rPr>
              <a:t> minh hoạt cho nội dung học tập.</a:t>
            </a:r>
          </a:p>
        </p:txBody>
      </p:sp>
      <p:sp>
        <p:nvSpPr>
          <p:cNvPr id="7" name="Content Placeholder 2"/>
          <p:cNvSpPr txBox="1">
            <a:spLocks noChangeArrowheads="1"/>
          </p:cNvSpPr>
          <p:nvPr/>
        </p:nvSpPr>
        <p:spPr bwMode="auto">
          <a:xfrm>
            <a:off x="1981200" y="38862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Bước </a:t>
            </a:r>
            <a:r>
              <a:rPr lang="en-US" altLang="en-US" sz="1600" b="1">
                <a:latin typeface="Tahoma" panose="020B0604030504040204" pitchFamily="34" charset="0"/>
                <a:cs typeface="Tahoma" panose="020B0604030504040204" pitchFamily="34" charset="0"/>
              </a:rPr>
              <a:t>5: Sử dụng MS Powerpoint để tích hợp nội dung trên các Slide.</a:t>
            </a:r>
          </a:p>
        </p:txBody>
      </p:sp>
      <p:sp>
        <p:nvSpPr>
          <p:cNvPr id="8" name="Content Placeholder 2"/>
          <p:cNvSpPr txBox="1">
            <a:spLocks noChangeArrowheads="1"/>
          </p:cNvSpPr>
          <p:nvPr/>
        </p:nvSpPr>
        <p:spPr bwMode="auto">
          <a:xfrm>
            <a:off x="1981200" y="44958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6: quy định cách thức thể hiện thông tin trên mỗi slide</a:t>
            </a:r>
          </a:p>
        </p:txBody>
      </p:sp>
      <p:sp>
        <p:nvSpPr>
          <p:cNvPr id="9" name="Content Placeholder 2"/>
          <p:cNvSpPr txBox="1">
            <a:spLocks noChangeArrowheads="1"/>
          </p:cNvSpPr>
          <p:nvPr/>
        </p:nvSpPr>
        <p:spPr bwMode="auto">
          <a:xfrm>
            <a:off x="1981200" y="50292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7: quy định hình thức chuyển đổi giữa mỗi Slide</a:t>
            </a:r>
          </a:p>
        </p:txBody>
      </p:sp>
      <p:sp>
        <p:nvSpPr>
          <p:cNvPr id="10" name="Content Placeholder 2"/>
          <p:cNvSpPr txBox="1">
            <a:spLocks noChangeArrowheads="1"/>
          </p:cNvSpPr>
          <p:nvPr/>
        </p:nvSpPr>
        <p:spPr bwMode="auto">
          <a:xfrm>
            <a:off x="1981200" y="55626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8: Viết các thông tin giải thích trên mỗi Slide</a:t>
            </a:r>
          </a:p>
        </p:txBody>
      </p:sp>
      <p:sp>
        <p:nvSpPr>
          <p:cNvPr id="11" name="Content Placeholder 2"/>
          <p:cNvSpPr txBox="1">
            <a:spLocks noChangeArrowheads="1"/>
          </p:cNvSpPr>
          <p:nvPr/>
        </p:nvSpPr>
        <p:spPr bwMode="auto">
          <a:xfrm>
            <a:off x="1981200" y="59436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9: In slide</a:t>
            </a:r>
          </a:p>
        </p:txBody>
      </p:sp>
      <p:sp>
        <p:nvSpPr>
          <p:cNvPr id="12" name="Content Placeholder 2"/>
          <p:cNvSpPr txBox="1">
            <a:spLocks noChangeArrowheads="1"/>
          </p:cNvSpPr>
          <p:nvPr/>
        </p:nvSpPr>
        <p:spPr bwMode="auto">
          <a:xfrm>
            <a:off x="1981200" y="64008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10: Trình diễn thử và sửa đổi</a:t>
            </a:r>
          </a:p>
        </p:txBody>
      </p:sp>
    </p:spTree>
    <p:extLst>
      <p:ext uri="{BB962C8B-B14F-4D97-AF65-F5344CB8AC3E}">
        <p14:creationId xmlns:p14="http://schemas.microsoft.com/office/powerpoint/2010/main" val="45711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ox(in)">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ox(in)">
                                      <p:cBhvr>
                                        <p:cTn id="22" dur="500"/>
                                        <p:tgtEl>
                                          <p:spTgt spid="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ox(in)">
                                      <p:cBhvr>
                                        <p:cTn id="27" dur="500"/>
                                        <p:tgtEl>
                                          <p:spTgt spid="7">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ox(in)">
                                      <p:cBhvr>
                                        <p:cTn id="32" dur="500"/>
                                        <p:tgtEl>
                                          <p:spTgt spid="8">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ox(in)">
                                      <p:cBhvr>
                                        <p:cTn id="37" dur="500"/>
                                        <p:tgtEl>
                                          <p:spTgt spid="9">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box(in)">
                                      <p:cBhvr>
                                        <p:cTn id="42" dur="500"/>
                                        <p:tgtEl>
                                          <p:spTgt spid="10">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box(in)">
                                      <p:cBhvr>
                                        <p:cTn id="47" dur="500"/>
                                        <p:tgtEl>
                                          <p:spTgt spid="1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box(in)">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2"/>
          <p:cNvSpPr>
            <a:spLocks noChangeShapeType="1"/>
          </p:cNvSpPr>
          <p:nvPr/>
        </p:nvSpPr>
        <p:spPr bwMode="auto">
          <a:xfrm>
            <a:off x="1524000" y="914400"/>
            <a:ext cx="9144000"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27" name="Text Box 3"/>
          <p:cNvSpPr txBox="1">
            <a:spLocks noChangeArrowheads="1"/>
          </p:cNvSpPr>
          <p:nvPr/>
        </p:nvSpPr>
        <p:spPr bwMode="auto">
          <a:xfrm>
            <a:off x="1524000" y="228601"/>
            <a:ext cx="9144000" cy="492125"/>
          </a:xfrm>
          <a:prstGeom prst="rect">
            <a:avLst/>
          </a:prstGeom>
          <a:noFill/>
          <a:ln>
            <a:noFill/>
          </a:ln>
          <a:effectLst/>
        </p:spPr>
        <p:txBody>
          <a:bodyPr>
            <a:spAutoFit/>
          </a:bodyPr>
          <a:lstStyle/>
          <a:p>
            <a:pPr marL="457200" indent="-457200">
              <a:spcBef>
                <a:spcPct val="50000"/>
              </a:spcBef>
              <a:buFont typeface="Wingdings" panose="05000000000000000000" pitchFamily="2" charset="2"/>
              <a:buChar char="ü"/>
              <a:defRPr/>
            </a:pPr>
            <a:r>
              <a:rPr lang="en-US" altLang="en-US" sz="2600" spc="-60" dirty="0" err="1">
                <a:solidFill>
                  <a:srgbClr val="FF0000"/>
                </a:solidFill>
                <a:latin typeface="Times New Roman" panose="02020603050405020304" pitchFamily="18" charset="0"/>
                <a:cs typeface="Times New Roman" panose="02020603050405020304" pitchFamily="18" charset="0"/>
              </a:rPr>
              <a:t>Một</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số</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kỹ</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thuật</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đảm</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bảo</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thể</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hiện</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rõ</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vị</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trí</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nội</a:t>
            </a:r>
            <a:r>
              <a:rPr lang="en-US" altLang="en-US" sz="2600" spc="-60" dirty="0">
                <a:solidFill>
                  <a:srgbClr val="FF0000"/>
                </a:solidFill>
                <a:latin typeface="Times New Roman" panose="02020603050405020304" pitchFamily="18" charset="0"/>
                <a:cs typeface="Times New Roman" panose="02020603050405020304" pitchFamily="18" charset="0"/>
              </a:rPr>
              <a:t> dung </a:t>
            </a:r>
            <a:r>
              <a:rPr lang="en-US" altLang="en-US" sz="2600" spc="-60" dirty="0" err="1">
                <a:solidFill>
                  <a:srgbClr val="FF0000"/>
                </a:solidFill>
                <a:latin typeface="Times New Roman" panose="02020603050405020304" pitchFamily="18" charset="0"/>
                <a:cs typeface="Times New Roman" panose="02020603050405020304" pitchFamily="18" charset="0"/>
              </a:rPr>
              <a:t>trong</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cấu</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trúc</a:t>
            </a:r>
            <a:endParaRPr lang="en-US" altLang="en-US" sz="2600" spc="-60" dirty="0">
              <a:solidFill>
                <a:srgbClr val="FF0000"/>
              </a:solidFill>
              <a:latin typeface="Times New Roman" panose="02020603050405020304" pitchFamily="18" charset="0"/>
              <a:cs typeface="Times New Roman" panose="02020603050405020304" pitchFamily="18" charset="0"/>
            </a:endParaRPr>
          </a:p>
        </p:txBody>
      </p:sp>
      <p:sp>
        <p:nvSpPr>
          <p:cNvPr id="74756" name="Text Box 4"/>
          <p:cNvSpPr txBox="1">
            <a:spLocks noChangeArrowheads="1"/>
          </p:cNvSpPr>
          <p:nvPr/>
        </p:nvSpPr>
        <p:spPr bwMode="auto">
          <a:xfrm>
            <a:off x="1524000" y="1143001"/>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ü"/>
            </a:pPr>
            <a:r>
              <a:rPr lang="en-US" altLang="en-US" sz="2800">
                <a:latin typeface="Times New Roman" panose="02020603050405020304" pitchFamily="18" charset="0"/>
                <a:cs typeface="Times New Roman" panose="02020603050405020304" pitchFamily="18" charset="0"/>
              </a:rPr>
              <a:t> </a:t>
            </a:r>
            <a:r>
              <a:rPr lang="en-US" altLang="en-US" sz="2800" b="1" u="sng">
                <a:latin typeface="Times New Roman" panose="02020603050405020304" pitchFamily="18" charset="0"/>
                <a:cs typeface="Times New Roman" panose="02020603050405020304" pitchFamily="18" charset="0"/>
              </a:rPr>
              <a:t>Nội dung thông tin</a:t>
            </a:r>
            <a:r>
              <a:rPr lang="en-US" altLang="en-US" sz="2800">
                <a:latin typeface="Times New Roman" panose="02020603050405020304" pitchFamily="18" charset="0"/>
                <a:cs typeface="Times New Roman" panose="02020603050405020304" pitchFamily="18" charset="0"/>
              </a:rPr>
              <a:t>:</a:t>
            </a:r>
          </a:p>
        </p:txBody>
      </p:sp>
      <p:sp>
        <p:nvSpPr>
          <p:cNvPr id="74757" name="Text Box 5"/>
          <p:cNvSpPr txBox="1">
            <a:spLocks noChangeArrowheads="1"/>
          </p:cNvSpPr>
          <p:nvPr/>
        </p:nvSpPr>
        <p:spPr bwMode="auto">
          <a:xfrm>
            <a:off x="1600200" y="1828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T</a:t>
            </a:r>
            <a:r>
              <a:rPr lang="vi-VN" altLang="en-US" sz="2400">
                <a:latin typeface="Times New Roman" panose="02020603050405020304" pitchFamily="18" charset="0"/>
                <a:cs typeface="Times New Roman" panose="02020603050405020304" pitchFamily="18" charset="0"/>
              </a:rPr>
              <a:t>ăng cường sử dụng biểu tượng đồ họa</a:t>
            </a:r>
            <a:r>
              <a:rPr lang="en-US" altLang="en-US" sz="2400">
                <a:latin typeface="Times New Roman" panose="02020603050405020304" pitchFamily="18" charset="0"/>
                <a:cs typeface="Times New Roman" panose="02020603050405020304" pitchFamily="18" charset="0"/>
              </a:rPr>
              <a:t>.</a:t>
            </a:r>
          </a:p>
        </p:txBody>
      </p:sp>
      <p:sp>
        <p:nvSpPr>
          <p:cNvPr id="74758" name="Text Box 6"/>
          <p:cNvSpPr txBox="1">
            <a:spLocks noChangeArrowheads="1"/>
          </p:cNvSpPr>
          <p:nvPr/>
        </p:nvSpPr>
        <p:spPr bwMode="auto">
          <a:xfrm>
            <a:off x="1600200"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S</a:t>
            </a:r>
            <a:r>
              <a:rPr lang="vi-VN" altLang="en-US" sz="2400">
                <a:latin typeface="Times New Roman" panose="02020603050405020304" pitchFamily="18" charset="0"/>
                <a:cs typeface="Times New Roman" panose="02020603050405020304" pitchFamily="18" charset="0"/>
              </a:rPr>
              <a:t>ử dụng cụm từ khóa hơn là câu văn hoàn chỉnh</a:t>
            </a:r>
            <a:endParaRPr lang="en-US" altLang="en-US" sz="2400">
              <a:latin typeface="Times New Roman" panose="02020603050405020304" pitchFamily="18" charset="0"/>
              <a:cs typeface="Times New Roman" panose="02020603050405020304" pitchFamily="18" charset="0"/>
            </a:endParaRPr>
          </a:p>
        </p:txBody>
      </p:sp>
      <p:sp>
        <p:nvSpPr>
          <p:cNvPr id="74759" name="Text Box 7"/>
          <p:cNvSpPr txBox="1">
            <a:spLocks noChangeArrowheads="1"/>
          </p:cNvSpPr>
          <p:nvPr/>
        </p:nvSpPr>
        <p:spPr bwMode="auto">
          <a:xfrm>
            <a:off x="1600200" y="3124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Chuyển đổi câu thành các ý</a:t>
            </a:r>
          </a:p>
        </p:txBody>
      </p:sp>
      <p:sp>
        <p:nvSpPr>
          <p:cNvPr id="74760" name="Text Box 8"/>
          <p:cNvSpPr txBox="1">
            <a:spLocks noChangeArrowheads="1"/>
          </p:cNvSpPr>
          <p:nvPr/>
        </p:nvSpPr>
        <p:spPr bwMode="auto">
          <a:xfrm>
            <a:off x="1600200" y="3733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S/d nguyên tắc 6x6</a:t>
            </a:r>
          </a:p>
        </p:txBody>
      </p:sp>
      <p:sp>
        <p:nvSpPr>
          <p:cNvPr id="74761" name="Text Box 9"/>
          <p:cNvSpPr txBox="1">
            <a:spLocks noChangeArrowheads="1"/>
          </p:cNvSpPr>
          <p:nvPr/>
        </p:nvSpPr>
        <p:spPr bwMode="auto">
          <a:xfrm>
            <a:off x="1600200" y="4343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Không trình bày quá 2 Font chữ. S/d chữ không chân, hạn chế chữ hoa</a:t>
            </a:r>
          </a:p>
        </p:txBody>
      </p:sp>
      <p:sp>
        <p:nvSpPr>
          <p:cNvPr id="74762" name="Text Box 10"/>
          <p:cNvSpPr txBox="1">
            <a:spLocks noChangeArrowheads="1"/>
          </p:cNvSpPr>
          <p:nvPr/>
        </p:nvSpPr>
        <p:spPr bwMode="auto">
          <a:xfrm>
            <a:off x="1600200" y="502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Không quá 3 màu chữ trong 1 slide.</a:t>
            </a:r>
          </a:p>
        </p:txBody>
      </p:sp>
      <p:sp>
        <p:nvSpPr>
          <p:cNvPr id="74763" name="Text Box 11"/>
          <p:cNvSpPr txBox="1">
            <a:spLocks noChangeArrowheads="1"/>
          </p:cNvSpPr>
          <p:nvPr/>
        </p:nvSpPr>
        <p:spPr bwMode="auto">
          <a:xfrm>
            <a:off x="1600200" y="5791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Mỗi slide chỉ nên thể hiện 1 ý.</a:t>
            </a:r>
          </a:p>
        </p:txBody>
      </p:sp>
    </p:spTree>
    <p:extLst>
      <p:ext uri="{BB962C8B-B14F-4D97-AF65-F5344CB8AC3E}">
        <p14:creationId xmlns:p14="http://schemas.microsoft.com/office/powerpoint/2010/main" val="26107167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Line 2"/>
          <p:cNvSpPr>
            <a:spLocks noChangeShapeType="1"/>
          </p:cNvSpPr>
          <p:nvPr/>
        </p:nvSpPr>
        <p:spPr bwMode="auto">
          <a:xfrm>
            <a:off x="1524000" y="990600"/>
            <a:ext cx="9144000"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52" name="Rectangle 4"/>
          <p:cNvSpPr>
            <a:spLocks noGrp="1" noChangeArrowheads="1"/>
          </p:cNvSpPr>
          <p:nvPr>
            <p:ph type="body" idx="1"/>
          </p:nvPr>
        </p:nvSpPr>
        <p:spPr>
          <a:xfrm>
            <a:off x="1524000" y="762000"/>
            <a:ext cx="8763000" cy="4953000"/>
          </a:xfrm>
          <a:noFill/>
        </p:spPr>
        <p:txBody>
          <a:bodyPr/>
          <a:lstStyle/>
          <a:p>
            <a:pPr eaLnBrk="1" hangingPunct="1"/>
            <a:endParaRPr lang="en-US" altLang="en-US" b="1">
              <a:latin typeface=".VnHelvetIns" panose="020B7200000000000000" pitchFamily="34" charset="0"/>
            </a:endParaRPr>
          </a:p>
          <a:p>
            <a:pPr lvl="1" eaLnBrk="1" hangingPunct="1"/>
            <a:r>
              <a:rPr lang="en-US" altLang="en-US" b="1" smtClean="0">
                <a:latin typeface=".VnHelvetIns" panose="020B7200000000000000" pitchFamily="34" charset="0"/>
              </a:rPr>
              <a:t>Về khung hình (tỷ lệ % hướng chú ý của người xem)</a:t>
            </a:r>
            <a:r>
              <a:rPr lang="en-US" altLang="en-US" sz="3600" b="1"/>
              <a:t> </a:t>
            </a:r>
          </a:p>
        </p:txBody>
      </p:sp>
      <p:sp>
        <p:nvSpPr>
          <p:cNvPr id="130053" name="Rectangle 5"/>
          <p:cNvSpPr>
            <a:spLocks noChangeArrowheads="1"/>
          </p:cNvSpPr>
          <p:nvPr/>
        </p:nvSpPr>
        <p:spPr bwMode="auto">
          <a:xfrm>
            <a:off x="2971800" y="2362200"/>
            <a:ext cx="6629400" cy="3733800"/>
          </a:xfrm>
          <a:prstGeom prst="rect">
            <a:avLst/>
          </a:prstGeom>
          <a:gradFill rotWithShape="0">
            <a:gsLst>
              <a:gs pos="0">
                <a:srgbClr val="FFFFFF"/>
              </a:gs>
              <a:gs pos="100000">
                <a:srgbClr val="FF330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0054" name="Text Box 6"/>
          <p:cNvSpPr txBox="1">
            <a:spLocks noChangeArrowheads="1"/>
          </p:cNvSpPr>
          <p:nvPr/>
        </p:nvSpPr>
        <p:spPr bwMode="auto">
          <a:xfrm>
            <a:off x="3956051" y="3200400"/>
            <a:ext cx="1101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a:solidFill>
                  <a:srgbClr val="0000FF"/>
                </a:solidFill>
                <a:latin typeface=".VnHelvetIns" panose="020B7200000000000000" pitchFamily="34" charset="0"/>
              </a:rPr>
              <a:t>41%</a:t>
            </a:r>
          </a:p>
        </p:txBody>
      </p:sp>
      <p:sp>
        <p:nvSpPr>
          <p:cNvPr id="130055" name="Text Box 7"/>
          <p:cNvSpPr txBox="1">
            <a:spLocks noChangeArrowheads="1"/>
          </p:cNvSpPr>
          <p:nvPr/>
        </p:nvSpPr>
        <p:spPr bwMode="auto">
          <a:xfrm>
            <a:off x="7280276" y="3200400"/>
            <a:ext cx="1101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a:solidFill>
                  <a:srgbClr val="0000FF"/>
                </a:solidFill>
                <a:latin typeface=".VnHelvetIns" panose="020B7200000000000000" pitchFamily="34" charset="0"/>
              </a:rPr>
              <a:t>20%</a:t>
            </a:r>
          </a:p>
        </p:txBody>
      </p:sp>
      <p:sp>
        <p:nvSpPr>
          <p:cNvPr id="130056" name="Text Box 8"/>
          <p:cNvSpPr txBox="1">
            <a:spLocks noChangeArrowheads="1"/>
          </p:cNvSpPr>
          <p:nvPr/>
        </p:nvSpPr>
        <p:spPr bwMode="auto">
          <a:xfrm>
            <a:off x="7280276" y="4973638"/>
            <a:ext cx="1101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a:solidFill>
                  <a:srgbClr val="0000FF"/>
                </a:solidFill>
                <a:latin typeface=".VnHelvetIns" panose="020B7200000000000000" pitchFamily="34" charset="0"/>
              </a:rPr>
              <a:t>14%</a:t>
            </a:r>
          </a:p>
        </p:txBody>
      </p:sp>
      <p:sp>
        <p:nvSpPr>
          <p:cNvPr id="130057" name="Text Box 9"/>
          <p:cNvSpPr txBox="1">
            <a:spLocks noChangeArrowheads="1"/>
          </p:cNvSpPr>
          <p:nvPr/>
        </p:nvSpPr>
        <p:spPr bwMode="auto">
          <a:xfrm>
            <a:off x="3956051" y="5049839"/>
            <a:ext cx="11017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a:solidFill>
                  <a:srgbClr val="0000FF"/>
                </a:solidFill>
                <a:latin typeface=".VnHelvetIns" panose="020B7200000000000000" pitchFamily="34" charset="0"/>
              </a:rPr>
              <a:t>25%</a:t>
            </a:r>
          </a:p>
        </p:txBody>
      </p:sp>
      <p:sp>
        <p:nvSpPr>
          <p:cNvPr id="130058" name="Line 10"/>
          <p:cNvSpPr>
            <a:spLocks noChangeShapeType="1"/>
          </p:cNvSpPr>
          <p:nvPr/>
        </p:nvSpPr>
        <p:spPr bwMode="auto">
          <a:xfrm>
            <a:off x="3048000" y="4267200"/>
            <a:ext cx="6470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059" name="Line 11"/>
          <p:cNvSpPr>
            <a:spLocks noChangeShapeType="1"/>
          </p:cNvSpPr>
          <p:nvPr/>
        </p:nvSpPr>
        <p:spPr bwMode="auto">
          <a:xfrm>
            <a:off x="6324600" y="2514600"/>
            <a:ext cx="0" cy="3429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51776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052">
                                            <p:txEl>
                                              <p:pRg st="1" end="1"/>
                                            </p:txEl>
                                          </p:spTgt>
                                        </p:tgtEl>
                                        <p:attrNameLst>
                                          <p:attrName>style.visibility</p:attrName>
                                        </p:attrNameLst>
                                      </p:cBhvr>
                                      <p:to>
                                        <p:strVal val="visible"/>
                                      </p:to>
                                    </p:set>
                                    <p:animEffect transition="in" filter="dissolve">
                                      <p:cBhvr>
                                        <p:cTn id="7" dur="500"/>
                                        <p:tgtEl>
                                          <p:spTgt spid="13005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30053"/>
                                        </p:tgtEl>
                                        <p:attrNameLst>
                                          <p:attrName>style.visibility</p:attrName>
                                        </p:attrNameLst>
                                      </p:cBhvr>
                                      <p:to>
                                        <p:strVal val="visible"/>
                                      </p:to>
                                    </p:set>
                                    <p:animEffect transition="in" filter="box(out)">
                                      <p:cBhvr>
                                        <p:cTn id="12" dur="500"/>
                                        <p:tgtEl>
                                          <p:spTgt spid="13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130058"/>
                                        </p:tgtEl>
                                        <p:attrNameLst>
                                          <p:attrName>style.visibility</p:attrName>
                                        </p:attrNameLst>
                                      </p:cBhvr>
                                      <p:to>
                                        <p:strVal val="visible"/>
                                      </p:to>
                                    </p:set>
                                    <p:animEffect transition="in" filter="blinds(vertical)">
                                      <p:cBhvr>
                                        <p:cTn id="17" dur="500"/>
                                        <p:tgtEl>
                                          <p:spTgt spid="1300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130059"/>
                                        </p:tgtEl>
                                        <p:attrNameLst>
                                          <p:attrName>style.visibility</p:attrName>
                                        </p:attrNameLst>
                                      </p:cBhvr>
                                      <p:to>
                                        <p:strVal val="visible"/>
                                      </p:to>
                                    </p:set>
                                    <p:animEffect transition="in" filter="blinds(vertical)">
                                      <p:cBhvr>
                                        <p:cTn id="22" dur="500"/>
                                        <p:tgtEl>
                                          <p:spTgt spid="1300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0054"/>
                                        </p:tgtEl>
                                        <p:attrNameLst>
                                          <p:attrName>style.visibility</p:attrName>
                                        </p:attrNameLst>
                                      </p:cBhvr>
                                      <p:to>
                                        <p:strVal val="visible"/>
                                      </p:to>
                                    </p:set>
                                    <p:animEffect transition="in" filter="blinds(horizontal)">
                                      <p:cBhvr>
                                        <p:cTn id="27" dur="500"/>
                                        <p:tgtEl>
                                          <p:spTgt spid="13005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130057"/>
                                        </p:tgtEl>
                                        <p:attrNameLst>
                                          <p:attrName>style.visibility</p:attrName>
                                        </p:attrNameLst>
                                      </p:cBhvr>
                                      <p:to>
                                        <p:strVal val="visible"/>
                                      </p:to>
                                    </p:set>
                                    <p:animEffect transition="in" filter="blinds(vertical)">
                                      <p:cBhvr>
                                        <p:cTn id="32" dur="500"/>
                                        <p:tgtEl>
                                          <p:spTgt spid="1300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0055"/>
                                        </p:tgtEl>
                                        <p:attrNameLst>
                                          <p:attrName>style.visibility</p:attrName>
                                        </p:attrNameLst>
                                      </p:cBhvr>
                                      <p:to>
                                        <p:strVal val="visible"/>
                                      </p:to>
                                    </p:set>
                                    <p:animEffect transition="in" filter="blinds(horizontal)">
                                      <p:cBhvr>
                                        <p:cTn id="37" dur="500"/>
                                        <p:tgtEl>
                                          <p:spTgt spid="13005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0056"/>
                                        </p:tgtEl>
                                        <p:attrNameLst>
                                          <p:attrName>style.visibility</p:attrName>
                                        </p:attrNameLst>
                                      </p:cBhvr>
                                      <p:to>
                                        <p:strVal val="visible"/>
                                      </p:to>
                                    </p:set>
                                    <p:animEffect transition="in" filter="blinds(horizontal)">
                                      <p:cBhvr>
                                        <p:cTn id="42" dur="500"/>
                                        <p:tgtEl>
                                          <p:spTgt spid="130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build="p" bldLvl="4" autoUpdateAnimBg="0"/>
      <p:bldP spid="130054" grpId="0" autoUpdateAnimBg="0"/>
      <p:bldP spid="130055" grpId="0" autoUpdateAnimBg="0"/>
      <p:bldP spid="130056" grpId="0" autoUpdateAnimBg="0"/>
      <p:bldP spid="130057" grpId="0" autoUpdateAnimBg="0"/>
      <p:bldP spid="130058" grpId="0" animBg="1"/>
      <p:bldP spid="1300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Line 2"/>
          <p:cNvSpPr>
            <a:spLocks noChangeShapeType="1"/>
          </p:cNvSpPr>
          <p:nvPr/>
        </p:nvSpPr>
        <p:spPr bwMode="auto">
          <a:xfrm>
            <a:off x="1524000" y="914400"/>
            <a:ext cx="9144000"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6" name="Rectangle 4"/>
          <p:cNvSpPr>
            <a:spLocks noGrp="1" noChangeArrowheads="1"/>
          </p:cNvSpPr>
          <p:nvPr>
            <p:ph type="body" idx="1"/>
          </p:nvPr>
        </p:nvSpPr>
        <p:spPr>
          <a:xfrm>
            <a:off x="1524000" y="1219200"/>
            <a:ext cx="8420100" cy="4953000"/>
          </a:xfrm>
          <a:noFill/>
        </p:spPr>
        <p:txBody>
          <a:bodyPr/>
          <a:lstStyle/>
          <a:p>
            <a:pPr marL="457200" lvl="1" indent="0">
              <a:spcBef>
                <a:spcPct val="100000"/>
              </a:spcBef>
              <a:buNone/>
            </a:pPr>
            <a:r>
              <a:rPr lang="en-US" altLang="en-US" sz="3600">
                <a:latin typeface=".VnHelvetIns" panose="020B7200000000000000" pitchFamily="34" charset="0"/>
              </a:rPr>
              <a:t>- Về màu sắc:</a:t>
            </a:r>
          </a:p>
        </p:txBody>
      </p:sp>
      <p:sp>
        <p:nvSpPr>
          <p:cNvPr id="131077" name="Text Box 5"/>
          <p:cNvSpPr txBox="1">
            <a:spLocks noChangeArrowheads="1"/>
          </p:cNvSpPr>
          <p:nvPr/>
        </p:nvSpPr>
        <p:spPr bwMode="auto">
          <a:xfrm>
            <a:off x="3962400" y="2209801"/>
            <a:ext cx="3613150" cy="531813"/>
          </a:xfrm>
          <a:prstGeom prst="rect">
            <a:avLst/>
          </a:prstGeom>
          <a:solidFill>
            <a:srgbClr val="FFFF00"/>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latin typeface=".VnHelvetIns" panose="020B7200000000000000" pitchFamily="34" charset="0"/>
              </a:rPr>
              <a:t>Vµng - ®en</a:t>
            </a:r>
          </a:p>
        </p:txBody>
      </p:sp>
      <p:sp>
        <p:nvSpPr>
          <p:cNvPr id="131078" name="Text Box 6"/>
          <p:cNvSpPr txBox="1">
            <a:spLocks noChangeArrowheads="1"/>
          </p:cNvSpPr>
          <p:nvPr/>
        </p:nvSpPr>
        <p:spPr bwMode="auto">
          <a:xfrm>
            <a:off x="3962400" y="3354388"/>
            <a:ext cx="3581400" cy="531812"/>
          </a:xfrm>
          <a:prstGeom prst="rect">
            <a:avLst/>
          </a:prstGeom>
          <a:solidFill>
            <a:schemeClr val="bg1"/>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solidFill>
                  <a:srgbClr val="FF3300"/>
                </a:solidFill>
                <a:latin typeface=".VnHelvetIns" panose="020B7200000000000000" pitchFamily="34" charset="0"/>
              </a:rPr>
              <a:t>Tr¾ng - ®á, xanh, ®en</a:t>
            </a:r>
            <a:endParaRPr lang="en-US" altLang="en-US" sz="2800">
              <a:latin typeface=".VnHelvetIns" panose="020B7200000000000000" pitchFamily="34" charset="0"/>
            </a:endParaRPr>
          </a:p>
        </p:txBody>
      </p:sp>
      <p:sp>
        <p:nvSpPr>
          <p:cNvPr id="131079" name="Text Box 7"/>
          <p:cNvSpPr txBox="1">
            <a:spLocks noChangeArrowheads="1"/>
          </p:cNvSpPr>
          <p:nvPr/>
        </p:nvSpPr>
        <p:spPr bwMode="auto">
          <a:xfrm>
            <a:off x="3962400" y="4421188"/>
            <a:ext cx="3581400" cy="531812"/>
          </a:xfrm>
          <a:prstGeom prst="rect">
            <a:avLst/>
          </a:prstGeom>
          <a:solidFill>
            <a:srgbClr val="0000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solidFill>
                  <a:schemeClr val="bg1"/>
                </a:solidFill>
                <a:latin typeface=".VnHelvetIns" panose="020B7200000000000000" pitchFamily="34" charset="0"/>
              </a:rPr>
              <a:t>Xanh – tr¾ng</a:t>
            </a:r>
            <a:endParaRPr lang="en-US" altLang="en-US" sz="2800">
              <a:latin typeface=".VnHelvetIns" panose="020B7200000000000000" pitchFamily="34" charset="0"/>
            </a:endParaRPr>
          </a:p>
        </p:txBody>
      </p:sp>
      <p:sp>
        <p:nvSpPr>
          <p:cNvPr id="131080" name="Text Box 8"/>
          <p:cNvSpPr txBox="1">
            <a:spLocks noChangeArrowheads="1"/>
          </p:cNvSpPr>
          <p:nvPr/>
        </p:nvSpPr>
        <p:spPr bwMode="auto">
          <a:xfrm>
            <a:off x="3962400" y="5503864"/>
            <a:ext cx="3657600" cy="592137"/>
          </a:xfrm>
          <a:prstGeom prst="rect">
            <a:avLst/>
          </a:prstGeom>
          <a:solidFill>
            <a:schemeClr val="tx1"/>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a:solidFill>
                  <a:srgbClr val="FFFF00"/>
                </a:solidFill>
                <a:latin typeface=".VnHelvetIns" panose="020B7200000000000000" pitchFamily="34" charset="0"/>
              </a:rPr>
              <a:t>§en – Vµng</a:t>
            </a:r>
            <a:endParaRPr lang="en-US" altLang="en-US">
              <a:latin typeface=".VnHelvetIns" panose="020B7200000000000000" pitchFamily="34" charset="0"/>
            </a:endParaRPr>
          </a:p>
        </p:txBody>
      </p:sp>
    </p:spTree>
    <p:extLst>
      <p:ext uri="{BB962C8B-B14F-4D97-AF65-F5344CB8AC3E}">
        <p14:creationId xmlns:p14="http://schemas.microsoft.com/office/powerpoint/2010/main" val="2919329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076">
                                            <p:txEl>
                                              <p:pRg st="0" end="0"/>
                                            </p:txEl>
                                          </p:spTgt>
                                        </p:tgtEl>
                                        <p:attrNameLst>
                                          <p:attrName>style.visibility</p:attrName>
                                        </p:attrNameLst>
                                      </p:cBhvr>
                                      <p:to>
                                        <p:strVal val="visible"/>
                                      </p:to>
                                    </p:set>
                                    <p:animEffect transition="in" filter="dissolve">
                                      <p:cBhvr>
                                        <p:cTn id="7" dur="500"/>
                                        <p:tgtEl>
                                          <p:spTgt spid="1310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1077"/>
                                        </p:tgtEl>
                                        <p:attrNameLst>
                                          <p:attrName>style.visibility</p:attrName>
                                        </p:attrNameLst>
                                      </p:cBhvr>
                                      <p:to>
                                        <p:strVal val="visible"/>
                                      </p:to>
                                    </p:set>
                                    <p:animEffect transition="in" filter="blinds(horizontal)">
                                      <p:cBhvr>
                                        <p:cTn id="12" dur="500"/>
                                        <p:tgtEl>
                                          <p:spTgt spid="1310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1078"/>
                                        </p:tgtEl>
                                        <p:attrNameLst>
                                          <p:attrName>style.visibility</p:attrName>
                                        </p:attrNameLst>
                                      </p:cBhvr>
                                      <p:to>
                                        <p:strVal val="visible"/>
                                      </p:to>
                                    </p:set>
                                    <p:animEffect transition="in" filter="blinds(horizontal)">
                                      <p:cBhvr>
                                        <p:cTn id="17" dur="500"/>
                                        <p:tgtEl>
                                          <p:spTgt spid="1310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1079"/>
                                        </p:tgtEl>
                                        <p:attrNameLst>
                                          <p:attrName>style.visibility</p:attrName>
                                        </p:attrNameLst>
                                      </p:cBhvr>
                                      <p:to>
                                        <p:strVal val="visible"/>
                                      </p:to>
                                    </p:set>
                                    <p:animEffect transition="in" filter="blinds(horizontal)">
                                      <p:cBhvr>
                                        <p:cTn id="22" dur="500"/>
                                        <p:tgtEl>
                                          <p:spTgt spid="1310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1080"/>
                                        </p:tgtEl>
                                        <p:attrNameLst>
                                          <p:attrName>style.visibility</p:attrName>
                                        </p:attrNameLst>
                                      </p:cBhvr>
                                      <p:to>
                                        <p:strVal val="visible"/>
                                      </p:to>
                                    </p:set>
                                    <p:animEffect transition="in" filter="blinds(horizontal)">
                                      <p:cBhvr>
                                        <p:cTn id="27" dur="500"/>
                                        <p:tgtEl>
                                          <p:spTgt spid="131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build="p" bldLvl="4" autoUpdateAnimBg="0"/>
      <p:bldP spid="131077" grpId="0" animBg="1" autoUpdateAnimBg="0"/>
      <p:bldP spid="131078" grpId="0" animBg="1" autoUpdateAnimBg="0"/>
      <p:bldP spid="131079" grpId="0" animBg="1" autoUpdateAnimBg="0"/>
      <p:bldP spid="131080"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1524000" y="2057400"/>
            <a:ext cx="9067800" cy="4419600"/>
          </a:xfrm>
        </p:spPr>
        <p:txBody>
          <a:bodyPr/>
          <a:lstStyle/>
          <a:p>
            <a:pPr lvl="1" eaLnBrk="1" hangingPunct="1">
              <a:lnSpc>
                <a:spcPct val="200000"/>
              </a:lnSpc>
              <a:buFontTx/>
              <a:buNone/>
            </a:pPr>
            <a:r>
              <a:rPr lang="en-US" altLang="en-US" smtClean="0"/>
              <a:t>A</a:t>
            </a:r>
            <a:r>
              <a:rPr lang="en-US" altLang="en-US"/>
              <a:t>     </a:t>
            </a:r>
            <a:r>
              <a:rPr lang="en-US" altLang="en-US" sz="3600"/>
              <a:t>A   </a:t>
            </a:r>
            <a:r>
              <a:rPr lang="en-US" altLang="en-US"/>
              <a:t> </a:t>
            </a:r>
            <a:r>
              <a:rPr lang="en-US" altLang="en-US" sz="4800"/>
              <a:t>A  </a:t>
            </a:r>
            <a:r>
              <a:rPr lang="en-US" altLang="en-US"/>
              <a:t> </a:t>
            </a:r>
            <a:r>
              <a:rPr lang="en-US" altLang="en-US" sz="6000"/>
              <a:t>A   </a:t>
            </a:r>
            <a:r>
              <a:rPr lang="en-US" altLang="en-US"/>
              <a:t> </a:t>
            </a:r>
            <a:r>
              <a:rPr lang="en-US" altLang="en-US" sz="7200"/>
              <a:t>A</a:t>
            </a:r>
            <a:r>
              <a:rPr lang="en-US" altLang="en-US"/>
              <a:t>       </a:t>
            </a:r>
            <a:r>
              <a:rPr lang="en-US" altLang="en-US" sz="8000"/>
              <a:t>A</a:t>
            </a:r>
            <a:r>
              <a:rPr lang="en-US" altLang="en-US"/>
              <a:t>       </a:t>
            </a:r>
            <a:r>
              <a:rPr lang="en-US" altLang="en-US" sz="9600"/>
              <a:t>A </a:t>
            </a:r>
            <a:r>
              <a:rPr lang="en-US" altLang="en-US" sz="11500"/>
              <a:t>A</a:t>
            </a:r>
            <a:endParaRPr lang="en-US" altLang="en-US"/>
          </a:p>
        </p:txBody>
      </p:sp>
      <p:grpSp>
        <p:nvGrpSpPr>
          <p:cNvPr id="77827" name="Group 3"/>
          <p:cNvGrpSpPr>
            <a:grpSpLocks/>
          </p:cNvGrpSpPr>
          <p:nvPr/>
        </p:nvGrpSpPr>
        <p:grpSpPr bwMode="auto">
          <a:xfrm>
            <a:off x="1752600" y="5424488"/>
            <a:ext cx="8610600" cy="366712"/>
            <a:chOff x="648" y="3417"/>
            <a:chExt cx="4588" cy="231"/>
          </a:xfrm>
        </p:grpSpPr>
        <p:sp>
          <p:nvSpPr>
            <p:cNvPr id="77838" name="Text Box 4"/>
            <p:cNvSpPr txBox="1">
              <a:spLocks noChangeArrowheads="1"/>
            </p:cNvSpPr>
            <p:nvPr/>
          </p:nvSpPr>
          <p:spPr bwMode="auto">
            <a:xfrm>
              <a:off x="648" y="3417"/>
              <a:ext cx="36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3m</a:t>
              </a:r>
              <a:endParaRPr lang="en-US" altLang="en-US" sz="1200">
                <a:latin typeface=".VnRevueH" panose="020B7200000000000000" pitchFamily="34" charset="0"/>
              </a:endParaRPr>
            </a:p>
          </p:txBody>
        </p:sp>
        <p:sp>
          <p:nvSpPr>
            <p:cNvPr id="77839" name="Text Box 5"/>
            <p:cNvSpPr txBox="1">
              <a:spLocks noChangeArrowheads="1"/>
            </p:cNvSpPr>
            <p:nvPr/>
          </p:nvSpPr>
          <p:spPr bwMode="auto">
            <a:xfrm>
              <a:off x="1064" y="3417"/>
              <a:ext cx="36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6m</a:t>
              </a:r>
              <a:endParaRPr lang="en-US" altLang="en-US" sz="1200">
                <a:latin typeface=".VnRevueH" panose="020B7200000000000000" pitchFamily="34" charset="0"/>
              </a:endParaRPr>
            </a:p>
          </p:txBody>
        </p:sp>
        <p:sp>
          <p:nvSpPr>
            <p:cNvPr id="77840" name="Text Box 6"/>
            <p:cNvSpPr txBox="1">
              <a:spLocks noChangeArrowheads="1"/>
            </p:cNvSpPr>
            <p:nvPr/>
          </p:nvSpPr>
          <p:spPr bwMode="auto">
            <a:xfrm>
              <a:off x="1532" y="3417"/>
              <a:ext cx="36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9m</a:t>
              </a:r>
              <a:endParaRPr lang="en-US" altLang="en-US" sz="1200">
                <a:latin typeface=".VnRevueH" panose="020B7200000000000000" pitchFamily="34" charset="0"/>
              </a:endParaRPr>
            </a:p>
          </p:txBody>
        </p:sp>
        <p:sp>
          <p:nvSpPr>
            <p:cNvPr id="77841" name="Text Box 7"/>
            <p:cNvSpPr txBox="1">
              <a:spLocks noChangeArrowheads="1"/>
            </p:cNvSpPr>
            <p:nvPr/>
          </p:nvSpPr>
          <p:spPr bwMode="auto">
            <a:xfrm>
              <a:off x="1890"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12m</a:t>
              </a:r>
              <a:endParaRPr lang="en-US" altLang="en-US" sz="1200">
                <a:latin typeface=".VnRevueH" panose="020B7200000000000000" pitchFamily="34" charset="0"/>
              </a:endParaRPr>
            </a:p>
          </p:txBody>
        </p:sp>
        <p:sp>
          <p:nvSpPr>
            <p:cNvPr id="77842" name="Text Box 8"/>
            <p:cNvSpPr txBox="1">
              <a:spLocks noChangeArrowheads="1"/>
            </p:cNvSpPr>
            <p:nvPr/>
          </p:nvSpPr>
          <p:spPr bwMode="auto">
            <a:xfrm>
              <a:off x="2568"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15m</a:t>
              </a:r>
              <a:endParaRPr lang="en-US" altLang="en-US" sz="1200">
                <a:latin typeface=".VnRevueH" panose="020B7200000000000000" pitchFamily="34" charset="0"/>
              </a:endParaRPr>
            </a:p>
          </p:txBody>
        </p:sp>
        <p:sp>
          <p:nvSpPr>
            <p:cNvPr id="77843" name="Text Box 9"/>
            <p:cNvSpPr txBox="1">
              <a:spLocks noChangeArrowheads="1"/>
            </p:cNvSpPr>
            <p:nvPr/>
          </p:nvSpPr>
          <p:spPr bwMode="auto">
            <a:xfrm>
              <a:off x="3266"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18m</a:t>
              </a:r>
              <a:endParaRPr lang="en-US" altLang="en-US" sz="1200">
                <a:latin typeface=".VnRevueH" panose="020B7200000000000000" pitchFamily="34" charset="0"/>
              </a:endParaRPr>
            </a:p>
          </p:txBody>
        </p:sp>
        <p:sp>
          <p:nvSpPr>
            <p:cNvPr id="77844" name="Text Box 10"/>
            <p:cNvSpPr txBox="1">
              <a:spLocks noChangeArrowheads="1"/>
            </p:cNvSpPr>
            <p:nvPr/>
          </p:nvSpPr>
          <p:spPr bwMode="auto">
            <a:xfrm>
              <a:off x="3976"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21m</a:t>
              </a:r>
              <a:endParaRPr lang="en-US" altLang="en-US" sz="1200">
                <a:latin typeface=".VnRevueH" panose="020B7200000000000000" pitchFamily="34" charset="0"/>
              </a:endParaRPr>
            </a:p>
          </p:txBody>
        </p:sp>
        <p:sp>
          <p:nvSpPr>
            <p:cNvPr id="77845" name="Text Box 11"/>
            <p:cNvSpPr txBox="1">
              <a:spLocks noChangeArrowheads="1"/>
            </p:cNvSpPr>
            <p:nvPr/>
          </p:nvSpPr>
          <p:spPr bwMode="auto">
            <a:xfrm>
              <a:off x="4664"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24m</a:t>
              </a:r>
              <a:endParaRPr lang="en-US" altLang="en-US" sz="1200">
                <a:latin typeface=".VnRevueH" panose="020B7200000000000000" pitchFamily="34" charset="0"/>
              </a:endParaRPr>
            </a:p>
          </p:txBody>
        </p:sp>
      </p:grpSp>
      <p:sp>
        <p:nvSpPr>
          <p:cNvPr id="132108" name="Text Box 12"/>
          <p:cNvSpPr txBox="1">
            <a:spLocks noChangeArrowheads="1"/>
          </p:cNvSpPr>
          <p:nvPr/>
        </p:nvSpPr>
        <p:spPr bwMode="auto">
          <a:xfrm>
            <a:off x="1752601" y="3949701"/>
            <a:ext cx="957263"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12mm</a:t>
            </a:r>
          </a:p>
        </p:txBody>
      </p:sp>
      <p:sp>
        <p:nvSpPr>
          <p:cNvPr id="132109" name="Text Box 13"/>
          <p:cNvSpPr txBox="1">
            <a:spLocks noChangeArrowheads="1"/>
          </p:cNvSpPr>
          <p:nvPr/>
        </p:nvSpPr>
        <p:spPr bwMode="auto">
          <a:xfrm>
            <a:off x="2438400" y="358140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25mm</a:t>
            </a:r>
          </a:p>
        </p:txBody>
      </p:sp>
      <p:sp>
        <p:nvSpPr>
          <p:cNvPr id="132110" name="Text Box 14"/>
          <p:cNvSpPr txBox="1">
            <a:spLocks noChangeArrowheads="1"/>
          </p:cNvSpPr>
          <p:nvPr/>
        </p:nvSpPr>
        <p:spPr bwMode="auto">
          <a:xfrm>
            <a:off x="3276600" y="3317876"/>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40mm</a:t>
            </a:r>
          </a:p>
        </p:txBody>
      </p:sp>
      <p:sp>
        <p:nvSpPr>
          <p:cNvPr id="132111" name="Text Box 15"/>
          <p:cNvSpPr txBox="1">
            <a:spLocks noChangeArrowheads="1"/>
          </p:cNvSpPr>
          <p:nvPr/>
        </p:nvSpPr>
        <p:spPr bwMode="auto">
          <a:xfrm>
            <a:off x="4267200" y="320675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50mm</a:t>
            </a:r>
          </a:p>
        </p:txBody>
      </p:sp>
      <p:sp>
        <p:nvSpPr>
          <p:cNvPr id="132112" name="Text Box 16"/>
          <p:cNvSpPr txBox="1">
            <a:spLocks noChangeArrowheads="1"/>
          </p:cNvSpPr>
          <p:nvPr/>
        </p:nvSpPr>
        <p:spPr bwMode="auto">
          <a:xfrm>
            <a:off x="5334000" y="300990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60mm</a:t>
            </a:r>
          </a:p>
        </p:txBody>
      </p:sp>
      <p:sp>
        <p:nvSpPr>
          <p:cNvPr id="132113" name="Text Box 17"/>
          <p:cNvSpPr txBox="1">
            <a:spLocks noChangeArrowheads="1"/>
          </p:cNvSpPr>
          <p:nvPr/>
        </p:nvSpPr>
        <p:spPr bwMode="auto">
          <a:xfrm>
            <a:off x="6705600" y="277495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75mm</a:t>
            </a:r>
          </a:p>
        </p:txBody>
      </p:sp>
      <p:sp>
        <p:nvSpPr>
          <p:cNvPr id="132114" name="Text Box 18"/>
          <p:cNvSpPr txBox="1">
            <a:spLocks noChangeArrowheads="1"/>
          </p:cNvSpPr>
          <p:nvPr/>
        </p:nvSpPr>
        <p:spPr bwMode="auto">
          <a:xfrm>
            <a:off x="8001000" y="2574926"/>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80mm</a:t>
            </a:r>
          </a:p>
        </p:txBody>
      </p:sp>
      <p:sp>
        <p:nvSpPr>
          <p:cNvPr id="132115" name="Text Box 19"/>
          <p:cNvSpPr txBox="1">
            <a:spLocks noChangeArrowheads="1"/>
          </p:cNvSpPr>
          <p:nvPr/>
        </p:nvSpPr>
        <p:spPr bwMode="auto">
          <a:xfrm>
            <a:off x="9220200" y="238760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100mm</a:t>
            </a:r>
          </a:p>
        </p:txBody>
      </p:sp>
      <p:sp>
        <p:nvSpPr>
          <p:cNvPr id="77836" name="Rectangle 20"/>
          <p:cNvSpPr>
            <a:spLocks noChangeArrowheads="1"/>
          </p:cNvSpPr>
          <p:nvPr/>
        </p:nvSpPr>
        <p:spPr bwMode="auto">
          <a:xfrm>
            <a:off x="1524000" y="990600"/>
            <a:ext cx="9372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 typeface="Symbol" panose="05050102010706020507" pitchFamily="18" charset="2"/>
              <a:buNone/>
            </a:pPr>
            <a:endParaRPr lang="en-US" altLang="en-US" sz="2800">
              <a:solidFill>
                <a:srgbClr val="3333CC"/>
              </a:solidFill>
              <a:latin typeface=".VnTime" panose="020B7200000000000000" pitchFamily="34" charset="0"/>
            </a:endParaRPr>
          </a:p>
          <a:p>
            <a:pPr lvl="1">
              <a:lnSpc>
                <a:spcPct val="150000"/>
              </a:lnSpc>
              <a:buFont typeface="Wingdings" panose="05000000000000000000" pitchFamily="2" charset="2"/>
              <a:buChar char="w"/>
            </a:pPr>
            <a:r>
              <a:rPr lang="en-US" altLang="en-US">
                <a:solidFill>
                  <a:srgbClr val="CC6600"/>
                </a:solidFill>
                <a:latin typeface=".VnHelvetIns" panose="020B7200000000000000" pitchFamily="34" charset="0"/>
              </a:rPr>
              <a:t>Về khổ chữ:</a:t>
            </a:r>
          </a:p>
        </p:txBody>
      </p:sp>
      <p:sp>
        <p:nvSpPr>
          <p:cNvPr id="77837" name="Line 21"/>
          <p:cNvSpPr>
            <a:spLocks noChangeShapeType="1"/>
          </p:cNvSpPr>
          <p:nvPr/>
        </p:nvSpPr>
        <p:spPr bwMode="auto">
          <a:xfrm>
            <a:off x="1524000" y="1066800"/>
            <a:ext cx="9144000"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15664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2108"/>
                                        </p:tgtEl>
                                        <p:attrNameLst>
                                          <p:attrName>style.visibility</p:attrName>
                                        </p:attrNameLst>
                                      </p:cBhvr>
                                      <p:to>
                                        <p:strVal val="visible"/>
                                      </p:to>
                                    </p:set>
                                    <p:animEffect transition="in" filter="blinds(horizontal)">
                                      <p:cBhvr>
                                        <p:cTn id="7" dur="500"/>
                                        <p:tgtEl>
                                          <p:spTgt spid="13210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2109"/>
                                        </p:tgtEl>
                                        <p:attrNameLst>
                                          <p:attrName>style.visibility</p:attrName>
                                        </p:attrNameLst>
                                      </p:cBhvr>
                                      <p:to>
                                        <p:strVal val="visible"/>
                                      </p:to>
                                    </p:set>
                                    <p:animEffect transition="in" filter="blinds(horizontal)">
                                      <p:cBhvr>
                                        <p:cTn id="10" dur="500"/>
                                        <p:tgtEl>
                                          <p:spTgt spid="13210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2110"/>
                                        </p:tgtEl>
                                        <p:attrNameLst>
                                          <p:attrName>style.visibility</p:attrName>
                                        </p:attrNameLst>
                                      </p:cBhvr>
                                      <p:to>
                                        <p:strVal val="visible"/>
                                      </p:to>
                                    </p:set>
                                    <p:animEffect transition="in" filter="blinds(horizontal)">
                                      <p:cBhvr>
                                        <p:cTn id="13" dur="500"/>
                                        <p:tgtEl>
                                          <p:spTgt spid="1321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2111"/>
                                        </p:tgtEl>
                                        <p:attrNameLst>
                                          <p:attrName>style.visibility</p:attrName>
                                        </p:attrNameLst>
                                      </p:cBhvr>
                                      <p:to>
                                        <p:strVal val="visible"/>
                                      </p:to>
                                    </p:set>
                                    <p:animEffect transition="in" filter="blinds(horizontal)">
                                      <p:cBhvr>
                                        <p:cTn id="16" dur="500"/>
                                        <p:tgtEl>
                                          <p:spTgt spid="1321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2112"/>
                                        </p:tgtEl>
                                        <p:attrNameLst>
                                          <p:attrName>style.visibility</p:attrName>
                                        </p:attrNameLst>
                                      </p:cBhvr>
                                      <p:to>
                                        <p:strVal val="visible"/>
                                      </p:to>
                                    </p:set>
                                    <p:animEffect transition="in" filter="blinds(horizontal)">
                                      <p:cBhvr>
                                        <p:cTn id="19" dur="500"/>
                                        <p:tgtEl>
                                          <p:spTgt spid="13211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2113"/>
                                        </p:tgtEl>
                                        <p:attrNameLst>
                                          <p:attrName>style.visibility</p:attrName>
                                        </p:attrNameLst>
                                      </p:cBhvr>
                                      <p:to>
                                        <p:strVal val="visible"/>
                                      </p:to>
                                    </p:set>
                                    <p:animEffect transition="in" filter="blinds(horizontal)">
                                      <p:cBhvr>
                                        <p:cTn id="22" dur="500"/>
                                        <p:tgtEl>
                                          <p:spTgt spid="13211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2114"/>
                                        </p:tgtEl>
                                        <p:attrNameLst>
                                          <p:attrName>style.visibility</p:attrName>
                                        </p:attrNameLst>
                                      </p:cBhvr>
                                      <p:to>
                                        <p:strVal val="visible"/>
                                      </p:to>
                                    </p:set>
                                    <p:animEffect transition="in" filter="blinds(horizontal)">
                                      <p:cBhvr>
                                        <p:cTn id="25" dur="500"/>
                                        <p:tgtEl>
                                          <p:spTgt spid="13211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2115"/>
                                        </p:tgtEl>
                                        <p:attrNameLst>
                                          <p:attrName>style.visibility</p:attrName>
                                        </p:attrNameLst>
                                      </p:cBhvr>
                                      <p:to>
                                        <p:strVal val="visible"/>
                                      </p:to>
                                    </p:set>
                                    <p:animEffect transition="in" filter="blinds(horizontal)">
                                      <p:cBhvr>
                                        <p:cTn id="28" dur="500"/>
                                        <p:tgtEl>
                                          <p:spTgt spid="132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8" grpId="0" animBg="1" autoUpdateAnimBg="0"/>
      <p:bldP spid="132109" grpId="0" animBg="1" autoUpdateAnimBg="0"/>
      <p:bldP spid="132110" grpId="0" animBg="1" autoUpdateAnimBg="0"/>
      <p:bldP spid="132111" grpId="0" animBg="1" autoUpdateAnimBg="0"/>
      <p:bldP spid="132112" grpId="0" animBg="1" autoUpdateAnimBg="0"/>
      <p:bldP spid="132113" grpId="0" animBg="1" autoUpdateAnimBg="0"/>
      <p:bldP spid="132114" grpId="0" animBg="1" autoUpdateAnimBg="0"/>
      <p:bldP spid="132115"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133600" y="457200"/>
            <a:ext cx="8001000" cy="2419124"/>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40000"/>
              </a:lnSpc>
              <a:spcBef>
                <a:spcPct val="50000"/>
              </a:spcBef>
              <a:buFontTx/>
              <a:buNone/>
            </a:pPr>
            <a:r>
              <a:rPr lang="en-US" altLang="en-US" sz="3600" b="1">
                <a:latin typeface=".VnArial Narrow" panose="020B7200000000000000" pitchFamily="34" charset="0"/>
              </a:rPr>
              <a:t>- Nền sáng, chữ tối </a:t>
            </a:r>
            <a:r>
              <a:rPr lang="en-US" altLang="en-US" sz="3600" b="1">
                <a:latin typeface=".VnArial Narrow" panose="020B7200000000000000" pitchFamily="34" charset="0"/>
                <a:sym typeface="Symbol" panose="05050102010706020507" pitchFamily="18" charset="2"/>
              </a:rPr>
              <a:t> độ </a:t>
            </a:r>
            <a:r>
              <a:rPr lang="vi-VN" altLang="en-US" sz="3600" b="1">
                <a:latin typeface=".VnArial Narrow" panose="020B7200000000000000" pitchFamily="34" charset="0"/>
                <a:sym typeface="Symbol" panose="05050102010706020507" pitchFamily="18" charset="2"/>
              </a:rPr>
              <a:t>tương phản tốt</a:t>
            </a:r>
            <a:r>
              <a:rPr lang="en-US" altLang="en-US" sz="3600" b="1">
                <a:latin typeface=".VnArial Narrow" panose="020B7200000000000000" pitchFamily="34" charset="0"/>
                <a:sym typeface="Symbol" panose="05050102010706020507" pitchFamily="18" charset="2"/>
              </a:rPr>
              <a:t>, </a:t>
            </a:r>
            <a:r>
              <a:rPr lang="vi-VN" altLang="en-US" sz="3600" b="1">
                <a:latin typeface=".VnArial Narrow" panose="020B7200000000000000" pitchFamily="34" charset="0"/>
                <a:sym typeface="Symbol" panose="05050102010706020507" pitchFamily="18" charset="2"/>
              </a:rPr>
              <a:t> ghi </a:t>
            </a:r>
            <a:r>
              <a:rPr lang="en-US" altLang="en-US" sz="3600" b="1">
                <a:latin typeface=".VnArial Narrow" panose="020B7200000000000000" pitchFamily="34" charset="0"/>
                <a:sym typeface="Symbol" panose="05050102010706020507" pitchFamily="18" charset="2"/>
              </a:rPr>
              <a:t>chép</a:t>
            </a:r>
            <a:r>
              <a:rPr lang="vi-VN" altLang="en-US" sz="3600" b="1">
                <a:latin typeface=".VnArial Narrow" panose="020B7200000000000000" pitchFamily="34" charset="0"/>
                <a:sym typeface="Symbol" panose="05050102010706020507" pitchFamily="18" charset="2"/>
              </a:rPr>
              <a:t> dễ</a:t>
            </a:r>
            <a:r>
              <a:rPr lang="en-US" altLang="en-US" sz="3600" b="1">
                <a:latin typeface=".VnArial Narrow" panose="020B7200000000000000" pitchFamily="34" charset="0"/>
                <a:sym typeface="Symbol" panose="05050102010706020507" pitchFamily="18" charset="2"/>
              </a:rPr>
              <a:t>.</a:t>
            </a:r>
            <a:r>
              <a:rPr lang="vi-VN" altLang="en-US" sz="3600" b="1">
                <a:latin typeface=".VnArial Narrow" panose="020B7200000000000000" pitchFamily="34" charset="0"/>
                <a:sym typeface="Symbol" panose="05050102010706020507" pitchFamily="18" charset="2"/>
              </a:rPr>
              <a:t> </a:t>
            </a:r>
            <a:r>
              <a:rPr lang="en-US" altLang="en-US" sz="3600" b="1">
                <a:latin typeface=".VnArial Narrow" panose="020B7200000000000000" pitchFamily="34" charset="0"/>
                <a:sym typeface="Symbol" panose="05050102010706020507" pitchFamily="18" charset="2"/>
              </a:rPr>
              <a:t>T</a:t>
            </a:r>
            <a:r>
              <a:rPr lang="vi-VN" altLang="en-US" sz="3600" b="1">
                <a:latin typeface=".VnArial Narrow" panose="020B7200000000000000" pitchFamily="34" charset="0"/>
                <a:sym typeface="Symbol" panose="05050102010706020507" pitchFamily="18" charset="2"/>
              </a:rPr>
              <a:t>uy nhiên thời gian kéo dài gây ức chế lười học</a:t>
            </a:r>
            <a:r>
              <a:rPr lang="en-US" altLang="en-US" sz="3600" b="1">
                <a:latin typeface=".VnArial Narrow" panose="020B7200000000000000" pitchFamily="34" charset="0"/>
                <a:sym typeface="Symbol" panose="05050102010706020507" pitchFamily="18" charset="2"/>
              </a:rPr>
              <a:t> </a:t>
            </a:r>
            <a:endParaRPr lang="en-US" altLang="en-US" sz="3600" b="1">
              <a:latin typeface=".VnArial Narrow" panose="020B7200000000000000" pitchFamily="34" charset="0"/>
            </a:endParaRPr>
          </a:p>
        </p:txBody>
      </p:sp>
      <p:sp>
        <p:nvSpPr>
          <p:cNvPr id="133123" name="Text Box 3">
            <a:hlinkClick r:id="rId2" action="ppaction://hlinksldjump"/>
          </p:cNvPr>
          <p:cNvSpPr txBox="1">
            <a:spLocks noChangeArrowheads="1"/>
          </p:cNvSpPr>
          <p:nvPr/>
        </p:nvSpPr>
        <p:spPr bwMode="auto">
          <a:xfrm>
            <a:off x="2133600" y="3508375"/>
            <a:ext cx="8001000" cy="2419124"/>
          </a:xfrm>
          <a:prstGeom prst="rect">
            <a:avLst/>
          </a:prstGeom>
          <a:solidFill>
            <a:schemeClr val="tx2"/>
          </a:solidFill>
          <a:ln w="3810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40000"/>
              </a:lnSpc>
              <a:spcBef>
                <a:spcPct val="50000"/>
              </a:spcBef>
              <a:buFontTx/>
              <a:buNone/>
            </a:pPr>
            <a:r>
              <a:rPr lang="en-US" altLang="en-US" sz="3600" b="1">
                <a:solidFill>
                  <a:srgbClr val="FFFF00"/>
                </a:solidFill>
                <a:latin typeface=".VnArial Narrow" panose="020B7200000000000000" pitchFamily="34" charset="0"/>
              </a:rPr>
              <a:t>- Nền tối, chữ sáng </a:t>
            </a:r>
            <a:r>
              <a:rPr lang="en-US" altLang="en-US" sz="3600" b="1">
                <a:solidFill>
                  <a:srgbClr val="FFFF00"/>
                </a:solidFill>
                <a:latin typeface=".VnArial Narrow" panose="020B7200000000000000" pitchFamily="34" charset="0"/>
                <a:sym typeface="Symbol" panose="05050102010706020507" pitchFamily="18" charset="2"/>
              </a:rPr>
              <a:t> độ tương </a:t>
            </a:r>
            <a:r>
              <a:rPr lang="vi-VN" altLang="en-US" sz="3600" b="1">
                <a:solidFill>
                  <a:srgbClr val="FFFF00"/>
                </a:solidFill>
                <a:latin typeface=".VnArial Narrow" panose="020B7200000000000000" pitchFamily="34" charset="0"/>
                <a:sym typeface="Symbol" panose="05050102010706020507" pitchFamily="18" charset="2"/>
              </a:rPr>
              <a:t>phản tốt nhưng lớp học tối gây khó khăn </a:t>
            </a:r>
            <a:r>
              <a:rPr lang="en-US" altLang="en-US" sz="3600" b="1">
                <a:solidFill>
                  <a:srgbClr val="FFFF00"/>
                </a:solidFill>
                <a:latin typeface=".VnArial Narrow" panose="020B7200000000000000" pitchFamily="34" charset="0"/>
                <a:sym typeface="Symbol" panose="05050102010706020507" pitchFamily="18" charset="2"/>
              </a:rPr>
              <a:t>cho ghi chép.</a:t>
            </a:r>
            <a:endParaRPr lang="en-US" altLang="en-US" sz="3600" b="1">
              <a:solidFill>
                <a:srgbClr val="FFFF00"/>
              </a:solidFill>
              <a:latin typeface=".VnArial Narrow" panose="020B7200000000000000" pitchFamily="34" charset="0"/>
            </a:endParaRPr>
          </a:p>
        </p:txBody>
      </p:sp>
    </p:spTree>
    <p:extLst>
      <p:ext uri="{BB962C8B-B14F-4D97-AF65-F5344CB8AC3E}">
        <p14:creationId xmlns:p14="http://schemas.microsoft.com/office/powerpoint/2010/main" val="629641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diamond(in)">
                                      <p:cBhvr>
                                        <p:cTn id="7" dur="1000"/>
                                        <p:tgtEl>
                                          <p:spTgt spid="133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3123"/>
                                        </p:tgtEl>
                                        <p:attrNameLst>
                                          <p:attrName>style.visibility</p:attrName>
                                        </p:attrNameLst>
                                      </p:cBhvr>
                                      <p:to>
                                        <p:strVal val="visible"/>
                                      </p:to>
                                    </p:set>
                                    <p:animEffect transition="in" filter="diamond(in)">
                                      <p:cBhvr>
                                        <p:cTn id="12" dur="1000"/>
                                        <p:tgtEl>
                                          <p:spTgt spid="13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nimBg="1"/>
      <p:bldP spid="1331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endParaRPr lang="en-US" altLang="en-US" smtClean="0"/>
          </a:p>
        </p:txBody>
      </p:sp>
      <p:graphicFrame>
        <p:nvGraphicFramePr>
          <p:cNvPr id="79875" name="Object 3"/>
          <p:cNvGraphicFramePr>
            <a:graphicFrameLocks noGrp="1" noChangeAspect="1"/>
          </p:cNvGraphicFramePr>
          <p:nvPr>
            <p:ph idx="1"/>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4123" name="Image" r:id="rId3" imgW="13003175" imgH="9752381" progId="Photoshop.Image.9">
                  <p:embed/>
                </p:oleObj>
              </mc:Choice>
              <mc:Fallback>
                <p:oleObj name="Image" r:id="rId3" imgW="13003175" imgH="9752381"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6" name="Text Box 4"/>
          <p:cNvSpPr txBox="1">
            <a:spLocks noChangeArrowheads="1"/>
          </p:cNvSpPr>
          <p:nvPr/>
        </p:nvSpPr>
        <p:spPr bwMode="auto">
          <a:xfrm>
            <a:off x="3124200" y="4800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latin typeface=".VnTimeH" panose="020B7200000000000000" pitchFamily="34" charset="0"/>
              </a:rPr>
              <a:t>b. Néi dung thùc hµnh</a:t>
            </a:r>
          </a:p>
        </p:txBody>
      </p:sp>
      <p:sp>
        <p:nvSpPr>
          <p:cNvPr id="89093" name="Text Box 5">
            <a:hlinkClick r:id="rId5" action="ppaction://hlinkfile"/>
          </p:cNvPr>
          <p:cNvSpPr txBox="1">
            <a:spLocks noChangeArrowheads="1"/>
          </p:cNvSpPr>
          <p:nvPr/>
        </p:nvSpPr>
        <p:spPr bwMode="auto">
          <a:xfrm>
            <a:off x="1752600" y="457200"/>
            <a:ext cx="8686800" cy="892552"/>
          </a:xfrm>
          <a:prstGeom prst="rect">
            <a:avLst/>
          </a:prstGeom>
          <a:noFill/>
          <a:ln>
            <a:noFill/>
          </a:ln>
          <a:effectLst/>
        </p:spPr>
        <p:txBody>
          <a:bodyPr>
            <a:spAutoFit/>
          </a:bodyPr>
          <a:lstStyle>
            <a:lvl1pPr marL="2517775" indent="-2517775">
              <a:defRPr>
                <a:solidFill>
                  <a:schemeClr val="tx1"/>
                </a:solidFill>
                <a:latin typeface="Arial" panose="020B0604020202020204" pitchFamily="34" charset="0"/>
              </a:defRPr>
            </a:lvl1pPr>
            <a:lvl2pPr marL="4064000">
              <a:defRPr>
                <a:solidFill>
                  <a:schemeClr val="tx1"/>
                </a:solidFill>
                <a:latin typeface="Arial" panose="020B0604020202020204" pitchFamily="34" charset="0"/>
              </a:defRPr>
            </a:lvl2pPr>
            <a:lvl3pPr marL="4178300">
              <a:defRPr>
                <a:solidFill>
                  <a:schemeClr val="tx1"/>
                </a:solidFill>
                <a:latin typeface="Arial" panose="020B0604020202020204" pitchFamily="34" charset="0"/>
              </a:defRPr>
            </a:lvl3pPr>
            <a:lvl4pPr marL="4292600">
              <a:defRPr>
                <a:solidFill>
                  <a:schemeClr val="tx1"/>
                </a:solidFill>
                <a:latin typeface="Arial" panose="020B0604020202020204" pitchFamily="34" charset="0"/>
              </a:defRPr>
            </a:lvl4pPr>
            <a:lvl5pPr marL="4406900">
              <a:defRPr>
                <a:solidFill>
                  <a:schemeClr val="tx1"/>
                </a:solidFill>
                <a:latin typeface="Arial" panose="020B0604020202020204" pitchFamily="34" charset="0"/>
              </a:defRPr>
            </a:lvl5pPr>
            <a:lvl6pPr marL="4864100" fontAlgn="base">
              <a:spcBef>
                <a:spcPct val="0"/>
              </a:spcBef>
              <a:spcAft>
                <a:spcPct val="0"/>
              </a:spcAft>
              <a:defRPr>
                <a:solidFill>
                  <a:schemeClr val="tx1"/>
                </a:solidFill>
                <a:latin typeface="Arial" panose="020B0604020202020204" pitchFamily="34" charset="0"/>
              </a:defRPr>
            </a:lvl6pPr>
            <a:lvl7pPr marL="5321300" fontAlgn="base">
              <a:spcBef>
                <a:spcPct val="0"/>
              </a:spcBef>
              <a:spcAft>
                <a:spcPct val="0"/>
              </a:spcAft>
              <a:defRPr>
                <a:solidFill>
                  <a:schemeClr val="tx1"/>
                </a:solidFill>
                <a:latin typeface="Arial" panose="020B0604020202020204" pitchFamily="34" charset="0"/>
              </a:defRPr>
            </a:lvl7pPr>
            <a:lvl8pPr marL="5778500" fontAlgn="base">
              <a:spcBef>
                <a:spcPct val="0"/>
              </a:spcBef>
              <a:spcAft>
                <a:spcPct val="0"/>
              </a:spcAft>
              <a:defRPr>
                <a:solidFill>
                  <a:schemeClr val="tx1"/>
                </a:solidFill>
                <a:latin typeface="Arial" panose="020B0604020202020204" pitchFamily="34" charset="0"/>
              </a:defRPr>
            </a:lvl8pPr>
            <a:lvl9pPr marL="6235700" fontAlgn="base">
              <a:spcBef>
                <a:spcPct val="0"/>
              </a:spcBef>
              <a:spcAft>
                <a:spcPct val="0"/>
              </a:spcAft>
              <a:defRPr>
                <a:solidFill>
                  <a:schemeClr val="tx1"/>
                </a:solidFill>
                <a:latin typeface="Arial" panose="020B0604020202020204" pitchFamily="34" charset="0"/>
              </a:defRPr>
            </a:lvl9pPr>
          </a:lstStyle>
          <a:p>
            <a:pPr algn="just" eaLnBrk="1" hangingPunct="1">
              <a:lnSpc>
                <a:spcPct val="130000"/>
              </a:lnSpc>
              <a:spcBef>
                <a:spcPct val="50000"/>
              </a:spcBef>
              <a:defRPr/>
            </a:pPr>
            <a:r>
              <a:rPr lang="en-US" altLang="en-US" sz="2000" b="1" dirty="0">
                <a:solidFill>
                  <a:srgbClr val="0000FF"/>
                </a:solidFill>
                <a:latin typeface="+mj-lt"/>
              </a:rPr>
              <a:t>1. </a:t>
            </a:r>
            <a:r>
              <a:rPr lang="en-US" altLang="en-US" sz="2000" b="1" dirty="0" err="1">
                <a:solidFill>
                  <a:srgbClr val="0000FF"/>
                </a:solidFill>
                <a:latin typeface="+mj-lt"/>
              </a:rPr>
              <a:t>Giới</a:t>
            </a:r>
            <a:r>
              <a:rPr lang="en-US" altLang="en-US" sz="2000" b="1" dirty="0">
                <a:solidFill>
                  <a:srgbClr val="0000FF"/>
                </a:solidFill>
                <a:latin typeface="+mj-lt"/>
              </a:rPr>
              <a:t> </a:t>
            </a:r>
            <a:r>
              <a:rPr lang="en-US" altLang="en-US" sz="2000" b="1" dirty="0" err="1">
                <a:solidFill>
                  <a:srgbClr val="0000FF"/>
                </a:solidFill>
                <a:latin typeface="+mj-lt"/>
              </a:rPr>
              <a:t>thiệu</a:t>
            </a:r>
            <a:r>
              <a:rPr lang="en-US" altLang="en-US" sz="2000" b="1" dirty="0">
                <a:solidFill>
                  <a:srgbClr val="0000FF"/>
                </a:solidFill>
                <a:latin typeface="+mj-lt"/>
              </a:rPr>
              <a:t> </a:t>
            </a:r>
            <a:r>
              <a:rPr lang="en-US" altLang="en-US" sz="2000" b="1" dirty="0" err="1">
                <a:solidFill>
                  <a:srgbClr val="0000FF"/>
                </a:solidFill>
                <a:latin typeface="+mj-lt"/>
              </a:rPr>
              <a:t>một</a:t>
            </a:r>
            <a:r>
              <a:rPr lang="en-US" altLang="en-US" sz="2000" b="1" dirty="0">
                <a:solidFill>
                  <a:srgbClr val="0000FF"/>
                </a:solidFill>
                <a:latin typeface="+mj-lt"/>
              </a:rPr>
              <a:t> </a:t>
            </a:r>
            <a:r>
              <a:rPr lang="en-US" altLang="en-US" sz="2000" b="1" dirty="0" err="1">
                <a:solidFill>
                  <a:srgbClr val="0000FF"/>
                </a:solidFill>
                <a:latin typeface="+mj-lt"/>
              </a:rPr>
              <a:t>số</a:t>
            </a:r>
            <a:r>
              <a:rPr lang="en-US" altLang="en-US" sz="2000" b="1" dirty="0">
                <a:solidFill>
                  <a:srgbClr val="0000FF"/>
                </a:solidFill>
                <a:latin typeface="+mj-lt"/>
              </a:rPr>
              <a:t> </a:t>
            </a:r>
            <a:r>
              <a:rPr lang="en-US" altLang="en-US" sz="2000" b="1" dirty="0" err="1">
                <a:solidFill>
                  <a:srgbClr val="0000FF"/>
                </a:solidFill>
                <a:latin typeface="+mj-lt"/>
              </a:rPr>
              <a:t>các</a:t>
            </a:r>
            <a:r>
              <a:rPr lang="en-US" altLang="en-US" sz="2000" b="1" dirty="0">
                <a:solidFill>
                  <a:srgbClr val="0000FF"/>
                </a:solidFill>
                <a:latin typeface="+mj-lt"/>
              </a:rPr>
              <a:t> </a:t>
            </a:r>
            <a:r>
              <a:rPr lang="en-US" altLang="en-US" sz="2000" b="1" dirty="0" err="1">
                <a:solidFill>
                  <a:srgbClr val="0000FF"/>
                </a:solidFill>
                <a:latin typeface="+mj-lt"/>
              </a:rPr>
              <a:t>thiết</a:t>
            </a:r>
            <a:r>
              <a:rPr lang="en-US" altLang="en-US" sz="2000" b="1" dirty="0">
                <a:solidFill>
                  <a:srgbClr val="0000FF"/>
                </a:solidFill>
                <a:latin typeface="+mj-lt"/>
              </a:rPr>
              <a:t> </a:t>
            </a:r>
            <a:r>
              <a:rPr lang="en-US" altLang="en-US" sz="2000" b="1" dirty="0" err="1">
                <a:solidFill>
                  <a:srgbClr val="0000FF"/>
                </a:solidFill>
                <a:latin typeface="+mj-lt"/>
              </a:rPr>
              <a:t>bị</a:t>
            </a:r>
            <a:r>
              <a:rPr lang="en-US" altLang="en-US" sz="2000" b="1" dirty="0">
                <a:solidFill>
                  <a:srgbClr val="0000FF"/>
                </a:solidFill>
                <a:latin typeface="+mj-lt"/>
              </a:rPr>
              <a:t> </a:t>
            </a:r>
            <a:r>
              <a:rPr lang="en-US" altLang="en-US" sz="2000" b="1" dirty="0" err="1">
                <a:solidFill>
                  <a:srgbClr val="0000FF"/>
                </a:solidFill>
                <a:latin typeface="+mj-lt"/>
              </a:rPr>
              <a:t>dạy</a:t>
            </a:r>
            <a:r>
              <a:rPr lang="en-US" altLang="en-US" sz="2000" b="1" dirty="0">
                <a:solidFill>
                  <a:srgbClr val="0000FF"/>
                </a:solidFill>
                <a:latin typeface="+mj-lt"/>
              </a:rPr>
              <a:t> </a:t>
            </a:r>
            <a:r>
              <a:rPr lang="en-US" altLang="en-US" sz="2000" b="1" dirty="0" err="1">
                <a:solidFill>
                  <a:srgbClr val="0000FF"/>
                </a:solidFill>
                <a:latin typeface="+mj-lt"/>
              </a:rPr>
              <a:t>học</a:t>
            </a:r>
            <a:r>
              <a:rPr lang="en-US" altLang="en-US" sz="2000" b="1" dirty="0">
                <a:solidFill>
                  <a:srgbClr val="0000FF"/>
                </a:solidFill>
                <a:latin typeface="+mj-lt"/>
              </a:rPr>
              <a:t> (</a:t>
            </a:r>
            <a:r>
              <a:rPr lang="en-US" altLang="en-US" sz="2000" b="1" dirty="0" err="1">
                <a:solidFill>
                  <a:srgbClr val="0000FF"/>
                </a:solidFill>
                <a:latin typeface="+mj-lt"/>
              </a:rPr>
              <a:t>bảng</a:t>
            </a:r>
            <a:r>
              <a:rPr lang="en-US" altLang="en-US" sz="2000" b="1" dirty="0">
                <a:solidFill>
                  <a:srgbClr val="0000FF"/>
                </a:solidFill>
                <a:latin typeface="+mj-lt"/>
              </a:rPr>
              <a:t> </a:t>
            </a:r>
            <a:r>
              <a:rPr lang="en-US" altLang="en-US" sz="2000" b="1" dirty="0" err="1">
                <a:solidFill>
                  <a:srgbClr val="0000FF"/>
                </a:solidFill>
                <a:latin typeface="+mj-lt"/>
              </a:rPr>
              <a:t>thông</a:t>
            </a:r>
            <a:r>
              <a:rPr lang="en-US" altLang="en-US" sz="2000" b="1" dirty="0">
                <a:solidFill>
                  <a:srgbClr val="0000FF"/>
                </a:solidFill>
                <a:latin typeface="+mj-lt"/>
              </a:rPr>
              <a:t> </a:t>
            </a:r>
            <a:r>
              <a:rPr lang="en-US" altLang="en-US" sz="2000" b="1" dirty="0" err="1">
                <a:solidFill>
                  <a:srgbClr val="0000FF"/>
                </a:solidFill>
                <a:latin typeface="+mj-lt"/>
              </a:rPr>
              <a:t>minh</a:t>
            </a:r>
            <a:r>
              <a:rPr lang="en-US" altLang="en-US" sz="2000" b="1" dirty="0">
                <a:solidFill>
                  <a:srgbClr val="0000FF"/>
                </a:solidFill>
                <a:latin typeface="+mj-lt"/>
              </a:rPr>
              <a:t>, projector, </a:t>
            </a:r>
            <a:r>
              <a:rPr lang="en-US" altLang="en-US" sz="2000" b="1" dirty="0" err="1">
                <a:solidFill>
                  <a:srgbClr val="0000FF"/>
                </a:solidFill>
                <a:latin typeface="+mj-lt"/>
              </a:rPr>
              <a:t>máy</a:t>
            </a:r>
            <a:r>
              <a:rPr lang="en-US" altLang="en-US" sz="2000" b="1" dirty="0">
                <a:solidFill>
                  <a:srgbClr val="0000FF"/>
                </a:solidFill>
                <a:latin typeface="+mj-lt"/>
              </a:rPr>
              <a:t> </a:t>
            </a:r>
            <a:r>
              <a:rPr lang="en-US" altLang="en-US" sz="2000" b="1" dirty="0" err="1">
                <a:solidFill>
                  <a:srgbClr val="0000FF"/>
                </a:solidFill>
                <a:latin typeface="+mj-lt"/>
              </a:rPr>
              <a:t>ảnh</a:t>
            </a:r>
            <a:r>
              <a:rPr lang="en-US" altLang="en-US" sz="2000" b="1" dirty="0">
                <a:solidFill>
                  <a:srgbClr val="0000FF"/>
                </a:solidFill>
                <a:latin typeface="+mj-lt"/>
              </a:rPr>
              <a:t>, </a:t>
            </a:r>
            <a:r>
              <a:rPr lang="en-US" altLang="en-US" sz="2000" b="1" dirty="0" err="1">
                <a:solidFill>
                  <a:srgbClr val="0000FF"/>
                </a:solidFill>
                <a:latin typeface="+mj-lt"/>
              </a:rPr>
              <a:t>máy</a:t>
            </a:r>
            <a:r>
              <a:rPr lang="en-US" altLang="en-US" sz="2000" b="1" dirty="0">
                <a:solidFill>
                  <a:srgbClr val="0000FF"/>
                </a:solidFill>
                <a:latin typeface="+mj-lt"/>
              </a:rPr>
              <a:t> quay camera,  …)</a:t>
            </a:r>
            <a:endParaRPr lang="en-US" altLang="en-US" sz="2000" b="1" dirty="0">
              <a:solidFill>
                <a:srgbClr val="0000FF"/>
              </a:solidFill>
              <a:latin typeface=".VnTime" pitchFamily="34" charset="0"/>
            </a:endParaRPr>
          </a:p>
        </p:txBody>
      </p:sp>
      <p:sp>
        <p:nvSpPr>
          <p:cNvPr id="89094" name="Text Box 6">
            <a:hlinkClick r:id="rId6" action="ppaction://hlinkfile"/>
          </p:cNvPr>
          <p:cNvSpPr txBox="1">
            <a:spLocks noChangeArrowheads="1"/>
          </p:cNvSpPr>
          <p:nvPr/>
        </p:nvSpPr>
        <p:spPr bwMode="auto">
          <a:xfrm>
            <a:off x="1752600" y="2101851"/>
            <a:ext cx="8686800" cy="492443"/>
          </a:xfrm>
          <a:prstGeom prst="rect">
            <a:avLst/>
          </a:prstGeom>
          <a:noFill/>
          <a:ln>
            <a:noFill/>
          </a:ln>
          <a:effectLst/>
        </p:spPr>
        <p:txBody>
          <a:bodyPr>
            <a:spAutoFit/>
          </a:bodyPr>
          <a:lstStyle>
            <a:lvl1pPr marL="2624138" indent="-2624138">
              <a:defRPr>
                <a:solidFill>
                  <a:schemeClr val="tx1"/>
                </a:solidFill>
                <a:latin typeface="Arial" panose="020B0604020202020204" pitchFamily="34" charset="0"/>
              </a:defRPr>
            </a:lvl1pPr>
            <a:lvl2pPr marL="3321050">
              <a:defRPr>
                <a:solidFill>
                  <a:schemeClr val="tx1"/>
                </a:solidFill>
                <a:latin typeface="Arial" panose="020B0604020202020204" pitchFamily="34" charset="0"/>
              </a:defRPr>
            </a:lvl2pPr>
            <a:lvl3pPr marL="3435350">
              <a:defRPr>
                <a:solidFill>
                  <a:schemeClr val="tx1"/>
                </a:solidFill>
                <a:latin typeface="Arial" panose="020B0604020202020204" pitchFamily="34" charset="0"/>
              </a:defRPr>
            </a:lvl3pPr>
            <a:lvl4pPr marL="3549650">
              <a:defRPr>
                <a:solidFill>
                  <a:schemeClr val="tx1"/>
                </a:solidFill>
                <a:latin typeface="Arial" panose="020B0604020202020204" pitchFamily="34" charset="0"/>
              </a:defRPr>
            </a:lvl4pPr>
            <a:lvl5pPr marL="3663950">
              <a:defRPr>
                <a:solidFill>
                  <a:schemeClr val="tx1"/>
                </a:solidFill>
                <a:latin typeface="Arial" panose="020B0604020202020204" pitchFamily="34" charset="0"/>
              </a:defRPr>
            </a:lvl5pPr>
            <a:lvl6pPr marL="4121150" fontAlgn="base">
              <a:spcBef>
                <a:spcPct val="0"/>
              </a:spcBef>
              <a:spcAft>
                <a:spcPct val="0"/>
              </a:spcAft>
              <a:defRPr>
                <a:solidFill>
                  <a:schemeClr val="tx1"/>
                </a:solidFill>
                <a:latin typeface="Arial" panose="020B0604020202020204" pitchFamily="34" charset="0"/>
              </a:defRPr>
            </a:lvl6pPr>
            <a:lvl7pPr marL="4578350" fontAlgn="base">
              <a:spcBef>
                <a:spcPct val="0"/>
              </a:spcBef>
              <a:spcAft>
                <a:spcPct val="0"/>
              </a:spcAft>
              <a:defRPr>
                <a:solidFill>
                  <a:schemeClr val="tx1"/>
                </a:solidFill>
                <a:latin typeface="Arial" panose="020B0604020202020204" pitchFamily="34" charset="0"/>
              </a:defRPr>
            </a:lvl7pPr>
            <a:lvl8pPr marL="5035550" fontAlgn="base">
              <a:spcBef>
                <a:spcPct val="0"/>
              </a:spcBef>
              <a:spcAft>
                <a:spcPct val="0"/>
              </a:spcAft>
              <a:defRPr>
                <a:solidFill>
                  <a:schemeClr val="tx1"/>
                </a:solidFill>
                <a:latin typeface="Arial" panose="020B0604020202020204" pitchFamily="34" charset="0"/>
              </a:defRPr>
            </a:lvl8pPr>
            <a:lvl9pPr marL="5492750" fontAlgn="base">
              <a:spcBef>
                <a:spcPct val="0"/>
              </a:spcBef>
              <a:spcAft>
                <a:spcPct val="0"/>
              </a:spcAft>
              <a:defRPr>
                <a:solidFill>
                  <a:schemeClr val="tx1"/>
                </a:solidFill>
                <a:latin typeface="Arial" panose="020B0604020202020204" pitchFamily="34" charset="0"/>
              </a:defRPr>
            </a:lvl9pPr>
          </a:lstStyle>
          <a:p>
            <a:pPr eaLnBrk="1" hangingPunct="1">
              <a:lnSpc>
                <a:spcPct val="130000"/>
              </a:lnSpc>
              <a:spcBef>
                <a:spcPct val="50000"/>
              </a:spcBef>
              <a:defRPr/>
            </a:pPr>
            <a:r>
              <a:rPr lang="en-US" altLang="en-US" sz="2000" b="1" dirty="0">
                <a:solidFill>
                  <a:srgbClr val="0000FF"/>
                </a:solidFill>
                <a:latin typeface="+mj-lt"/>
              </a:rPr>
              <a:t>3. </a:t>
            </a:r>
            <a:r>
              <a:rPr lang="en-US" altLang="en-US" sz="2000" b="1" dirty="0" err="1">
                <a:solidFill>
                  <a:srgbClr val="0000FF"/>
                </a:solidFill>
                <a:latin typeface="+mj-lt"/>
              </a:rPr>
              <a:t>Chỉnh</a:t>
            </a:r>
            <a:r>
              <a:rPr lang="en-US" altLang="en-US" sz="2000" b="1" dirty="0">
                <a:solidFill>
                  <a:srgbClr val="0000FF"/>
                </a:solidFill>
                <a:latin typeface="+mj-lt"/>
              </a:rPr>
              <a:t> </a:t>
            </a:r>
            <a:r>
              <a:rPr lang="en-US" altLang="en-US" sz="2000" b="1" dirty="0" err="1">
                <a:solidFill>
                  <a:srgbClr val="0000FF"/>
                </a:solidFill>
                <a:latin typeface="+mj-lt"/>
              </a:rPr>
              <a:t>sửa</a:t>
            </a:r>
            <a:r>
              <a:rPr lang="en-US" altLang="en-US" sz="2000" b="1" dirty="0">
                <a:solidFill>
                  <a:srgbClr val="0000FF"/>
                </a:solidFill>
                <a:latin typeface="+mj-lt"/>
              </a:rPr>
              <a:t> </a:t>
            </a:r>
            <a:r>
              <a:rPr lang="en-US" altLang="en-US" sz="2000" b="1" dirty="0" err="1">
                <a:solidFill>
                  <a:srgbClr val="0000FF"/>
                </a:solidFill>
                <a:latin typeface="+mj-lt"/>
              </a:rPr>
              <a:t>ảnh</a:t>
            </a:r>
            <a:r>
              <a:rPr lang="en-US" altLang="en-US" sz="2000" b="1" dirty="0">
                <a:solidFill>
                  <a:srgbClr val="0000FF"/>
                </a:solidFill>
                <a:latin typeface="+mj-lt"/>
              </a:rPr>
              <a:t> </a:t>
            </a:r>
            <a:r>
              <a:rPr lang="en-US" altLang="en-US" sz="2000" b="1" dirty="0" err="1">
                <a:solidFill>
                  <a:srgbClr val="0000FF"/>
                </a:solidFill>
                <a:latin typeface="+mj-lt"/>
              </a:rPr>
              <a:t>trong</a:t>
            </a:r>
            <a:r>
              <a:rPr lang="en-US" altLang="en-US" sz="2000" b="1" dirty="0">
                <a:solidFill>
                  <a:srgbClr val="0000FF"/>
                </a:solidFill>
                <a:latin typeface="+mj-lt"/>
              </a:rPr>
              <a:t> photoshop</a:t>
            </a:r>
          </a:p>
        </p:txBody>
      </p:sp>
      <p:sp>
        <p:nvSpPr>
          <p:cNvPr id="89095" name="Text Box 7"/>
          <p:cNvSpPr txBox="1">
            <a:spLocks noChangeArrowheads="1"/>
          </p:cNvSpPr>
          <p:nvPr/>
        </p:nvSpPr>
        <p:spPr bwMode="auto">
          <a:xfrm>
            <a:off x="1752600" y="2863851"/>
            <a:ext cx="8686800" cy="492443"/>
          </a:xfrm>
          <a:prstGeom prst="rect">
            <a:avLst/>
          </a:prstGeom>
          <a:noFill/>
          <a:ln>
            <a:noFill/>
          </a:ln>
          <a:effectLst/>
        </p:spPr>
        <p:txBody>
          <a:bodyPr>
            <a:spAutoFit/>
          </a:bodyPr>
          <a:lstStyle>
            <a:lvl1pPr marL="2054225" indent="-2054225">
              <a:defRPr>
                <a:solidFill>
                  <a:schemeClr val="tx1"/>
                </a:solidFill>
                <a:latin typeface="Arial" panose="020B0604020202020204" pitchFamily="34" charset="0"/>
              </a:defRPr>
            </a:lvl1pPr>
            <a:lvl2pPr marL="3321050">
              <a:defRPr>
                <a:solidFill>
                  <a:schemeClr val="tx1"/>
                </a:solidFill>
                <a:latin typeface="Arial" panose="020B0604020202020204" pitchFamily="34" charset="0"/>
              </a:defRPr>
            </a:lvl2pPr>
            <a:lvl3pPr marL="3435350">
              <a:defRPr>
                <a:solidFill>
                  <a:schemeClr val="tx1"/>
                </a:solidFill>
                <a:latin typeface="Arial" panose="020B0604020202020204" pitchFamily="34" charset="0"/>
              </a:defRPr>
            </a:lvl3pPr>
            <a:lvl4pPr marL="3549650">
              <a:defRPr>
                <a:solidFill>
                  <a:schemeClr val="tx1"/>
                </a:solidFill>
                <a:latin typeface="Arial" panose="020B0604020202020204" pitchFamily="34" charset="0"/>
              </a:defRPr>
            </a:lvl4pPr>
            <a:lvl5pPr marL="3663950">
              <a:defRPr>
                <a:solidFill>
                  <a:schemeClr val="tx1"/>
                </a:solidFill>
                <a:latin typeface="Arial" panose="020B0604020202020204" pitchFamily="34" charset="0"/>
              </a:defRPr>
            </a:lvl5pPr>
            <a:lvl6pPr marL="4121150" fontAlgn="base">
              <a:spcBef>
                <a:spcPct val="0"/>
              </a:spcBef>
              <a:spcAft>
                <a:spcPct val="0"/>
              </a:spcAft>
              <a:defRPr>
                <a:solidFill>
                  <a:schemeClr val="tx1"/>
                </a:solidFill>
                <a:latin typeface="Arial" panose="020B0604020202020204" pitchFamily="34" charset="0"/>
              </a:defRPr>
            </a:lvl6pPr>
            <a:lvl7pPr marL="4578350" fontAlgn="base">
              <a:spcBef>
                <a:spcPct val="0"/>
              </a:spcBef>
              <a:spcAft>
                <a:spcPct val="0"/>
              </a:spcAft>
              <a:defRPr>
                <a:solidFill>
                  <a:schemeClr val="tx1"/>
                </a:solidFill>
                <a:latin typeface="Arial" panose="020B0604020202020204" pitchFamily="34" charset="0"/>
              </a:defRPr>
            </a:lvl7pPr>
            <a:lvl8pPr marL="5035550" fontAlgn="base">
              <a:spcBef>
                <a:spcPct val="0"/>
              </a:spcBef>
              <a:spcAft>
                <a:spcPct val="0"/>
              </a:spcAft>
              <a:defRPr>
                <a:solidFill>
                  <a:schemeClr val="tx1"/>
                </a:solidFill>
                <a:latin typeface="Arial" panose="020B0604020202020204" pitchFamily="34" charset="0"/>
              </a:defRPr>
            </a:lvl8pPr>
            <a:lvl9pPr marL="5492750" fontAlgn="base">
              <a:spcBef>
                <a:spcPct val="0"/>
              </a:spcBef>
              <a:spcAft>
                <a:spcPct val="0"/>
              </a:spcAft>
              <a:defRPr>
                <a:solidFill>
                  <a:schemeClr val="tx1"/>
                </a:solidFill>
                <a:latin typeface="Arial" panose="020B0604020202020204" pitchFamily="34" charset="0"/>
              </a:defRPr>
            </a:lvl9pPr>
          </a:lstStyle>
          <a:p>
            <a:pPr eaLnBrk="1" hangingPunct="1">
              <a:lnSpc>
                <a:spcPct val="130000"/>
              </a:lnSpc>
              <a:spcBef>
                <a:spcPct val="50000"/>
              </a:spcBef>
              <a:defRPr/>
            </a:pPr>
            <a:r>
              <a:rPr lang="en-US" altLang="en-US" sz="2000" b="1" dirty="0">
                <a:solidFill>
                  <a:srgbClr val="0000FF"/>
                </a:solidFill>
                <a:latin typeface="+mj-lt"/>
              </a:rPr>
              <a:t>4. </a:t>
            </a:r>
            <a:r>
              <a:rPr lang="en-US" altLang="en-US" sz="2000" b="1" dirty="0" err="1">
                <a:solidFill>
                  <a:srgbClr val="0000FF"/>
                </a:solidFill>
                <a:latin typeface="+mj-lt"/>
              </a:rPr>
              <a:t>Thiết</a:t>
            </a:r>
            <a:r>
              <a:rPr lang="en-US" altLang="en-US" sz="2000" b="1" dirty="0">
                <a:solidFill>
                  <a:srgbClr val="0000FF"/>
                </a:solidFill>
                <a:latin typeface="+mj-lt"/>
              </a:rPr>
              <a:t> </a:t>
            </a:r>
            <a:r>
              <a:rPr lang="en-US" altLang="en-US" sz="2000" b="1" dirty="0" err="1">
                <a:solidFill>
                  <a:srgbClr val="0000FF"/>
                </a:solidFill>
                <a:latin typeface="+mj-lt"/>
              </a:rPr>
              <a:t>kế</a:t>
            </a:r>
            <a:r>
              <a:rPr lang="en-US" altLang="en-US" sz="2000" b="1" dirty="0">
                <a:solidFill>
                  <a:srgbClr val="0000FF"/>
                </a:solidFill>
                <a:latin typeface="+mj-lt"/>
              </a:rPr>
              <a:t> Slide </a:t>
            </a:r>
            <a:r>
              <a:rPr lang="en-US" altLang="en-US" sz="2000" b="1" dirty="0" err="1">
                <a:solidFill>
                  <a:srgbClr val="0000FF"/>
                </a:solidFill>
                <a:latin typeface="+mj-lt"/>
              </a:rPr>
              <a:t>trong</a:t>
            </a:r>
            <a:r>
              <a:rPr lang="en-US" altLang="en-US" sz="2000" b="1" dirty="0">
                <a:solidFill>
                  <a:srgbClr val="0000FF"/>
                </a:solidFill>
                <a:latin typeface="+mj-lt"/>
              </a:rPr>
              <a:t> </a:t>
            </a:r>
            <a:r>
              <a:rPr lang="en-US" altLang="en-US" sz="2000" b="1" dirty="0" err="1">
                <a:solidFill>
                  <a:srgbClr val="0000FF"/>
                </a:solidFill>
                <a:latin typeface="+mj-lt"/>
              </a:rPr>
              <a:t>Powerpoint</a:t>
            </a:r>
            <a:endParaRPr lang="en-US" altLang="en-US" sz="2000" b="1" dirty="0">
              <a:solidFill>
                <a:srgbClr val="0000FF"/>
              </a:solidFill>
              <a:latin typeface="+mj-lt"/>
            </a:endParaRPr>
          </a:p>
        </p:txBody>
      </p:sp>
      <p:sp>
        <p:nvSpPr>
          <p:cNvPr id="89096" name="Text Box 8">
            <a:hlinkClick r:id="rId7" action="ppaction://hlinkfile"/>
          </p:cNvPr>
          <p:cNvSpPr txBox="1">
            <a:spLocks noChangeArrowheads="1"/>
          </p:cNvSpPr>
          <p:nvPr/>
        </p:nvSpPr>
        <p:spPr bwMode="auto">
          <a:xfrm>
            <a:off x="1828800" y="1492251"/>
            <a:ext cx="8686800" cy="492443"/>
          </a:xfrm>
          <a:prstGeom prst="rect">
            <a:avLst/>
          </a:prstGeom>
          <a:noFill/>
          <a:ln>
            <a:noFill/>
          </a:ln>
          <a:effectLst/>
        </p:spPr>
        <p:txBody>
          <a:bodyPr>
            <a:spAutoFit/>
          </a:bodyPr>
          <a:lstStyle>
            <a:lvl1pPr marL="2517775" indent="-2517775">
              <a:defRPr>
                <a:solidFill>
                  <a:schemeClr val="tx1"/>
                </a:solidFill>
                <a:latin typeface="Arial" panose="020B0604020202020204" pitchFamily="34" charset="0"/>
              </a:defRPr>
            </a:lvl1pPr>
            <a:lvl2pPr marL="4064000">
              <a:defRPr>
                <a:solidFill>
                  <a:schemeClr val="tx1"/>
                </a:solidFill>
                <a:latin typeface="Arial" panose="020B0604020202020204" pitchFamily="34" charset="0"/>
              </a:defRPr>
            </a:lvl2pPr>
            <a:lvl3pPr marL="4178300">
              <a:defRPr>
                <a:solidFill>
                  <a:schemeClr val="tx1"/>
                </a:solidFill>
                <a:latin typeface="Arial" panose="020B0604020202020204" pitchFamily="34" charset="0"/>
              </a:defRPr>
            </a:lvl3pPr>
            <a:lvl4pPr marL="4292600">
              <a:defRPr>
                <a:solidFill>
                  <a:schemeClr val="tx1"/>
                </a:solidFill>
                <a:latin typeface="Arial" panose="020B0604020202020204" pitchFamily="34" charset="0"/>
              </a:defRPr>
            </a:lvl4pPr>
            <a:lvl5pPr marL="4406900">
              <a:defRPr>
                <a:solidFill>
                  <a:schemeClr val="tx1"/>
                </a:solidFill>
                <a:latin typeface="Arial" panose="020B0604020202020204" pitchFamily="34" charset="0"/>
              </a:defRPr>
            </a:lvl5pPr>
            <a:lvl6pPr marL="4864100" fontAlgn="base">
              <a:spcBef>
                <a:spcPct val="0"/>
              </a:spcBef>
              <a:spcAft>
                <a:spcPct val="0"/>
              </a:spcAft>
              <a:defRPr>
                <a:solidFill>
                  <a:schemeClr val="tx1"/>
                </a:solidFill>
                <a:latin typeface="Arial" panose="020B0604020202020204" pitchFamily="34" charset="0"/>
              </a:defRPr>
            </a:lvl6pPr>
            <a:lvl7pPr marL="5321300" fontAlgn="base">
              <a:spcBef>
                <a:spcPct val="0"/>
              </a:spcBef>
              <a:spcAft>
                <a:spcPct val="0"/>
              </a:spcAft>
              <a:defRPr>
                <a:solidFill>
                  <a:schemeClr val="tx1"/>
                </a:solidFill>
                <a:latin typeface="Arial" panose="020B0604020202020204" pitchFamily="34" charset="0"/>
              </a:defRPr>
            </a:lvl7pPr>
            <a:lvl8pPr marL="5778500" fontAlgn="base">
              <a:spcBef>
                <a:spcPct val="0"/>
              </a:spcBef>
              <a:spcAft>
                <a:spcPct val="0"/>
              </a:spcAft>
              <a:defRPr>
                <a:solidFill>
                  <a:schemeClr val="tx1"/>
                </a:solidFill>
                <a:latin typeface="Arial" panose="020B0604020202020204" pitchFamily="34" charset="0"/>
              </a:defRPr>
            </a:lvl8pPr>
            <a:lvl9pPr marL="6235700" fontAlgn="base">
              <a:spcBef>
                <a:spcPct val="0"/>
              </a:spcBef>
              <a:spcAft>
                <a:spcPct val="0"/>
              </a:spcAft>
              <a:defRPr>
                <a:solidFill>
                  <a:schemeClr val="tx1"/>
                </a:solidFill>
                <a:latin typeface="Arial" panose="020B0604020202020204" pitchFamily="34" charset="0"/>
              </a:defRPr>
            </a:lvl9pPr>
          </a:lstStyle>
          <a:p>
            <a:pPr eaLnBrk="1" hangingPunct="1">
              <a:lnSpc>
                <a:spcPct val="130000"/>
              </a:lnSpc>
              <a:spcBef>
                <a:spcPct val="50000"/>
              </a:spcBef>
              <a:defRPr/>
            </a:pPr>
            <a:r>
              <a:rPr lang="en-US" altLang="en-US" sz="2000" b="1" dirty="0">
                <a:solidFill>
                  <a:srgbClr val="0000FF"/>
                </a:solidFill>
                <a:latin typeface="+mj-lt"/>
              </a:rPr>
              <a:t>2. </a:t>
            </a:r>
            <a:r>
              <a:rPr lang="en-US" altLang="en-US" sz="2000" b="1" dirty="0" err="1">
                <a:solidFill>
                  <a:srgbClr val="0000FF"/>
                </a:solidFill>
                <a:latin typeface="+mj-lt"/>
              </a:rPr>
              <a:t>Làm</a:t>
            </a:r>
            <a:r>
              <a:rPr lang="en-US" altLang="en-US" sz="2000" b="1" dirty="0">
                <a:solidFill>
                  <a:srgbClr val="0000FF"/>
                </a:solidFill>
                <a:latin typeface="+mj-lt"/>
              </a:rPr>
              <a:t> </a:t>
            </a:r>
            <a:r>
              <a:rPr lang="en-US" altLang="en-US" sz="2000" b="1" dirty="0" err="1">
                <a:solidFill>
                  <a:srgbClr val="0000FF"/>
                </a:solidFill>
                <a:latin typeface="+mj-lt"/>
              </a:rPr>
              <a:t>phim</a:t>
            </a:r>
            <a:endParaRPr lang="en-US" altLang="en-US" sz="2000" b="1" dirty="0">
              <a:solidFill>
                <a:srgbClr val="0000FF"/>
              </a:solidFill>
              <a:latin typeface="+mj-lt"/>
            </a:endParaRPr>
          </a:p>
        </p:txBody>
      </p:sp>
    </p:spTree>
    <p:extLst>
      <p:ext uri="{BB962C8B-B14F-4D97-AF65-F5344CB8AC3E}">
        <p14:creationId xmlns:p14="http://schemas.microsoft.com/office/powerpoint/2010/main" val="120557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1"/>
          <p:cNvSpPr txBox="1">
            <a:spLocks noGrp="1"/>
          </p:cNvSpPr>
          <p:nvPr/>
        </p:nvSpPr>
        <p:spPr bwMode="auto">
          <a:xfrm>
            <a:off x="8337551" y="6477000"/>
            <a:ext cx="215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F88B2047-97F9-4C3D-A7BF-9880E8AA353B}" type="slidenum">
              <a:rPr lang="en-US" altLang="en-US" sz="1200">
                <a:solidFill>
                  <a:srgbClr val="000066"/>
                </a:solidFill>
              </a:rPr>
              <a:pPr algn="r">
                <a:spcBef>
                  <a:spcPct val="0"/>
                </a:spcBef>
                <a:buFontTx/>
                <a:buNone/>
              </a:pPr>
              <a:t>38</a:t>
            </a:fld>
            <a:endParaRPr lang="en-US" altLang="en-US" sz="1200">
              <a:solidFill>
                <a:srgbClr val="000066"/>
              </a:solidFill>
            </a:endParaRPr>
          </a:p>
        </p:txBody>
      </p:sp>
      <p:sp>
        <p:nvSpPr>
          <p:cNvPr id="80899" name="Shape 40"/>
          <p:cNvSpPr txBox="1">
            <a:spLocks noGrp="1"/>
          </p:cNvSpPr>
          <p:nvPr/>
        </p:nvSpPr>
        <p:spPr bwMode="auto">
          <a:xfrm>
            <a:off x="8337551" y="6477000"/>
            <a:ext cx="215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0D3CACD0-5CD3-4151-8F29-A53CABBCC41F}" type="slidenum">
              <a:rPr lang="vi-VN" altLang="en-US" sz="1200">
                <a:solidFill>
                  <a:srgbClr val="000066"/>
                </a:solidFill>
              </a:rPr>
              <a:pPr algn="r">
                <a:spcBef>
                  <a:spcPct val="0"/>
                </a:spcBef>
                <a:buFontTx/>
                <a:buNone/>
              </a:pPr>
              <a:t>38</a:t>
            </a:fld>
            <a:endParaRPr lang="vi-VN" altLang="en-US" sz="1200">
              <a:solidFill>
                <a:srgbClr val="000066"/>
              </a:solidFill>
            </a:endParaRPr>
          </a:p>
        </p:txBody>
      </p:sp>
      <p:sp>
        <p:nvSpPr>
          <p:cNvPr id="80900" name="Shape 1639425"/>
          <p:cNvSpPr>
            <a:spLocks noGrp="1" noChangeArrowheads="1"/>
          </p:cNvSpPr>
          <p:nvPr>
            <p:ph type="title" idx="4294967295"/>
          </p:nvPr>
        </p:nvSpPr>
        <p:spPr>
          <a:xfrm>
            <a:off x="2514601" y="0"/>
            <a:ext cx="7667625" cy="857250"/>
          </a:xfrm>
        </p:spPr>
        <p:txBody>
          <a:bodyPr/>
          <a:lstStyle/>
          <a:p>
            <a:pPr eaLnBrk="1" hangingPunct="1"/>
            <a:r>
              <a:rPr lang="en-US" altLang="en-US" smtClean="0">
                <a:hlinkClick r:id="rId3" action="ppaction://hlinksldjump"/>
              </a:rPr>
              <a:t>Có bao nhiêu hình vuông?</a:t>
            </a:r>
            <a:endParaRPr lang="vi-VN" altLang="en-US" smtClean="0">
              <a:hlinkClick r:id="rId3" action="ppaction://hlinksldjump"/>
            </a:endParaRPr>
          </a:p>
        </p:txBody>
      </p:sp>
      <p:graphicFrame>
        <p:nvGraphicFramePr>
          <p:cNvPr id="2471940" name="Group 4"/>
          <p:cNvGraphicFramePr>
            <a:graphicFrameLocks noGrp="1"/>
          </p:cNvGraphicFramePr>
          <p:nvPr/>
        </p:nvGraphicFramePr>
        <p:xfrm>
          <a:off x="3352800" y="1295400"/>
          <a:ext cx="5410200" cy="5124450"/>
        </p:xfrm>
        <a:graphic>
          <a:graphicData uri="http://schemas.openxmlformats.org/drawingml/2006/table">
            <a:tbl>
              <a:tblPr/>
              <a:tblGrid>
                <a:gridCol w="1352550"/>
                <a:gridCol w="1352550"/>
                <a:gridCol w="1352550"/>
                <a:gridCol w="1352550"/>
              </a:tblGrid>
              <a:tr h="12954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39454" name="TextBox 1639453"/>
          <p:cNvSpPr txBox="1">
            <a:spLocks noChangeArrowheads="1"/>
          </p:cNvSpPr>
          <p:nvPr/>
        </p:nvSpPr>
        <p:spPr bwMode="auto">
          <a:xfrm>
            <a:off x="1735139" y="1905001"/>
            <a:ext cx="49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1</a:t>
            </a:r>
            <a:endParaRPr lang="en-US" altLang="en-US" sz="1800"/>
          </a:p>
        </p:txBody>
      </p:sp>
      <p:sp>
        <p:nvSpPr>
          <p:cNvPr id="1639455" name="TextBox 1639454"/>
          <p:cNvSpPr txBox="1">
            <a:spLocks noChangeArrowheads="1"/>
          </p:cNvSpPr>
          <p:nvPr/>
        </p:nvSpPr>
        <p:spPr bwMode="auto">
          <a:xfrm>
            <a:off x="1735139" y="2727326"/>
            <a:ext cx="49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2</a:t>
            </a:r>
            <a:endParaRPr lang="en-US" altLang="en-US" sz="1800"/>
          </a:p>
        </p:txBody>
      </p:sp>
      <p:sp>
        <p:nvSpPr>
          <p:cNvPr id="1639456" name="TextBox 1639455"/>
          <p:cNvSpPr txBox="1">
            <a:spLocks noChangeArrowheads="1"/>
          </p:cNvSpPr>
          <p:nvPr/>
        </p:nvSpPr>
        <p:spPr bwMode="auto">
          <a:xfrm>
            <a:off x="1735139" y="3565526"/>
            <a:ext cx="49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3</a:t>
            </a:r>
            <a:endParaRPr lang="en-US" altLang="en-US" sz="1800"/>
          </a:p>
        </p:txBody>
      </p:sp>
      <p:sp>
        <p:nvSpPr>
          <p:cNvPr id="1639457" name="TextBox 1639456"/>
          <p:cNvSpPr txBox="1">
            <a:spLocks noChangeArrowheads="1"/>
          </p:cNvSpPr>
          <p:nvPr/>
        </p:nvSpPr>
        <p:spPr bwMode="auto">
          <a:xfrm>
            <a:off x="1735139" y="4403726"/>
            <a:ext cx="49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4</a:t>
            </a:r>
            <a:endParaRPr lang="en-US" altLang="en-US" sz="1800"/>
          </a:p>
        </p:txBody>
      </p:sp>
      <p:sp>
        <p:nvSpPr>
          <p:cNvPr id="1639458" name="TextBox 1639457"/>
          <p:cNvSpPr txBox="1">
            <a:spLocks noChangeArrowheads="1"/>
          </p:cNvSpPr>
          <p:nvPr/>
        </p:nvSpPr>
        <p:spPr bwMode="auto">
          <a:xfrm>
            <a:off x="2432050" y="1905001"/>
            <a:ext cx="844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16</a:t>
            </a:r>
            <a:endParaRPr lang="en-US" altLang="en-US" sz="1800"/>
          </a:p>
        </p:txBody>
      </p:sp>
      <p:sp>
        <p:nvSpPr>
          <p:cNvPr id="1639459" name="TextBox 1639458"/>
          <p:cNvSpPr txBox="1">
            <a:spLocks noChangeArrowheads="1"/>
          </p:cNvSpPr>
          <p:nvPr/>
        </p:nvSpPr>
        <p:spPr bwMode="auto">
          <a:xfrm>
            <a:off x="2432050" y="2727326"/>
            <a:ext cx="844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9</a:t>
            </a:r>
            <a:endParaRPr lang="en-US" altLang="en-US" sz="1800"/>
          </a:p>
        </p:txBody>
      </p:sp>
      <p:sp>
        <p:nvSpPr>
          <p:cNvPr id="1639460" name="TextBox 1639459"/>
          <p:cNvSpPr txBox="1">
            <a:spLocks noChangeArrowheads="1"/>
          </p:cNvSpPr>
          <p:nvPr/>
        </p:nvSpPr>
        <p:spPr bwMode="auto">
          <a:xfrm>
            <a:off x="2432050" y="3565526"/>
            <a:ext cx="844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4</a:t>
            </a:r>
            <a:endParaRPr lang="en-US" altLang="en-US" sz="1800"/>
          </a:p>
        </p:txBody>
      </p:sp>
      <p:sp>
        <p:nvSpPr>
          <p:cNvPr id="1639461" name="TextBox 1639460"/>
          <p:cNvSpPr txBox="1">
            <a:spLocks noChangeArrowheads="1"/>
          </p:cNvSpPr>
          <p:nvPr/>
        </p:nvSpPr>
        <p:spPr bwMode="auto">
          <a:xfrm>
            <a:off x="2432050" y="4403726"/>
            <a:ext cx="844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1</a:t>
            </a:r>
            <a:endParaRPr lang="en-US" altLang="en-US" sz="1800"/>
          </a:p>
        </p:txBody>
      </p:sp>
      <p:sp>
        <p:nvSpPr>
          <p:cNvPr id="1639462" name="TextBox 1639461"/>
          <p:cNvSpPr txBox="1">
            <a:spLocks noChangeArrowheads="1"/>
          </p:cNvSpPr>
          <p:nvPr/>
        </p:nvSpPr>
        <p:spPr bwMode="auto">
          <a:xfrm>
            <a:off x="2432051" y="5211763"/>
            <a:ext cx="93027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800" b="1">
                <a:solidFill>
                  <a:srgbClr val="FF0000"/>
                </a:solidFill>
                <a:latin typeface=".VnArial" panose="020B7200000000000000" pitchFamily="34" charset="0"/>
              </a:rPr>
              <a:t>30</a:t>
            </a:r>
            <a:endParaRPr lang="en-US" altLang="en-US" sz="1800"/>
          </a:p>
        </p:txBody>
      </p:sp>
      <p:sp>
        <p:nvSpPr>
          <p:cNvPr id="1639463" name="Straight Connector 1639462"/>
          <p:cNvSpPr>
            <a:spLocks noChangeShapeType="1"/>
          </p:cNvSpPr>
          <p:nvPr/>
        </p:nvSpPr>
        <p:spPr bwMode="auto">
          <a:xfrm>
            <a:off x="2286001" y="5141914"/>
            <a:ext cx="1014413" cy="1587"/>
          </a:xfrm>
          <a:prstGeom prst="line">
            <a:avLst/>
          </a:prstGeom>
          <a:noFill/>
          <a:ln w="38100" algn="ctr">
            <a:solidFill>
              <a:srgbClr val="000066"/>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2" name="Group 41"/>
          <p:cNvGrpSpPr>
            <a:grpSpLocks/>
          </p:cNvGrpSpPr>
          <p:nvPr/>
        </p:nvGrpSpPr>
        <p:grpSpPr bwMode="auto">
          <a:xfrm>
            <a:off x="4175125" y="2073275"/>
            <a:ext cx="3733800" cy="3549650"/>
            <a:chOff x="1670" y="1306"/>
            <a:chExt cx="2352" cy="2236"/>
          </a:xfrm>
        </p:grpSpPr>
        <p:grpSp>
          <p:nvGrpSpPr>
            <p:cNvPr id="80951" name="Group 42"/>
            <p:cNvGrpSpPr>
              <a:grpSpLocks/>
            </p:cNvGrpSpPr>
            <p:nvPr/>
          </p:nvGrpSpPr>
          <p:grpSpPr bwMode="auto">
            <a:xfrm>
              <a:off x="1670" y="1306"/>
              <a:ext cx="2352" cy="624"/>
              <a:chOff x="1670" y="1306"/>
              <a:chExt cx="2352" cy="624"/>
            </a:xfrm>
          </p:grpSpPr>
          <p:grpSp>
            <p:nvGrpSpPr>
              <p:cNvPr id="80972" name="Group 43"/>
              <p:cNvGrpSpPr>
                <a:grpSpLocks/>
              </p:cNvGrpSpPr>
              <p:nvPr/>
            </p:nvGrpSpPr>
            <p:grpSpPr bwMode="auto">
              <a:xfrm>
                <a:off x="1670" y="1306"/>
                <a:ext cx="652" cy="624"/>
                <a:chOff x="1104" y="1488"/>
                <a:chExt cx="1488" cy="1488"/>
              </a:xfrm>
            </p:grpSpPr>
            <p:sp>
              <p:nvSpPr>
                <p:cNvPr id="80979" name="Line 44"/>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0" name="Line 45"/>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73" name="Group 46"/>
              <p:cNvGrpSpPr>
                <a:grpSpLocks/>
              </p:cNvGrpSpPr>
              <p:nvPr/>
            </p:nvGrpSpPr>
            <p:grpSpPr bwMode="auto">
              <a:xfrm>
                <a:off x="2516" y="1306"/>
                <a:ext cx="652" cy="624"/>
                <a:chOff x="1104" y="1488"/>
                <a:chExt cx="1488" cy="1488"/>
              </a:xfrm>
            </p:grpSpPr>
            <p:sp>
              <p:nvSpPr>
                <p:cNvPr id="80977" name="Line 47"/>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8" name="Line 48"/>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74" name="Group 49"/>
              <p:cNvGrpSpPr>
                <a:grpSpLocks/>
              </p:cNvGrpSpPr>
              <p:nvPr/>
            </p:nvGrpSpPr>
            <p:grpSpPr bwMode="auto">
              <a:xfrm>
                <a:off x="3370" y="1306"/>
                <a:ext cx="652" cy="624"/>
                <a:chOff x="1104" y="1488"/>
                <a:chExt cx="1488" cy="1488"/>
              </a:xfrm>
            </p:grpSpPr>
            <p:sp>
              <p:nvSpPr>
                <p:cNvPr id="80975" name="Line 50"/>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6" name="Line 51"/>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80952" name="Group 52"/>
            <p:cNvGrpSpPr>
              <a:grpSpLocks/>
            </p:cNvGrpSpPr>
            <p:nvPr/>
          </p:nvGrpSpPr>
          <p:grpSpPr bwMode="auto">
            <a:xfrm>
              <a:off x="1670" y="2112"/>
              <a:ext cx="2352" cy="624"/>
              <a:chOff x="1680" y="2112"/>
              <a:chExt cx="2352" cy="624"/>
            </a:xfrm>
          </p:grpSpPr>
          <p:grpSp>
            <p:nvGrpSpPr>
              <p:cNvPr id="80963" name="Group 53"/>
              <p:cNvGrpSpPr>
                <a:grpSpLocks/>
              </p:cNvGrpSpPr>
              <p:nvPr/>
            </p:nvGrpSpPr>
            <p:grpSpPr bwMode="auto">
              <a:xfrm>
                <a:off x="1680" y="2112"/>
                <a:ext cx="652" cy="624"/>
                <a:chOff x="1104" y="1488"/>
                <a:chExt cx="1488" cy="1488"/>
              </a:xfrm>
            </p:grpSpPr>
            <p:sp>
              <p:nvSpPr>
                <p:cNvPr id="80970" name="Line 54"/>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1" name="Line 55"/>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64" name="Group 56"/>
              <p:cNvGrpSpPr>
                <a:grpSpLocks/>
              </p:cNvGrpSpPr>
              <p:nvPr/>
            </p:nvGrpSpPr>
            <p:grpSpPr bwMode="auto">
              <a:xfrm>
                <a:off x="2526" y="2112"/>
                <a:ext cx="652" cy="624"/>
                <a:chOff x="1104" y="1488"/>
                <a:chExt cx="1488" cy="1488"/>
              </a:xfrm>
            </p:grpSpPr>
            <p:sp>
              <p:nvSpPr>
                <p:cNvPr id="80968" name="Line 57"/>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9" name="Line 58"/>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65" name="Group 59"/>
              <p:cNvGrpSpPr>
                <a:grpSpLocks/>
              </p:cNvGrpSpPr>
              <p:nvPr/>
            </p:nvGrpSpPr>
            <p:grpSpPr bwMode="auto">
              <a:xfrm>
                <a:off x="3380" y="2112"/>
                <a:ext cx="652" cy="624"/>
                <a:chOff x="1104" y="1488"/>
                <a:chExt cx="1488" cy="1488"/>
              </a:xfrm>
            </p:grpSpPr>
            <p:sp>
              <p:nvSpPr>
                <p:cNvPr id="80966" name="Line 60"/>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7" name="Line 61"/>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80953" name="Group 62"/>
            <p:cNvGrpSpPr>
              <a:grpSpLocks/>
            </p:cNvGrpSpPr>
            <p:nvPr/>
          </p:nvGrpSpPr>
          <p:grpSpPr bwMode="auto">
            <a:xfrm>
              <a:off x="1670" y="2918"/>
              <a:ext cx="2352" cy="624"/>
              <a:chOff x="1680" y="2918"/>
              <a:chExt cx="2352" cy="624"/>
            </a:xfrm>
          </p:grpSpPr>
          <p:grpSp>
            <p:nvGrpSpPr>
              <p:cNvPr id="80954" name="Group 63"/>
              <p:cNvGrpSpPr>
                <a:grpSpLocks/>
              </p:cNvGrpSpPr>
              <p:nvPr/>
            </p:nvGrpSpPr>
            <p:grpSpPr bwMode="auto">
              <a:xfrm>
                <a:off x="1680" y="2918"/>
                <a:ext cx="652" cy="624"/>
                <a:chOff x="1104" y="1488"/>
                <a:chExt cx="1488" cy="1488"/>
              </a:xfrm>
            </p:grpSpPr>
            <p:sp>
              <p:nvSpPr>
                <p:cNvPr id="80961" name="Line 64"/>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2" name="Line 65"/>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55" name="Group 66"/>
              <p:cNvGrpSpPr>
                <a:grpSpLocks/>
              </p:cNvGrpSpPr>
              <p:nvPr/>
            </p:nvGrpSpPr>
            <p:grpSpPr bwMode="auto">
              <a:xfrm>
                <a:off x="2526" y="2918"/>
                <a:ext cx="652" cy="624"/>
                <a:chOff x="1104" y="1488"/>
                <a:chExt cx="1488" cy="1488"/>
              </a:xfrm>
            </p:grpSpPr>
            <p:sp>
              <p:nvSpPr>
                <p:cNvPr id="80959" name="Line 67"/>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0" name="Line 68"/>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56" name="Group 69"/>
              <p:cNvGrpSpPr>
                <a:grpSpLocks/>
              </p:cNvGrpSpPr>
              <p:nvPr/>
            </p:nvGrpSpPr>
            <p:grpSpPr bwMode="auto">
              <a:xfrm>
                <a:off x="3380" y="2918"/>
                <a:ext cx="652" cy="624"/>
                <a:chOff x="1104" y="1488"/>
                <a:chExt cx="1488" cy="1488"/>
              </a:xfrm>
            </p:grpSpPr>
            <p:sp>
              <p:nvSpPr>
                <p:cNvPr id="80957" name="Line 70"/>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58" name="Line 71"/>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2472008" name="Rectangle 72"/>
          <p:cNvSpPr>
            <a:spLocks noChangeArrowheads="1"/>
          </p:cNvSpPr>
          <p:nvPr/>
        </p:nvSpPr>
        <p:spPr bwMode="auto">
          <a:xfrm>
            <a:off x="3352800" y="1295400"/>
            <a:ext cx="1371600" cy="1295400"/>
          </a:xfrm>
          <a:prstGeom prst="rect">
            <a:avLst/>
          </a:prstGeom>
          <a:noFill/>
          <a:ln w="114300">
            <a:solidFill>
              <a:srgbClr val="2D2DB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2472009" name="Rectangle 73"/>
          <p:cNvSpPr>
            <a:spLocks noChangeArrowheads="1"/>
          </p:cNvSpPr>
          <p:nvPr/>
        </p:nvSpPr>
        <p:spPr bwMode="auto">
          <a:xfrm>
            <a:off x="3368675" y="1311276"/>
            <a:ext cx="2667000" cy="2524125"/>
          </a:xfrm>
          <a:prstGeom prst="rect">
            <a:avLst/>
          </a:prstGeom>
          <a:noFill/>
          <a:ln w="114300">
            <a:solidFill>
              <a:srgbClr val="2D2DB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2472010" name="Rectangle 74"/>
          <p:cNvSpPr>
            <a:spLocks noChangeArrowheads="1"/>
          </p:cNvSpPr>
          <p:nvPr/>
        </p:nvSpPr>
        <p:spPr bwMode="auto">
          <a:xfrm>
            <a:off x="4708525" y="1311275"/>
            <a:ext cx="4038600" cy="3810000"/>
          </a:xfrm>
          <a:prstGeom prst="rect">
            <a:avLst/>
          </a:prstGeom>
          <a:noFill/>
          <a:ln w="127000">
            <a:solidFill>
              <a:srgbClr val="2D2DB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2472011" name="Rectangle 75"/>
          <p:cNvSpPr>
            <a:spLocks noChangeArrowheads="1"/>
          </p:cNvSpPr>
          <p:nvPr/>
        </p:nvSpPr>
        <p:spPr bwMode="auto">
          <a:xfrm>
            <a:off x="3352800" y="1295400"/>
            <a:ext cx="5410200" cy="5105400"/>
          </a:xfrm>
          <a:prstGeom prst="rect">
            <a:avLst/>
          </a:prstGeom>
          <a:noFill/>
          <a:ln w="127000">
            <a:solidFill>
              <a:srgbClr val="2D2DB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grpSp>
        <p:nvGrpSpPr>
          <p:cNvPr id="15" name="Group 76"/>
          <p:cNvGrpSpPr>
            <a:grpSpLocks/>
          </p:cNvGrpSpPr>
          <p:nvPr/>
        </p:nvGrpSpPr>
        <p:grpSpPr bwMode="auto">
          <a:xfrm>
            <a:off x="4162425" y="2105026"/>
            <a:ext cx="1066800" cy="930275"/>
            <a:chOff x="1104" y="1488"/>
            <a:chExt cx="1488" cy="1488"/>
          </a:xfrm>
        </p:grpSpPr>
        <p:sp>
          <p:nvSpPr>
            <p:cNvPr id="80949" name="Line 77"/>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50" name="Line 78"/>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72015" name="AutoShape 79"/>
          <p:cNvSpPr>
            <a:spLocks noChangeArrowheads="1"/>
          </p:cNvSpPr>
          <p:nvPr/>
        </p:nvSpPr>
        <p:spPr bwMode="auto">
          <a:xfrm rot="10800000">
            <a:off x="7743826" y="1295401"/>
            <a:ext cx="1006475" cy="962025"/>
          </a:xfrm>
          <a:prstGeom prst="rtTriangle">
            <a:avLst/>
          </a:prstGeom>
          <a:blipFill dpi="0" rotWithShape="0">
            <a:blip r:embed="rId4"/>
            <a:srcRect/>
            <a:tile tx="0" ty="0" sx="100000" sy="100000" flip="none" algn="tl"/>
          </a:blipFill>
          <a:ln w="76200">
            <a:solidFill>
              <a:srgbClr val="1CF426"/>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grpSp>
        <p:nvGrpSpPr>
          <p:cNvPr id="16" name="Group 80"/>
          <p:cNvGrpSpPr>
            <a:grpSpLocks/>
          </p:cNvGrpSpPr>
          <p:nvPr/>
        </p:nvGrpSpPr>
        <p:grpSpPr bwMode="auto">
          <a:xfrm>
            <a:off x="3352800" y="1301751"/>
            <a:ext cx="5397500" cy="5102225"/>
            <a:chOff x="1152" y="820"/>
            <a:chExt cx="3400" cy="3214"/>
          </a:xfrm>
        </p:grpSpPr>
        <p:sp>
          <p:nvSpPr>
            <p:cNvPr id="80946" name="AutoShape 81"/>
            <p:cNvSpPr>
              <a:spLocks noChangeArrowheads="1"/>
            </p:cNvSpPr>
            <p:nvPr/>
          </p:nvSpPr>
          <p:spPr bwMode="auto">
            <a:xfrm rot="-5400000">
              <a:off x="3932" y="3414"/>
              <a:ext cx="634" cy="606"/>
            </a:xfrm>
            <a:prstGeom prst="rtTriangle">
              <a:avLst/>
            </a:prstGeom>
            <a:blipFill dpi="0" rotWithShape="0">
              <a:blip r:embed="rId5"/>
              <a:srcRect/>
              <a:tile tx="0" ty="0" sx="100000" sy="100000" flip="none" algn="tl"/>
            </a:blipFill>
            <a:ln w="76200">
              <a:solidFill>
                <a:srgbClr val="2D2DB5"/>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80947" name="AutoShape 82"/>
            <p:cNvSpPr>
              <a:spLocks noChangeArrowheads="1"/>
            </p:cNvSpPr>
            <p:nvPr/>
          </p:nvSpPr>
          <p:spPr bwMode="auto">
            <a:xfrm>
              <a:off x="1152" y="3426"/>
              <a:ext cx="634" cy="606"/>
            </a:xfrm>
            <a:prstGeom prst="rtTriangle">
              <a:avLst/>
            </a:prstGeom>
            <a:blipFill dpi="0" rotWithShape="0">
              <a:blip r:embed="rId5"/>
              <a:srcRect/>
              <a:tile tx="0" ty="0" sx="100000" sy="100000" flip="none" algn="tl"/>
            </a:blipFill>
            <a:ln w="76200">
              <a:solidFill>
                <a:srgbClr val="2D2DB5"/>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80948" name="AutoShape 83"/>
            <p:cNvSpPr>
              <a:spLocks noChangeArrowheads="1"/>
            </p:cNvSpPr>
            <p:nvPr/>
          </p:nvSpPr>
          <p:spPr bwMode="auto">
            <a:xfrm rot="5400000">
              <a:off x="1138" y="834"/>
              <a:ext cx="634" cy="606"/>
            </a:xfrm>
            <a:prstGeom prst="rtTriangle">
              <a:avLst/>
            </a:prstGeom>
            <a:blipFill dpi="0" rotWithShape="0">
              <a:blip r:embed="rId5"/>
              <a:srcRect/>
              <a:tile tx="0" ty="0" sx="100000" sy="100000" flip="none" algn="tl"/>
            </a:blipFill>
            <a:ln w="76200">
              <a:solidFill>
                <a:srgbClr val="2D2DB5"/>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grpSp>
    </p:spTree>
    <p:extLst>
      <p:ext uri="{BB962C8B-B14F-4D97-AF65-F5344CB8AC3E}">
        <p14:creationId xmlns:p14="http://schemas.microsoft.com/office/powerpoint/2010/main" val="34455687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454"/>
                                        </p:tgtEl>
                                        <p:attrNameLst>
                                          <p:attrName>style.visibility</p:attrName>
                                        </p:attrNameLst>
                                      </p:cBhvr>
                                      <p:to>
                                        <p:strVal val="visible"/>
                                      </p:to>
                                    </p:set>
                                  </p:childTnLst>
                                </p:cTn>
                              </p:par>
                              <p:par>
                                <p:cTn id="7" presetID="30" presetClass="entr" presetSubtype="0" fill="hold" grpId="0" nodeType="withEffect">
                                  <p:stCondLst>
                                    <p:cond delay="0"/>
                                  </p:stCondLst>
                                  <p:childTnLst>
                                    <p:set>
                                      <p:cBhvr>
                                        <p:cTn id="8" dur="1" fill="hold">
                                          <p:stCondLst>
                                            <p:cond delay="0"/>
                                          </p:stCondLst>
                                        </p:cTn>
                                        <p:tgtEl>
                                          <p:spTgt spid="2472008"/>
                                        </p:tgtEl>
                                        <p:attrNameLst>
                                          <p:attrName>style.visibility</p:attrName>
                                        </p:attrNameLst>
                                      </p:cBhvr>
                                      <p:to>
                                        <p:strVal val="visible"/>
                                      </p:to>
                                    </p:set>
                                    <p:animEffect transition="in" filter="fade">
                                      <p:cBhvr>
                                        <p:cTn id="9" dur="800" decel="100000"/>
                                        <p:tgtEl>
                                          <p:spTgt spid="2472008"/>
                                        </p:tgtEl>
                                      </p:cBhvr>
                                    </p:animEffect>
                                    <p:anim calcmode="lin" valueType="num">
                                      <p:cBhvr>
                                        <p:cTn id="10" dur="800" decel="100000" fill="hold"/>
                                        <p:tgtEl>
                                          <p:spTgt spid="2472008"/>
                                        </p:tgtEl>
                                        <p:attrNameLst>
                                          <p:attrName>style.rotation</p:attrName>
                                        </p:attrNameLst>
                                      </p:cBhvr>
                                      <p:tavLst>
                                        <p:tav tm="0">
                                          <p:val>
                                            <p:fltVal val="-90"/>
                                          </p:val>
                                        </p:tav>
                                        <p:tav tm="100000">
                                          <p:val>
                                            <p:fltVal val="0"/>
                                          </p:val>
                                        </p:tav>
                                      </p:tavLst>
                                    </p:anim>
                                    <p:anim calcmode="lin" valueType="num">
                                      <p:cBhvr>
                                        <p:cTn id="11" dur="800" decel="100000" fill="hold"/>
                                        <p:tgtEl>
                                          <p:spTgt spid="2472008"/>
                                        </p:tgtEl>
                                        <p:attrNameLst>
                                          <p:attrName>ppt_x</p:attrName>
                                        </p:attrNameLst>
                                      </p:cBhvr>
                                      <p:tavLst>
                                        <p:tav tm="0">
                                          <p:val>
                                            <p:strVal val="#ppt_x+0.4"/>
                                          </p:val>
                                        </p:tav>
                                        <p:tav tm="100000">
                                          <p:val>
                                            <p:strVal val="#ppt_x-0.05"/>
                                          </p:val>
                                        </p:tav>
                                      </p:tavLst>
                                    </p:anim>
                                    <p:anim calcmode="lin" valueType="num">
                                      <p:cBhvr>
                                        <p:cTn id="12" dur="800" decel="100000" fill="hold"/>
                                        <p:tgtEl>
                                          <p:spTgt spid="2472008"/>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2472008"/>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2472008"/>
                                        </p:tgtEl>
                                        <p:attrNameLst>
                                          <p:attrName>ppt_y</p:attrName>
                                        </p:attrNameLst>
                                      </p:cBhvr>
                                      <p:tavLst>
                                        <p:tav tm="0">
                                          <p:val>
                                            <p:strVal val="#ppt_y+0.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9458"/>
                                        </p:tgtEl>
                                        <p:attrNameLst>
                                          <p:attrName>style.visibility</p:attrName>
                                        </p:attrNameLst>
                                      </p:cBhvr>
                                      <p:to>
                                        <p:strVal val="visible"/>
                                      </p:to>
                                    </p:set>
                                  </p:childTnLst>
                                </p:cTn>
                              </p:par>
                              <p:par>
                                <p:cTn id="19" presetID="35" presetClass="exit" presetSubtype="0" fill="hold" grpId="1" nodeType="withEffect">
                                  <p:stCondLst>
                                    <p:cond delay="0"/>
                                  </p:stCondLst>
                                  <p:childTnLst>
                                    <p:animEffect transition="out" filter="fade">
                                      <p:cBhvr>
                                        <p:cTn id="20" dur="2000"/>
                                        <p:tgtEl>
                                          <p:spTgt spid="2472008"/>
                                        </p:tgtEl>
                                      </p:cBhvr>
                                    </p:animEffect>
                                    <p:anim calcmode="lin" valueType="num">
                                      <p:cBhvr>
                                        <p:cTn id="21" dur="2000"/>
                                        <p:tgtEl>
                                          <p:spTgt spid="2472008"/>
                                        </p:tgtEl>
                                        <p:attrNameLst>
                                          <p:attrName>style.rotation</p:attrName>
                                        </p:attrNameLst>
                                      </p:cBhvr>
                                      <p:tavLst>
                                        <p:tav tm="0">
                                          <p:val>
                                            <p:fltVal val="0"/>
                                          </p:val>
                                        </p:tav>
                                        <p:tav tm="100000">
                                          <p:val>
                                            <p:fltVal val="720"/>
                                          </p:val>
                                        </p:tav>
                                      </p:tavLst>
                                    </p:anim>
                                    <p:anim calcmode="lin" valueType="num">
                                      <p:cBhvr>
                                        <p:cTn id="22" dur="2000"/>
                                        <p:tgtEl>
                                          <p:spTgt spid="2472008"/>
                                        </p:tgtEl>
                                        <p:attrNameLst>
                                          <p:attrName>ppt_h</p:attrName>
                                        </p:attrNameLst>
                                      </p:cBhvr>
                                      <p:tavLst>
                                        <p:tav tm="0">
                                          <p:val>
                                            <p:strVal val="ppt_h"/>
                                          </p:val>
                                        </p:tav>
                                        <p:tav tm="100000">
                                          <p:val>
                                            <p:fltVal val="0"/>
                                          </p:val>
                                        </p:tav>
                                      </p:tavLst>
                                    </p:anim>
                                    <p:anim calcmode="lin" valueType="num">
                                      <p:cBhvr>
                                        <p:cTn id="23" dur="2000"/>
                                        <p:tgtEl>
                                          <p:spTgt spid="2472008"/>
                                        </p:tgtEl>
                                        <p:attrNameLst>
                                          <p:attrName>ppt_w</p:attrName>
                                        </p:attrNameLst>
                                      </p:cBhvr>
                                      <p:tavLst>
                                        <p:tav tm="0">
                                          <p:val>
                                            <p:strVal val="ppt_w"/>
                                          </p:val>
                                        </p:tav>
                                        <p:tav tm="100000">
                                          <p:val>
                                            <p:fltVal val="0"/>
                                          </p:val>
                                        </p:tav>
                                      </p:tavLst>
                                    </p:anim>
                                    <p:set>
                                      <p:cBhvr>
                                        <p:cTn id="24" dur="1" fill="hold">
                                          <p:stCondLst>
                                            <p:cond delay="1999"/>
                                          </p:stCondLst>
                                        </p:cTn>
                                        <p:tgtEl>
                                          <p:spTgt spid="247200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39455"/>
                                        </p:tgtEl>
                                        <p:attrNameLst>
                                          <p:attrName>style.visibility</p:attrName>
                                        </p:attrNameLst>
                                      </p:cBhvr>
                                      <p:to>
                                        <p:strVal val="visible"/>
                                      </p:to>
                                    </p:set>
                                  </p:childTnLst>
                                </p:cTn>
                              </p:par>
                              <p:par>
                                <p:cTn id="29" presetID="15" presetClass="entr" presetSubtype="0" fill="hold" grpId="0" nodeType="withEffect">
                                  <p:stCondLst>
                                    <p:cond delay="0"/>
                                  </p:stCondLst>
                                  <p:childTnLst>
                                    <p:set>
                                      <p:cBhvr>
                                        <p:cTn id="30" dur="1" fill="hold">
                                          <p:stCondLst>
                                            <p:cond delay="0"/>
                                          </p:stCondLst>
                                        </p:cTn>
                                        <p:tgtEl>
                                          <p:spTgt spid="2472009"/>
                                        </p:tgtEl>
                                        <p:attrNameLst>
                                          <p:attrName>style.visibility</p:attrName>
                                        </p:attrNameLst>
                                      </p:cBhvr>
                                      <p:to>
                                        <p:strVal val="visible"/>
                                      </p:to>
                                    </p:set>
                                    <p:anim calcmode="lin" valueType="num">
                                      <p:cBhvr>
                                        <p:cTn id="31" dur="1000" fill="hold"/>
                                        <p:tgtEl>
                                          <p:spTgt spid="2472009"/>
                                        </p:tgtEl>
                                        <p:attrNameLst>
                                          <p:attrName>ppt_w</p:attrName>
                                        </p:attrNameLst>
                                      </p:cBhvr>
                                      <p:tavLst>
                                        <p:tav tm="0">
                                          <p:val>
                                            <p:fltVal val="0"/>
                                          </p:val>
                                        </p:tav>
                                        <p:tav tm="100000">
                                          <p:val>
                                            <p:strVal val="#ppt_w"/>
                                          </p:val>
                                        </p:tav>
                                      </p:tavLst>
                                    </p:anim>
                                    <p:anim calcmode="lin" valueType="num">
                                      <p:cBhvr>
                                        <p:cTn id="32" dur="1000" fill="hold"/>
                                        <p:tgtEl>
                                          <p:spTgt spid="2472009"/>
                                        </p:tgtEl>
                                        <p:attrNameLst>
                                          <p:attrName>ppt_h</p:attrName>
                                        </p:attrNameLst>
                                      </p:cBhvr>
                                      <p:tavLst>
                                        <p:tav tm="0">
                                          <p:val>
                                            <p:fltVal val="0"/>
                                          </p:val>
                                        </p:tav>
                                        <p:tav tm="100000">
                                          <p:val>
                                            <p:strVal val="#ppt_h"/>
                                          </p:val>
                                        </p:tav>
                                      </p:tavLst>
                                    </p:anim>
                                    <p:anim calcmode="lin" valueType="num">
                                      <p:cBhvr>
                                        <p:cTn id="33" dur="1000" fill="hold"/>
                                        <p:tgtEl>
                                          <p:spTgt spid="247200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720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639459"/>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xit" presetSubtype="0" decel="100000" fill="hold" grpId="1" nodeType="clickEffect">
                                  <p:stCondLst>
                                    <p:cond delay="0"/>
                                  </p:stCondLst>
                                  <p:childTnLst>
                                    <p:anim calcmode="lin" valueType="num">
                                      <p:cBhvr>
                                        <p:cTn id="57" dur="500"/>
                                        <p:tgtEl>
                                          <p:spTgt spid="2472009"/>
                                        </p:tgtEl>
                                        <p:attrNameLst>
                                          <p:attrName>ppt_w</p:attrName>
                                        </p:attrNameLst>
                                      </p:cBhvr>
                                      <p:tavLst>
                                        <p:tav tm="0">
                                          <p:val>
                                            <p:strVal val="ppt_w"/>
                                          </p:val>
                                        </p:tav>
                                        <p:tav tm="100000">
                                          <p:val>
                                            <p:strVal val="ppt_w*0.05"/>
                                          </p:val>
                                        </p:tav>
                                      </p:tavLst>
                                    </p:anim>
                                    <p:anim calcmode="lin" valueType="num">
                                      <p:cBhvr>
                                        <p:cTn id="58" dur="500"/>
                                        <p:tgtEl>
                                          <p:spTgt spid="2472009"/>
                                        </p:tgtEl>
                                        <p:attrNameLst>
                                          <p:attrName>ppt_h</p:attrName>
                                        </p:attrNameLst>
                                      </p:cBhvr>
                                      <p:tavLst>
                                        <p:tav tm="0">
                                          <p:val>
                                            <p:strVal val="ppt_h"/>
                                          </p:val>
                                        </p:tav>
                                        <p:tav tm="100000">
                                          <p:val>
                                            <p:strVal val="ppt_h"/>
                                          </p:val>
                                        </p:tav>
                                      </p:tavLst>
                                    </p:anim>
                                    <p:anim calcmode="lin" valueType="num">
                                      <p:cBhvr>
                                        <p:cTn id="59" dur="500"/>
                                        <p:tgtEl>
                                          <p:spTgt spid="2472009"/>
                                        </p:tgtEl>
                                        <p:attrNameLst>
                                          <p:attrName>ppt_x</p:attrName>
                                        </p:attrNameLst>
                                      </p:cBhvr>
                                      <p:tavLst>
                                        <p:tav tm="0">
                                          <p:val>
                                            <p:strVal val="ppt_x"/>
                                          </p:val>
                                        </p:tav>
                                        <p:tav tm="100000">
                                          <p:val>
                                            <p:strVal val="ppt_x-.2"/>
                                          </p:val>
                                        </p:tav>
                                      </p:tavLst>
                                    </p:anim>
                                    <p:anim calcmode="lin" valueType="num">
                                      <p:cBhvr>
                                        <p:cTn id="60" dur="500"/>
                                        <p:tgtEl>
                                          <p:spTgt spid="2472009"/>
                                        </p:tgtEl>
                                        <p:attrNameLst>
                                          <p:attrName>ppt_y</p:attrName>
                                        </p:attrNameLst>
                                      </p:cBhvr>
                                      <p:tavLst>
                                        <p:tav tm="0">
                                          <p:val>
                                            <p:strVal val="ppt_y"/>
                                          </p:val>
                                        </p:tav>
                                        <p:tav tm="100000">
                                          <p:val>
                                            <p:strVal val="ppt_y"/>
                                          </p:val>
                                        </p:tav>
                                      </p:tavLst>
                                    </p:anim>
                                    <p:animEffect transition="out" filter="fade">
                                      <p:cBhvr>
                                        <p:cTn id="61" dur="500"/>
                                        <p:tgtEl>
                                          <p:spTgt spid="2472009"/>
                                        </p:tgtEl>
                                      </p:cBhvr>
                                    </p:animEffect>
                                    <p:set>
                                      <p:cBhvr>
                                        <p:cTn id="62" dur="1" fill="hold">
                                          <p:stCondLst>
                                            <p:cond delay="499"/>
                                          </p:stCondLst>
                                        </p:cTn>
                                        <p:tgtEl>
                                          <p:spTgt spid="2472009"/>
                                        </p:tgtEl>
                                        <p:attrNameLst>
                                          <p:attrName>style.visibility</p:attrName>
                                        </p:attrNameLst>
                                      </p:cBhvr>
                                      <p:to>
                                        <p:strVal val="hidden"/>
                                      </p:to>
                                    </p:set>
                                  </p:childTnLst>
                                </p:cTn>
                              </p:par>
                              <p:par>
                                <p:cTn id="63" presetID="58" presetClass="exit" presetSubtype="0" decel="100000" fill="hold" nodeType="withEffect">
                                  <p:stCondLst>
                                    <p:cond delay="0"/>
                                  </p:stCondLst>
                                  <p:childTnLst>
                                    <p:anim calcmode="lin" valueType="num">
                                      <p:cBhvr>
                                        <p:cTn id="64" dur="500"/>
                                        <p:tgtEl>
                                          <p:spTgt spid="15"/>
                                        </p:tgtEl>
                                        <p:attrNameLst>
                                          <p:attrName>ppt_w</p:attrName>
                                        </p:attrNameLst>
                                      </p:cBhvr>
                                      <p:tavLst>
                                        <p:tav tm="0">
                                          <p:val>
                                            <p:strVal val="ppt_w"/>
                                          </p:val>
                                        </p:tav>
                                        <p:tav tm="100000">
                                          <p:val>
                                            <p:strVal val="ppt_w*2.5"/>
                                          </p:val>
                                        </p:tav>
                                      </p:tavLst>
                                    </p:anim>
                                    <p:anim calcmode="lin" valueType="num">
                                      <p:cBhvr>
                                        <p:cTn id="65" dur="500"/>
                                        <p:tgtEl>
                                          <p:spTgt spid="15"/>
                                        </p:tgtEl>
                                        <p:attrNameLst>
                                          <p:attrName>ppt_h</p:attrName>
                                        </p:attrNameLst>
                                      </p:cBhvr>
                                      <p:tavLst>
                                        <p:tav tm="0">
                                          <p:val>
                                            <p:strVal val="ppt_h"/>
                                          </p:val>
                                        </p:tav>
                                        <p:tav tm="100000">
                                          <p:val>
                                            <p:strVal val="ppt_h*0.01"/>
                                          </p:val>
                                        </p:tav>
                                      </p:tavLst>
                                    </p:anim>
                                    <p:anim calcmode="lin" valueType="num">
                                      <p:cBhvr>
                                        <p:cTn id="66" dur="500"/>
                                        <p:tgtEl>
                                          <p:spTgt spid="15"/>
                                        </p:tgtEl>
                                        <p:attrNameLst>
                                          <p:attrName>ppt_x</p:attrName>
                                        </p:attrNameLst>
                                      </p:cBhvr>
                                      <p:tavLst>
                                        <p:tav tm="0">
                                          <p:val>
                                            <p:strVal val="ppt_x"/>
                                          </p:val>
                                        </p:tav>
                                        <p:tav tm="100000">
                                          <p:val>
                                            <p:strVal val="ppt_x"/>
                                          </p:val>
                                        </p:tav>
                                      </p:tavLst>
                                    </p:anim>
                                    <p:anim calcmode="lin" valueType="num">
                                      <p:cBhvr>
                                        <p:cTn id="67" dur="500"/>
                                        <p:tgtEl>
                                          <p:spTgt spid="15"/>
                                        </p:tgtEl>
                                        <p:attrNameLst>
                                          <p:attrName>ppt_y</p:attrName>
                                        </p:attrNameLst>
                                      </p:cBhvr>
                                      <p:tavLst>
                                        <p:tav tm="0">
                                          <p:val>
                                            <p:strVal val="ppt_y"/>
                                          </p:val>
                                        </p:tav>
                                        <p:tav tm="100000">
                                          <p:val>
                                            <p:strVal val="ppt_h+1"/>
                                          </p:val>
                                        </p:tav>
                                      </p:tavLst>
                                    </p:anim>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2"/>
                                        </p:tgtEl>
                                        <p:attrNameLst>
                                          <p:attrName>ppt_x</p:attrName>
                                        </p:attrNameLst>
                                      </p:cBhvr>
                                      <p:tavLst>
                                        <p:tav tm="0">
                                          <p:val>
                                            <p:strVal val="ppt_x"/>
                                          </p:val>
                                        </p:tav>
                                        <p:tav tm="100000">
                                          <p:val>
                                            <p:strVal val="ppt_x"/>
                                          </p:val>
                                        </p:tav>
                                      </p:tavLst>
                                    </p:anim>
                                    <p:anim calcmode="lin" valueType="num">
                                      <p:cBhvr additive="base">
                                        <p:cTn id="72" dur="500"/>
                                        <p:tgtEl>
                                          <p:spTgt spid="2"/>
                                        </p:tgtEl>
                                        <p:attrNameLst>
                                          <p:attrName>ppt_y</p:attrName>
                                        </p:attrNameLst>
                                      </p:cBhvr>
                                      <p:tavLst>
                                        <p:tav tm="0">
                                          <p:val>
                                            <p:strVal val="ppt_y"/>
                                          </p:val>
                                        </p:tav>
                                        <p:tav tm="100000">
                                          <p:val>
                                            <p:strVal val="1+ppt_h/2"/>
                                          </p:val>
                                        </p:tav>
                                      </p:tavLst>
                                    </p:anim>
                                    <p:set>
                                      <p:cBhvr>
                                        <p:cTn id="73" dur="1" fill="hold">
                                          <p:stCondLst>
                                            <p:cond delay="499"/>
                                          </p:stCondLst>
                                        </p:cTn>
                                        <p:tgtEl>
                                          <p:spTgt spid="2"/>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639456"/>
                                        </p:tgtEl>
                                        <p:attrNameLst>
                                          <p:attrName>style.visibility</p:attrName>
                                        </p:attrNameLst>
                                      </p:cBhvr>
                                      <p:to>
                                        <p:strVal val="visible"/>
                                      </p:to>
                                    </p:set>
                                  </p:childTnLst>
                                </p:cTn>
                              </p:par>
                              <p:par>
                                <p:cTn id="78" presetID="30" presetClass="entr" presetSubtype="0" fill="hold" grpId="0" nodeType="withEffect">
                                  <p:stCondLst>
                                    <p:cond delay="0"/>
                                  </p:stCondLst>
                                  <p:childTnLst>
                                    <p:set>
                                      <p:cBhvr>
                                        <p:cTn id="79" dur="1" fill="hold">
                                          <p:stCondLst>
                                            <p:cond delay="0"/>
                                          </p:stCondLst>
                                        </p:cTn>
                                        <p:tgtEl>
                                          <p:spTgt spid="2472010"/>
                                        </p:tgtEl>
                                        <p:attrNameLst>
                                          <p:attrName>style.visibility</p:attrName>
                                        </p:attrNameLst>
                                      </p:cBhvr>
                                      <p:to>
                                        <p:strVal val="visible"/>
                                      </p:to>
                                    </p:set>
                                    <p:animEffect transition="in" filter="fade">
                                      <p:cBhvr>
                                        <p:cTn id="80" dur="800" decel="100000"/>
                                        <p:tgtEl>
                                          <p:spTgt spid="2472010"/>
                                        </p:tgtEl>
                                      </p:cBhvr>
                                    </p:animEffect>
                                    <p:anim calcmode="lin" valueType="num">
                                      <p:cBhvr>
                                        <p:cTn id="81" dur="800" decel="100000" fill="hold"/>
                                        <p:tgtEl>
                                          <p:spTgt spid="2472010"/>
                                        </p:tgtEl>
                                        <p:attrNameLst>
                                          <p:attrName>style.rotation</p:attrName>
                                        </p:attrNameLst>
                                      </p:cBhvr>
                                      <p:tavLst>
                                        <p:tav tm="0">
                                          <p:val>
                                            <p:fltVal val="-90"/>
                                          </p:val>
                                        </p:tav>
                                        <p:tav tm="100000">
                                          <p:val>
                                            <p:fltVal val="0"/>
                                          </p:val>
                                        </p:tav>
                                      </p:tavLst>
                                    </p:anim>
                                    <p:anim calcmode="lin" valueType="num">
                                      <p:cBhvr>
                                        <p:cTn id="82" dur="800" decel="100000" fill="hold"/>
                                        <p:tgtEl>
                                          <p:spTgt spid="2472010"/>
                                        </p:tgtEl>
                                        <p:attrNameLst>
                                          <p:attrName>ppt_x</p:attrName>
                                        </p:attrNameLst>
                                      </p:cBhvr>
                                      <p:tavLst>
                                        <p:tav tm="0">
                                          <p:val>
                                            <p:strVal val="#ppt_x+0.4"/>
                                          </p:val>
                                        </p:tav>
                                        <p:tav tm="100000">
                                          <p:val>
                                            <p:strVal val="#ppt_x-0.05"/>
                                          </p:val>
                                        </p:tav>
                                      </p:tavLst>
                                    </p:anim>
                                    <p:anim calcmode="lin" valueType="num">
                                      <p:cBhvr>
                                        <p:cTn id="83" dur="800" decel="100000" fill="hold"/>
                                        <p:tgtEl>
                                          <p:spTgt spid="2472010"/>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2472010"/>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2472010"/>
                                        </p:tgtEl>
                                        <p:attrNameLst>
                                          <p:attrName>ppt_y</p:attrName>
                                        </p:attrNameLst>
                                      </p:cBhvr>
                                      <p:tavLst>
                                        <p:tav tm="0">
                                          <p:val>
                                            <p:strVal val="#ppt_y+0.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17" presetClass="entr" presetSubtype="10" fill="hold" grpId="0" nodeType="clickEffect">
                                  <p:stCondLst>
                                    <p:cond delay="0"/>
                                  </p:stCondLst>
                                  <p:childTnLst>
                                    <p:set>
                                      <p:cBhvr>
                                        <p:cTn id="89" dur="1" fill="hold">
                                          <p:stCondLst>
                                            <p:cond delay="0"/>
                                          </p:stCondLst>
                                        </p:cTn>
                                        <p:tgtEl>
                                          <p:spTgt spid="2472015"/>
                                        </p:tgtEl>
                                        <p:attrNameLst>
                                          <p:attrName>style.visibility</p:attrName>
                                        </p:attrNameLst>
                                      </p:cBhvr>
                                      <p:to>
                                        <p:strVal val="visible"/>
                                      </p:to>
                                    </p:set>
                                    <p:anim calcmode="lin" valueType="num">
                                      <p:cBhvr>
                                        <p:cTn id="90" dur="500" fill="hold"/>
                                        <p:tgtEl>
                                          <p:spTgt spid="2472015"/>
                                        </p:tgtEl>
                                        <p:attrNameLst>
                                          <p:attrName>ppt_w</p:attrName>
                                        </p:attrNameLst>
                                      </p:cBhvr>
                                      <p:tavLst>
                                        <p:tav tm="0">
                                          <p:val>
                                            <p:fltVal val="0"/>
                                          </p:val>
                                        </p:tav>
                                        <p:tav tm="100000">
                                          <p:val>
                                            <p:strVal val="#ppt_w"/>
                                          </p:val>
                                        </p:tav>
                                      </p:tavLst>
                                    </p:anim>
                                    <p:anim calcmode="lin" valueType="num">
                                      <p:cBhvr>
                                        <p:cTn id="91" dur="500" fill="hold"/>
                                        <p:tgtEl>
                                          <p:spTgt spid="2472015"/>
                                        </p:tgtEl>
                                        <p:attrNameLst>
                                          <p:attrName>ppt_h</p:attrName>
                                        </p:attrNameLst>
                                      </p:cBhvr>
                                      <p:tavLst>
                                        <p:tav tm="0">
                                          <p:val>
                                            <p:strVal val="#ppt_h"/>
                                          </p:val>
                                        </p:tav>
                                        <p:tav tm="100000">
                                          <p:val>
                                            <p:strVal val="#ppt_h"/>
                                          </p:val>
                                        </p:tav>
                                      </p:tavLst>
                                    </p:anim>
                                  </p:childTnLst>
                                </p:cTn>
                              </p:par>
                              <p:par>
                                <p:cTn id="92" presetID="22" presetClass="emph" presetSubtype="0" fill="hold" grpId="1" nodeType="withEffect">
                                  <p:stCondLst>
                                    <p:cond delay="0"/>
                                  </p:stCondLst>
                                  <p:childTnLst>
                                    <p:animClr clrSpc="hsl" dir="cw">
                                      <p:cBhvr override="childStyle">
                                        <p:cTn id="93" dur="500" fill="hold"/>
                                        <p:tgtEl>
                                          <p:spTgt spid="2472010"/>
                                        </p:tgtEl>
                                        <p:attrNameLst>
                                          <p:attrName>style.color</p:attrName>
                                        </p:attrNameLst>
                                      </p:cBhvr>
                                      <p:by>
                                        <p:hsl h="-7200000" s="0" l="0"/>
                                      </p:by>
                                    </p:animClr>
                                    <p:animClr clrSpc="hsl" dir="cw">
                                      <p:cBhvr>
                                        <p:cTn id="94" dur="500" fill="hold"/>
                                        <p:tgtEl>
                                          <p:spTgt spid="2472010"/>
                                        </p:tgtEl>
                                        <p:attrNameLst>
                                          <p:attrName>fillcolor</p:attrName>
                                        </p:attrNameLst>
                                      </p:cBhvr>
                                      <p:by>
                                        <p:hsl h="-7200000" s="0" l="0"/>
                                      </p:by>
                                    </p:animClr>
                                    <p:animClr clrSpc="hsl" dir="cw">
                                      <p:cBhvr>
                                        <p:cTn id="95" dur="500" fill="hold"/>
                                        <p:tgtEl>
                                          <p:spTgt spid="2472010"/>
                                        </p:tgtEl>
                                        <p:attrNameLst>
                                          <p:attrName>stroke.color</p:attrName>
                                        </p:attrNameLst>
                                      </p:cBhvr>
                                      <p:by>
                                        <p:hsl h="-7200000" s="0" l="0"/>
                                      </p:by>
                                    </p:animClr>
                                    <p:set>
                                      <p:cBhvr>
                                        <p:cTn id="96" dur="500" fill="hold"/>
                                        <p:tgtEl>
                                          <p:spTgt spid="2472010"/>
                                        </p:tgtEl>
                                        <p:attrNameLst>
                                          <p:attrName>fill.type</p:attrName>
                                        </p:attrNameLst>
                                      </p:cBhvr>
                                      <p:to>
                                        <p:strVal val="solid"/>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16" fill="hold"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63946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2" presetClass="exit" presetSubtype="0" fill="hold" grpId="1" nodeType="clickEffect">
                                  <p:stCondLst>
                                    <p:cond delay="0"/>
                                  </p:stCondLst>
                                  <p:childTnLst>
                                    <p:animScale>
                                      <p:cBhvr>
                                        <p:cTn id="110" dur="1000" accel="50000">
                                          <p:stCondLst>
                                            <p:cond delay="0"/>
                                          </p:stCondLst>
                                        </p:cTn>
                                        <p:tgtEl>
                                          <p:spTgt spid="247201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1" dur="1000" accel="50000">
                                          <p:stCondLst>
                                            <p:cond delay="0"/>
                                          </p:stCondLst>
                                        </p:cTn>
                                        <p:tgtEl>
                                          <p:spTgt spid="2472015"/>
                                        </p:tgtEl>
                                        <p:attrNameLst>
                                          <p:attrName>ppt_x</p:attrName>
                                          <p:attrName>ppt_y</p:attrName>
                                        </p:attrNameLst>
                                      </p:cBhvr>
                                    </p:animMotion>
                                    <p:animEffect transition="out" filter="fade">
                                      <p:cBhvr>
                                        <p:cTn id="112" dur="1000"/>
                                        <p:tgtEl>
                                          <p:spTgt spid="2472015"/>
                                        </p:tgtEl>
                                      </p:cBhvr>
                                    </p:animEffect>
                                    <p:set>
                                      <p:cBhvr>
                                        <p:cTn id="113" dur="1" fill="hold">
                                          <p:stCondLst>
                                            <p:cond delay="999"/>
                                          </p:stCondLst>
                                        </p:cTn>
                                        <p:tgtEl>
                                          <p:spTgt spid="2472015"/>
                                        </p:tgtEl>
                                        <p:attrNameLst>
                                          <p:attrName>style.visibility</p:attrName>
                                        </p:attrNameLst>
                                      </p:cBhvr>
                                      <p:to>
                                        <p:strVal val="hidden"/>
                                      </p:to>
                                    </p:set>
                                  </p:childTnLst>
                                </p:cTn>
                              </p:par>
                              <p:par>
                                <p:cTn id="114" presetID="52" presetClass="exit" presetSubtype="0" fill="hold" nodeType="withEffect">
                                  <p:stCondLst>
                                    <p:cond delay="0"/>
                                  </p:stCondLst>
                                  <p:childTnLst>
                                    <p:animScale>
                                      <p:cBhvr>
                                        <p:cTn id="115" dur="1000" accel="50000">
                                          <p:stCondLst>
                                            <p:cond delay="0"/>
                                          </p:stCondLst>
                                        </p:cTn>
                                        <p:tgtEl>
                                          <p:spTgt spid="1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6" dur="1000" accel="50000">
                                          <p:stCondLst>
                                            <p:cond delay="0"/>
                                          </p:stCondLst>
                                        </p:cTn>
                                        <p:tgtEl>
                                          <p:spTgt spid="16"/>
                                        </p:tgtEl>
                                        <p:attrNameLst>
                                          <p:attrName>ppt_x</p:attrName>
                                          <p:attrName>ppt_y</p:attrName>
                                        </p:attrNameLst>
                                      </p:cBhvr>
                                    </p:animMotion>
                                    <p:animEffect transition="out" filter="fade">
                                      <p:cBhvr>
                                        <p:cTn id="117" dur="1000"/>
                                        <p:tgtEl>
                                          <p:spTgt spid="16"/>
                                        </p:tgtEl>
                                      </p:cBhvr>
                                    </p:animEffect>
                                    <p:set>
                                      <p:cBhvr>
                                        <p:cTn id="118" dur="1" fill="hold">
                                          <p:stCondLst>
                                            <p:cond delay="999"/>
                                          </p:stCondLst>
                                        </p:cTn>
                                        <p:tgtEl>
                                          <p:spTgt spid="16"/>
                                        </p:tgtEl>
                                        <p:attrNameLst>
                                          <p:attrName>style.visibility</p:attrName>
                                        </p:attrNameLst>
                                      </p:cBhvr>
                                      <p:to>
                                        <p:strVal val="hidden"/>
                                      </p:to>
                                    </p:set>
                                  </p:childTnLst>
                                </p:cTn>
                              </p:par>
                              <p:par>
                                <p:cTn id="119" presetID="52" presetClass="exit" presetSubtype="0" fill="hold" grpId="2" nodeType="withEffect">
                                  <p:stCondLst>
                                    <p:cond delay="0"/>
                                  </p:stCondLst>
                                  <p:childTnLst>
                                    <p:animScale>
                                      <p:cBhvr>
                                        <p:cTn id="120" dur="1000" accel="50000">
                                          <p:stCondLst>
                                            <p:cond delay="0"/>
                                          </p:stCondLst>
                                        </p:cTn>
                                        <p:tgtEl>
                                          <p:spTgt spid="247201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1" dur="1000" accel="50000">
                                          <p:stCondLst>
                                            <p:cond delay="0"/>
                                          </p:stCondLst>
                                        </p:cTn>
                                        <p:tgtEl>
                                          <p:spTgt spid="2472010"/>
                                        </p:tgtEl>
                                        <p:attrNameLst>
                                          <p:attrName>ppt_x</p:attrName>
                                          <p:attrName>ppt_y</p:attrName>
                                        </p:attrNameLst>
                                      </p:cBhvr>
                                    </p:animMotion>
                                    <p:animEffect transition="out" filter="fade">
                                      <p:cBhvr>
                                        <p:cTn id="122" dur="1000"/>
                                        <p:tgtEl>
                                          <p:spTgt spid="2472010"/>
                                        </p:tgtEl>
                                      </p:cBhvr>
                                    </p:animEffect>
                                    <p:set>
                                      <p:cBhvr>
                                        <p:cTn id="123" dur="1" fill="hold">
                                          <p:stCondLst>
                                            <p:cond delay="999"/>
                                          </p:stCondLst>
                                        </p:cTn>
                                        <p:tgtEl>
                                          <p:spTgt spid="2472010"/>
                                        </p:tgtEl>
                                        <p:attrNameLst>
                                          <p:attrName>style.visibility</p:attrName>
                                        </p:attrNameLst>
                                      </p:cBhvr>
                                      <p:to>
                                        <p:strVal val="hidden"/>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639457"/>
                                        </p:tgtEl>
                                        <p:attrNameLst>
                                          <p:attrName>style.visibility</p:attrName>
                                        </p:attrNameLst>
                                      </p:cBhvr>
                                      <p:to>
                                        <p:strVal val="visible"/>
                                      </p:to>
                                    </p:set>
                                  </p:childTnLst>
                                </p:cTn>
                              </p:par>
                              <p:par>
                                <p:cTn id="128" presetID="30" presetClass="entr" presetSubtype="0" fill="hold" grpId="0" nodeType="withEffect">
                                  <p:stCondLst>
                                    <p:cond delay="0"/>
                                  </p:stCondLst>
                                  <p:childTnLst>
                                    <p:set>
                                      <p:cBhvr>
                                        <p:cTn id="129" dur="1" fill="hold">
                                          <p:stCondLst>
                                            <p:cond delay="0"/>
                                          </p:stCondLst>
                                        </p:cTn>
                                        <p:tgtEl>
                                          <p:spTgt spid="2472011"/>
                                        </p:tgtEl>
                                        <p:attrNameLst>
                                          <p:attrName>style.visibility</p:attrName>
                                        </p:attrNameLst>
                                      </p:cBhvr>
                                      <p:to>
                                        <p:strVal val="visible"/>
                                      </p:to>
                                    </p:set>
                                    <p:animEffect transition="in" filter="fade">
                                      <p:cBhvr>
                                        <p:cTn id="130" dur="800" decel="100000"/>
                                        <p:tgtEl>
                                          <p:spTgt spid="2472011"/>
                                        </p:tgtEl>
                                      </p:cBhvr>
                                    </p:animEffect>
                                    <p:anim calcmode="lin" valueType="num">
                                      <p:cBhvr>
                                        <p:cTn id="131" dur="800" decel="100000" fill="hold"/>
                                        <p:tgtEl>
                                          <p:spTgt spid="2472011"/>
                                        </p:tgtEl>
                                        <p:attrNameLst>
                                          <p:attrName>style.rotation</p:attrName>
                                        </p:attrNameLst>
                                      </p:cBhvr>
                                      <p:tavLst>
                                        <p:tav tm="0">
                                          <p:val>
                                            <p:fltVal val="-90"/>
                                          </p:val>
                                        </p:tav>
                                        <p:tav tm="100000">
                                          <p:val>
                                            <p:fltVal val="0"/>
                                          </p:val>
                                        </p:tav>
                                      </p:tavLst>
                                    </p:anim>
                                    <p:anim calcmode="lin" valueType="num">
                                      <p:cBhvr>
                                        <p:cTn id="132" dur="800" decel="100000" fill="hold"/>
                                        <p:tgtEl>
                                          <p:spTgt spid="2472011"/>
                                        </p:tgtEl>
                                        <p:attrNameLst>
                                          <p:attrName>ppt_x</p:attrName>
                                        </p:attrNameLst>
                                      </p:cBhvr>
                                      <p:tavLst>
                                        <p:tav tm="0">
                                          <p:val>
                                            <p:strVal val="#ppt_x+0.4"/>
                                          </p:val>
                                        </p:tav>
                                        <p:tav tm="100000">
                                          <p:val>
                                            <p:strVal val="#ppt_x-0.05"/>
                                          </p:val>
                                        </p:tav>
                                      </p:tavLst>
                                    </p:anim>
                                    <p:anim calcmode="lin" valueType="num">
                                      <p:cBhvr>
                                        <p:cTn id="133" dur="800" decel="100000" fill="hold"/>
                                        <p:tgtEl>
                                          <p:spTgt spid="2472011"/>
                                        </p:tgtEl>
                                        <p:attrNameLst>
                                          <p:attrName>ppt_y</p:attrName>
                                        </p:attrNameLst>
                                      </p:cBhvr>
                                      <p:tavLst>
                                        <p:tav tm="0">
                                          <p:val>
                                            <p:strVal val="#ppt_y-0.4"/>
                                          </p:val>
                                        </p:tav>
                                        <p:tav tm="100000">
                                          <p:val>
                                            <p:strVal val="#ppt_y+0.1"/>
                                          </p:val>
                                        </p:tav>
                                      </p:tavLst>
                                    </p:anim>
                                    <p:anim calcmode="lin" valueType="num">
                                      <p:cBhvr>
                                        <p:cTn id="134" dur="200" accel="100000" fill="hold">
                                          <p:stCondLst>
                                            <p:cond delay="800"/>
                                          </p:stCondLst>
                                        </p:cTn>
                                        <p:tgtEl>
                                          <p:spTgt spid="2472011"/>
                                        </p:tgtEl>
                                        <p:attrNameLst>
                                          <p:attrName>ppt_x</p:attrName>
                                        </p:attrNameLst>
                                      </p:cBhvr>
                                      <p:tavLst>
                                        <p:tav tm="0">
                                          <p:val>
                                            <p:strVal val="#ppt_x-0.05"/>
                                          </p:val>
                                        </p:tav>
                                        <p:tav tm="100000">
                                          <p:val>
                                            <p:strVal val="#ppt_x"/>
                                          </p:val>
                                        </p:tav>
                                      </p:tavLst>
                                    </p:anim>
                                    <p:anim calcmode="lin" valueType="num">
                                      <p:cBhvr>
                                        <p:cTn id="135" dur="200" accel="100000" fill="hold">
                                          <p:stCondLst>
                                            <p:cond delay="800"/>
                                          </p:stCondLst>
                                        </p:cTn>
                                        <p:tgtEl>
                                          <p:spTgt spid="2472011"/>
                                        </p:tgtEl>
                                        <p:attrNameLst>
                                          <p:attrName>ppt_y</p:attrName>
                                        </p:attrNameLst>
                                      </p:cBhvr>
                                      <p:tavLst>
                                        <p:tav tm="0">
                                          <p:val>
                                            <p:strVal val="#ppt_y+0.1"/>
                                          </p:val>
                                        </p:tav>
                                        <p:tav tm="100000">
                                          <p:val>
                                            <p:strVal val="#ppt_y"/>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1639461"/>
                                        </p:tgtEl>
                                        <p:attrNameLst>
                                          <p:attrName>style.visibility</p:attrName>
                                        </p:attrNameLst>
                                      </p:cBhvr>
                                      <p:to>
                                        <p:strVal val="visible"/>
                                      </p:to>
                                    </p:se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3" presetClass="exit" presetSubtype="32" fill="hold" grpId="1" nodeType="clickEffect">
                                  <p:stCondLst>
                                    <p:cond delay="0"/>
                                  </p:stCondLst>
                                  <p:childTnLst>
                                    <p:anim calcmode="lin" valueType="num">
                                      <p:cBhvr>
                                        <p:cTn id="143" dur="500"/>
                                        <p:tgtEl>
                                          <p:spTgt spid="2472011"/>
                                        </p:tgtEl>
                                        <p:attrNameLst>
                                          <p:attrName>ppt_w</p:attrName>
                                        </p:attrNameLst>
                                      </p:cBhvr>
                                      <p:tavLst>
                                        <p:tav tm="0">
                                          <p:val>
                                            <p:strVal val="ppt_w"/>
                                          </p:val>
                                        </p:tav>
                                        <p:tav tm="100000">
                                          <p:val>
                                            <p:fltVal val="0"/>
                                          </p:val>
                                        </p:tav>
                                      </p:tavLst>
                                    </p:anim>
                                    <p:anim calcmode="lin" valueType="num">
                                      <p:cBhvr>
                                        <p:cTn id="144" dur="500"/>
                                        <p:tgtEl>
                                          <p:spTgt spid="2472011"/>
                                        </p:tgtEl>
                                        <p:attrNameLst>
                                          <p:attrName>ppt_h</p:attrName>
                                        </p:attrNameLst>
                                      </p:cBhvr>
                                      <p:tavLst>
                                        <p:tav tm="0">
                                          <p:val>
                                            <p:strVal val="ppt_h"/>
                                          </p:val>
                                        </p:tav>
                                        <p:tav tm="100000">
                                          <p:val>
                                            <p:fltVal val="0"/>
                                          </p:val>
                                        </p:tav>
                                      </p:tavLst>
                                    </p:anim>
                                    <p:set>
                                      <p:cBhvr>
                                        <p:cTn id="145" dur="1" fill="hold">
                                          <p:stCondLst>
                                            <p:cond delay="499"/>
                                          </p:stCondLst>
                                        </p:cTn>
                                        <p:tgtEl>
                                          <p:spTgt spid="2472011"/>
                                        </p:tgtEl>
                                        <p:attrNameLst>
                                          <p:attrName>style.visibility</p:attrName>
                                        </p:attrNameLst>
                                      </p:cBhvr>
                                      <p:to>
                                        <p:strVal val="hidden"/>
                                      </p:to>
                                    </p:se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1639463"/>
                                        </p:tgtEl>
                                        <p:attrNameLst>
                                          <p:attrName>style.visibility</p:attrName>
                                        </p:attrNameLst>
                                      </p:cBhvr>
                                      <p:to>
                                        <p:strVal val="visible"/>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1639462"/>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163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54" grpId="0"/>
      <p:bldP spid="1639455" grpId="0"/>
      <p:bldP spid="1639456" grpId="0"/>
      <p:bldP spid="1639457" grpId="0"/>
      <p:bldP spid="1639458" grpId="0"/>
      <p:bldP spid="1639459" grpId="0"/>
      <p:bldP spid="1639460" grpId="0"/>
      <p:bldP spid="1639461" grpId="0"/>
      <p:bldP spid="1639462" grpId="0"/>
      <p:bldP spid="1639463" grpId="0" animBg="1"/>
      <p:bldP spid="1639463" grpId="1" animBg="1"/>
      <p:bldP spid="2472008" grpId="0" animBg="1"/>
      <p:bldP spid="2472008" grpId="1" animBg="1"/>
      <p:bldP spid="2472009" grpId="0" animBg="1"/>
      <p:bldP spid="2472009" grpId="1" animBg="1"/>
      <p:bldP spid="2472010" grpId="0" animBg="1"/>
      <p:bldP spid="2472010" grpId="1" animBg="1"/>
      <p:bldP spid="2472010" grpId="2" animBg="1"/>
      <p:bldP spid="2472011" grpId="0" animBg="1"/>
      <p:bldP spid="2472011" grpId="1" animBg="1"/>
      <p:bldP spid="2472015" grpId="0" animBg="1"/>
      <p:bldP spid="247201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627" y="158126"/>
            <a:ext cx="11919857" cy="6197081"/>
          </a:xfrm>
          <a:prstGeom prst="rect">
            <a:avLst/>
          </a:prstGeom>
        </p:spPr>
        <p:txBody>
          <a:bodyPr wrap="square">
            <a:spAutoFit/>
          </a:bodyPr>
          <a:lstStyle/>
          <a:p>
            <a:pPr algn="ctr"/>
            <a:r>
              <a:rPr lang="en-US" sz="3200" b="1" u="sng">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400" u="sng">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1200"/>
              </a:spcAft>
            </a:pPr>
            <a:r>
              <a:rPr lang="en-US" sz="2400" b="1" i="1" u="sng">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400" i="1" u="sng">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1200"/>
              </a:spcAft>
            </a:pPr>
            <a:r>
              <a:rPr lang="en-US" sz="2400" b="1" u="sng">
                <a:latin typeface="Times New Roman" panose="02020603050405020304" pitchFamily="18" charset="0"/>
                <a:ea typeface="Times New Roman" panose="02020603050405020304" pitchFamily="18" charset="0"/>
                <a:cs typeface="Times New Roman" panose="02020603050405020304" pitchFamily="18" charset="0"/>
              </a:rPr>
              <a:t>LÝ THUYẾT</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1</a:t>
            </a:r>
            <a:r>
              <a:rPr lang="en-US" sz="2400">
                <a:latin typeface="Times New Roman" panose="02020603050405020304" pitchFamily="18" charset="0"/>
                <a:ea typeface="Times New Roman" panose="02020603050405020304" pitchFamily="18" charset="0"/>
                <a:cs typeface="Times New Roman" panose="02020603050405020304" pitchFamily="18" charset="0"/>
              </a:rPr>
              <a:t>/ Hãy nêu thực trạng chuyển đổi số trong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GD </a:t>
            </a:r>
            <a:r>
              <a:rPr lang="en-US" sz="2400">
                <a:latin typeface="Times New Roman" panose="02020603050405020304" pitchFamily="18" charset="0"/>
                <a:ea typeface="Times New Roman" panose="02020603050405020304" pitchFamily="18" charset="0"/>
                <a:cs typeface="Times New Roman" panose="02020603050405020304" pitchFamily="18" charset="0"/>
              </a:rPr>
              <a:t>tại Việt Nam?</a:t>
            </a:r>
            <a:endParaRPr lang="en-US" sz="240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2/ Hãy nêu quy trình thiết kế, cách sử dụng bài dạy bằng Powerpoint. Để nâng cao chất lượng và hiệu quả dạy học, khi thiết kế Slide cần chú ý đến các yếu tố nào? Tại sao?</a:t>
            </a:r>
            <a:endParaRPr lang="en-US" sz="240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3/ Hãy kể tên một số học liệu số mà anh, chị đã sử dụng? </a:t>
            </a:r>
            <a:endParaRPr lang="en-US" sz="240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600"/>
              </a:spcAft>
            </a:pPr>
            <a:r>
              <a:rPr lang="en-US" sz="2400" b="1" u="sng">
                <a:latin typeface="Times New Roman" panose="02020603050405020304" pitchFamily="18" charset="0"/>
                <a:ea typeface="Calibri" panose="020F0502020204030204" pitchFamily="34" charset="0"/>
                <a:cs typeface="Times New Roman" panose="02020603050405020304" pitchFamily="18" charset="0"/>
              </a:rPr>
              <a:t>THỰC HÀNH</a:t>
            </a:r>
            <a:r>
              <a:rPr lang="en-US" sz="2400">
                <a:latin typeface="Times New Roman" panose="02020603050405020304" pitchFamily="18" charset="0"/>
                <a:ea typeface="Calibri" panose="020F0502020204030204" pitchFamily="34" charset="0"/>
                <a:cs typeface="Times New Roman" panose="02020603050405020304" pitchFamily="18" charset="0"/>
              </a:rPr>
              <a:t>:  (Nộp sản phẩm thực hành)</a:t>
            </a:r>
            <a:endParaRPr lang="en-US" sz="240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4/ Xây dựng học liệu số như: phiếu bài tập, phiếu giao nhiệm vụ, công cụ kiểm tra đánh giá, bài trình chiếu đa phương tiện, giáo trình điện tử, video, sản phẩm mô phỏng, các trang Web được phát triển cho việc chia sẻ nguồn học liệu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9868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486" y="413658"/>
            <a:ext cx="118110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rPr>
              <a:t>Gần đây nhất một công nghệ mới nào khiến bạn ngạc nhiên?</a:t>
            </a:r>
            <a:endParaRPr lang="en-US" sz="3200" b="1">
              <a:solidFill>
                <a:schemeClr val="tx1"/>
              </a:solidFill>
            </a:endParaRPr>
          </a:p>
        </p:txBody>
      </p:sp>
      <p:sp>
        <p:nvSpPr>
          <p:cNvPr id="5" name="Rectangle 4"/>
          <p:cNvSpPr/>
          <p:nvPr/>
        </p:nvSpPr>
        <p:spPr>
          <a:xfrm>
            <a:off x="3385456" y="1915887"/>
            <a:ext cx="5181601" cy="1534885"/>
          </a:xfrm>
          <a:prstGeom prst="rect">
            <a:avLst/>
          </a:prstGeom>
          <a:solidFill>
            <a:srgbClr val="CCFF66"/>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tx1"/>
                </a:solidFill>
              </a:rPr>
              <a:t>ChatGPT</a:t>
            </a:r>
            <a:endParaRPr lang="en-US" sz="5400" b="1">
              <a:solidFill>
                <a:schemeClr val="tx1"/>
              </a:solidFill>
            </a:endParaRPr>
          </a:p>
        </p:txBody>
      </p:sp>
      <p:sp>
        <p:nvSpPr>
          <p:cNvPr id="6" name="TextBox 5"/>
          <p:cNvSpPr txBox="1"/>
          <p:nvPr/>
        </p:nvSpPr>
        <p:spPr>
          <a:xfrm>
            <a:off x="664028" y="4561114"/>
            <a:ext cx="11146972" cy="1384995"/>
          </a:xfrm>
          <a:prstGeom prst="rect">
            <a:avLst/>
          </a:prstGeom>
          <a:noFill/>
          <a:ln w="19050">
            <a:solidFill>
              <a:srgbClr val="00B050"/>
            </a:solidFill>
          </a:ln>
        </p:spPr>
        <p:txBody>
          <a:bodyPr wrap="square" rtlCol="0">
            <a:spAutoFit/>
          </a:bodyPr>
          <a:lstStyle/>
          <a:p>
            <a:pPr>
              <a:lnSpc>
                <a:spcPct val="150000"/>
              </a:lnSpc>
            </a:pPr>
            <a:r>
              <a:rPr lang="en-US" sz="2800" b="1" smtClean="0"/>
              <a:t>Trong gần 3 tháng đã có 100 triệu người dùng, khởi đầu một kỉ nguyên mới mở ra một cuộc cách mạng AI, tạo ra giá trị hoàn toàn mới. </a:t>
            </a:r>
            <a:endParaRPr lang="en-US" sz="2800" b="1"/>
          </a:p>
        </p:txBody>
      </p:sp>
    </p:spTree>
    <p:extLst>
      <p:ext uri="{BB962C8B-B14F-4D97-AF65-F5344CB8AC3E}">
        <p14:creationId xmlns:p14="http://schemas.microsoft.com/office/powerpoint/2010/main" val="150446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133600" y="457200"/>
            <a:ext cx="8001000" cy="705578"/>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40000"/>
              </a:lnSpc>
              <a:spcBef>
                <a:spcPct val="50000"/>
              </a:spcBef>
              <a:buFontTx/>
              <a:buNone/>
            </a:pPr>
            <a:r>
              <a:rPr lang="en-US" altLang="en-US" b="1">
                <a:latin typeface="Times New Roman" panose="02020603050405020304" pitchFamily="18" charset="0"/>
                <a:cs typeface="Times New Roman" panose="02020603050405020304" pitchFamily="18" charset="0"/>
                <a:sym typeface="Symbol" panose="05050102010706020507" pitchFamily="18" charset="2"/>
              </a:rPr>
              <a:t>NỘI DUNG ÔN TẬP </a:t>
            </a:r>
            <a:endParaRPr lang="en-US" altLang="en-US" b="1">
              <a:latin typeface="Times New Roman" panose="02020603050405020304" pitchFamily="18" charset="0"/>
              <a:cs typeface="Times New Roman" panose="02020603050405020304" pitchFamily="18" charset="0"/>
            </a:endParaRPr>
          </a:p>
        </p:txBody>
      </p:sp>
      <p:sp>
        <p:nvSpPr>
          <p:cNvPr id="3" name="Text Box 2"/>
          <p:cNvSpPr txBox="1">
            <a:spLocks noChangeArrowheads="1"/>
          </p:cNvSpPr>
          <p:nvPr/>
        </p:nvSpPr>
        <p:spPr bwMode="auto">
          <a:xfrm>
            <a:off x="1752600" y="1647825"/>
            <a:ext cx="8915400"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en-US" sz="2800">
                <a:latin typeface="Times New Roman" panose="02020603050405020304" pitchFamily="18" charset="0"/>
                <a:cs typeface="Times New Roman" panose="02020603050405020304" pitchFamily="18" charset="0"/>
                <a:sym typeface="Symbol" panose="05050102010706020507" pitchFamily="18" charset="2"/>
              </a:rPr>
              <a:t>- Thực trạng Ứng dụng CNTT trong nhà trường hiện nay </a:t>
            </a:r>
            <a:endParaRPr lang="en-US" altLang="en-US" sz="2800">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1752600" y="2946400"/>
            <a:ext cx="8915400"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en-US" sz="2800">
                <a:latin typeface="Times New Roman" panose="02020603050405020304" pitchFamily="18" charset="0"/>
                <a:cs typeface="Times New Roman" panose="02020603050405020304" pitchFamily="18" charset="0"/>
                <a:sym typeface="Symbol" panose="05050102010706020507" pitchFamily="18" charset="2"/>
              </a:rPr>
              <a:t>- Kinh nghiệm soạn bài giảng điện tử và ứng dụng CNTT vào bài giảng</a:t>
            </a:r>
            <a:endParaRPr lang="en-US" altLang="en-US" sz="2800">
              <a:latin typeface="Times New Roman" panose="02020603050405020304" pitchFamily="18" charset="0"/>
              <a:cs typeface="Times New Roman" panose="02020603050405020304" pitchFamily="18" charset="0"/>
            </a:endParaRPr>
          </a:p>
        </p:txBody>
      </p:sp>
      <p:sp>
        <p:nvSpPr>
          <p:cNvPr id="5" name="Text Box 2"/>
          <p:cNvSpPr txBox="1">
            <a:spLocks noChangeArrowheads="1"/>
          </p:cNvSpPr>
          <p:nvPr/>
        </p:nvSpPr>
        <p:spPr bwMode="auto">
          <a:xfrm>
            <a:off x="1752600" y="4481513"/>
            <a:ext cx="8915400"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en-US" sz="2800">
                <a:latin typeface="Times New Roman" panose="02020603050405020304" pitchFamily="18" charset="0"/>
                <a:cs typeface="Times New Roman" panose="02020603050405020304" pitchFamily="18" charset="0"/>
                <a:sym typeface="Symbol" panose="05050102010706020507" pitchFamily="18" charset="2"/>
              </a:rPr>
              <a:t>- Thiết kế bài giảng trực tuyến</a:t>
            </a:r>
            <a:endParaRPr lang="en-US" altLang="en-US" sz="2800">
              <a:latin typeface="Times New Roman" panose="02020603050405020304" pitchFamily="18" charset="0"/>
              <a:cs typeface="Times New Roman" panose="02020603050405020304" pitchFamily="18" charset="0"/>
            </a:endParaRPr>
          </a:p>
        </p:txBody>
      </p:sp>
      <p:sp>
        <p:nvSpPr>
          <p:cNvPr id="6" name="Text Box 2"/>
          <p:cNvSpPr txBox="1">
            <a:spLocks noChangeArrowheads="1"/>
          </p:cNvSpPr>
          <p:nvPr/>
        </p:nvSpPr>
        <p:spPr bwMode="auto">
          <a:xfrm>
            <a:off x="3276600" y="5497513"/>
            <a:ext cx="6248400"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en-US" sz="2800" b="1">
                <a:latin typeface="Times New Roman" panose="02020603050405020304" pitchFamily="18" charset="0"/>
                <a:cs typeface="Times New Roman" panose="02020603050405020304" pitchFamily="18" charset="0"/>
                <a:sym typeface="Symbol" panose="05050102010706020507" pitchFamily="18" charset="2"/>
              </a:rPr>
              <a:t>Email: </a:t>
            </a:r>
            <a:r>
              <a:rPr lang="en-US" altLang="en-US" sz="2800" b="1">
                <a:solidFill>
                  <a:srgbClr val="0070C0"/>
                </a:solidFill>
                <a:latin typeface="Times New Roman" panose="02020603050405020304" pitchFamily="18" charset="0"/>
                <a:cs typeface="Times New Roman" panose="02020603050405020304" pitchFamily="18" charset="0"/>
                <a:sym typeface="Symbol" panose="05050102010706020507" pitchFamily="18" charset="2"/>
              </a:rPr>
              <a:t>lethithanhbinhspnn@gmail.com</a:t>
            </a:r>
            <a:endParaRPr lang="en-US" alt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1623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1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1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amond(in)">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229" y="648153"/>
            <a:ext cx="10515600" cy="1325563"/>
          </a:xfrm>
          <a:ln w="28575">
            <a:solidFill>
              <a:srgbClr val="00B050"/>
            </a:solidFill>
          </a:ln>
        </p:spPr>
        <p:txBody>
          <a:bodyPr>
            <a:normAutofit fontScale="90000"/>
          </a:bodyPr>
          <a:lstStyle/>
          <a:p>
            <a:r>
              <a:rPr lang="en-US" b="1">
                <a:solidFill>
                  <a:srgbClr val="FF0000"/>
                </a:solidFill>
              </a:rPr>
              <a:t>https://padlet.com/lethithanhbinhspnn/c-c-chuy-n-h-c-nghi-p-v-s-ph-m-gdnn-kf3u11epr5lnh0b0</a:t>
            </a:r>
          </a:p>
        </p:txBody>
      </p:sp>
      <p:sp>
        <p:nvSpPr>
          <p:cNvPr id="4" name="Rectangle 3"/>
          <p:cNvSpPr/>
          <p:nvPr/>
        </p:nvSpPr>
        <p:spPr>
          <a:xfrm>
            <a:off x="2274196" y="5617419"/>
            <a:ext cx="6937733" cy="584775"/>
          </a:xfrm>
          <a:prstGeom prst="rect">
            <a:avLst/>
          </a:prstGeom>
          <a:ln w="19050">
            <a:solidFill>
              <a:srgbClr val="00B050"/>
            </a:solidFill>
          </a:ln>
        </p:spPr>
        <p:txBody>
          <a:bodyPr wrap="none">
            <a:spAutoFit/>
          </a:bodyPr>
          <a:lstStyle/>
          <a:p>
            <a:r>
              <a:rPr lang="en-US" sz="3200" b="1"/>
              <a:t>https://forms.gle/9ekDjUq9ydwg2pNr7</a:t>
            </a:r>
          </a:p>
        </p:txBody>
      </p:sp>
      <p:sp>
        <p:nvSpPr>
          <p:cNvPr id="5" name="TextBox 4"/>
          <p:cNvSpPr txBox="1"/>
          <p:nvPr/>
        </p:nvSpPr>
        <p:spPr>
          <a:xfrm>
            <a:off x="2836576" y="2286000"/>
            <a:ext cx="5812971" cy="646331"/>
          </a:xfrm>
          <a:prstGeom prst="rect">
            <a:avLst/>
          </a:prstGeom>
          <a:noFill/>
        </p:spPr>
        <p:txBody>
          <a:bodyPr wrap="square" rtlCol="0">
            <a:spAutoFit/>
          </a:bodyPr>
          <a:lstStyle/>
          <a:p>
            <a:pPr algn="ctr"/>
            <a:r>
              <a:rPr lang="en-US" sz="3600" b="1" u="sng" smtClean="0">
                <a:solidFill>
                  <a:srgbClr val="00B050"/>
                </a:solidFill>
              </a:rPr>
              <a:t>Trang dạy học số</a:t>
            </a:r>
            <a:endParaRPr lang="en-US" sz="3600" b="1" u="sng">
              <a:solidFill>
                <a:srgbClr val="00B050"/>
              </a:solidFill>
            </a:endParaRPr>
          </a:p>
        </p:txBody>
      </p:sp>
      <p:sp>
        <p:nvSpPr>
          <p:cNvPr id="6" name="Rectangle 5"/>
          <p:cNvSpPr/>
          <p:nvPr/>
        </p:nvSpPr>
        <p:spPr>
          <a:xfrm>
            <a:off x="1073686" y="3010737"/>
            <a:ext cx="9630970" cy="523220"/>
          </a:xfrm>
          <a:prstGeom prst="rect">
            <a:avLst/>
          </a:prstGeom>
          <a:ln>
            <a:solidFill>
              <a:srgbClr val="00B050"/>
            </a:solidFill>
          </a:ln>
        </p:spPr>
        <p:txBody>
          <a:bodyPr wrap="none">
            <a:spAutoFit/>
          </a:bodyPr>
          <a:lstStyle/>
          <a:p>
            <a:r>
              <a:rPr lang="en-US" sz="2800" b="1"/>
              <a:t>https://padlet.com/giotnang2009/d-y-h-c-s-q5e0h29igcwhzdiw</a:t>
            </a:r>
          </a:p>
        </p:txBody>
      </p:sp>
      <p:sp>
        <p:nvSpPr>
          <p:cNvPr id="7" name="TextBox 6"/>
          <p:cNvSpPr txBox="1"/>
          <p:nvPr/>
        </p:nvSpPr>
        <p:spPr>
          <a:xfrm>
            <a:off x="2836575" y="4692627"/>
            <a:ext cx="5812971" cy="646331"/>
          </a:xfrm>
          <a:prstGeom prst="rect">
            <a:avLst/>
          </a:prstGeom>
          <a:noFill/>
        </p:spPr>
        <p:txBody>
          <a:bodyPr wrap="square" rtlCol="0">
            <a:spAutoFit/>
          </a:bodyPr>
          <a:lstStyle/>
          <a:p>
            <a:pPr algn="ctr"/>
            <a:r>
              <a:rPr lang="en-US" sz="3600" b="1" u="sng" smtClean="0">
                <a:solidFill>
                  <a:srgbClr val="00B050"/>
                </a:solidFill>
              </a:rPr>
              <a:t>Nhật kí học tập</a:t>
            </a:r>
            <a:endParaRPr lang="en-US" sz="3600" b="1" u="sng">
              <a:solidFill>
                <a:srgbClr val="00B050"/>
              </a:solidFill>
            </a:endParaRPr>
          </a:p>
        </p:txBody>
      </p:sp>
    </p:spTree>
    <p:extLst>
      <p:ext uri="{BB962C8B-B14F-4D97-AF65-F5344CB8AC3E}">
        <p14:creationId xmlns:p14="http://schemas.microsoft.com/office/powerpoint/2010/main" val="1874047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9000" y="97970"/>
            <a:ext cx="5105400" cy="6204858"/>
          </a:xfrm>
          <a:prstGeom prst="rect">
            <a:avLst/>
          </a:prstGeom>
        </p:spPr>
      </p:pic>
    </p:spTree>
    <p:extLst>
      <p:ext uri="{BB962C8B-B14F-4D97-AF65-F5344CB8AC3E}">
        <p14:creationId xmlns:p14="http://schemas.microsoft.com/office/powerpoint/2010/main" val="1254128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2772" y="239484"/>
            <a:ext cx="5105400" cy="620485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544" y="239484"/>
            <a:ext cx="2224086" cy="3015343"/>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4544" y="3733799"/>
            <a:ext cx="2224086" cy="2950028"/>
          </a:xfrm>
          <a:prstGeom prst="rect">
            <a:avLst/>
          </a:prstGeom>
        </p:spPr>
      </p:pic>
    </p:spTree>
    <p:extLst>
      <p:ext uri="{BB962C8B-B14F-4D97-AF65-F5344CB8AC3E}">
        <p14:creationId xmlns:p14="http://schemas.microsoft.com/office/powerpoint/2010/main" val="3499041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599" y="857794"/>
            <a:ext cx="3156857" cy="1400175"/>
          </a:xfrm>
          <a:prstGeom prst="rect">
            <a:avLst/>
          </a:prstGeom>
        </p:spPr>
      </p:pic>
      <p:pic>
        <p:nvPicPr>
          <p:cNvPr id="5" name="Picture 4"/>
          <p:cNvPicPr>
            <a:picLocks noChangeAspect="1"/>
          </p:cNvPicPr>
          <p:nvPr/>
        </p:nvPicPr>
        <p:blipFill>
          <a:blip r:embed="rId3"/>
          <a:stretch>
            <a:fillRect/>
          </a:stretch>
        </p:blipFill>
        <p:spPr>
          <a:xfrm>
            <a:off x="3156857" y="-76200"/>
            <a:ext cx="8714014" cy="6934199"/>
          </a:xfrm>
          <a:prstGeom prst="rect">
            <a:avLst/>
          </a:prstGeom>
        </p:spPr>
      </p:pic>
      <p:sp>
        <p:nvSpPr>
          <p:cNvPr id="6" name="Rectangle 5"/>
          <p:cNvSpPr/>
          <p:nvPr/>
        </p:nvSpPr>
        <p:spPr>
          <a:xfrm>
            <a:off x="97536" y="2424520"/>
            <a:ext cx="2913888" cy="1534885"/>
          </a:xfrm>
          <a:prstGeom prst="rect">
            <a:avLst/>
          </a:prstGeom>
          <a:solidFill>
            <a:srgbClr val="CCFF66"/>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tx1"/>
                </a:solidFill>
              </a:rPr>
              <a:t>ChatGPT</a:t>
            </a:r>
            <a:endParaRPr lang="en-US" sz="5400" b="1">
              <a:solidFill>
                <a:schemeClr val="tx1"/>
              </a:solidFill>
            </a:endParaRPr>
          </a:p>
        </p:txBody>
      </p:sp>
      <p:sp>
        <p:nvSpPr>
          <p:cNvPr id="2" name="Cloud Callout 1"/>
          <p:cNvSpPr/>
          <p:nvPr/>
        </p:nvSpPr>
        <p:spPr>
          <a:xfrm>
            <a:off x="121049" y="4498847"/>
            <a:ext cx="3731623" cy="2081837"/>
          </a:xfrm>
          <a:prstGeom prst="cloudCallout">
            <a:avLst>
              <a:gd name="adj1" fmla="val 97985"/>
              <a:gd name="adj2" fmla="val 35906"/>
            </a:avLst>
          </a:prstGeom>
          <a:solidFill>
            <a:srgbClr val="FF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rPr>
              <a:t>Google cũng phải bất ngờ</a:t>
            </a:r>
            <a:endParaRPr lang="en-US" sz="3200" b="1">
              <a:solidFill>
                <a:schemeClr val="tx1"/>
              </a:solidFill>
            </a:endParaRPr>
          </a:p>
        </p:txBody>
      </p:sp>
    </p:spTree>
    <p:extLst>
      <p:ext uri="{BB962C8B-B14F-4D97-AF65-F5344CB8AC3E}">
        <p14:creationId xmlns:p14="http://schemas.microsoft.com/office/powerpoint/2010/main" val="12840567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37513" y="130629"/>
            <a:ext cx="3413415" cy="4746172"/>
          </a:xfrm>
          <a:prstGeom prst="rect">
            <a:avLst/>
          </a:prstGeom>
        </p:spPr>
      </p:pic>
      <p:pic>
        <p:nvPicPr>
          <p:cNvPr id="8" name="Picture 7"/>
          <p:cNvPicPr>
            <a:picLocks noChangeAspect="1"/>
          </p:cNvPicPr>
          <p:nvPr/>
        </p:nvPicPr>
        <p:blipFill>
          <a:blip r:embed="rId3"/>
          <a:stretch>
            <a:fillRect/>
          </a:stretch>
        </p:blipFill>
        <p:spPr>
          <a:xfrm>
            <a:off x="500742" y="838200"/>
            <a:ext cx="4767943" cy="1998889"/>
          </a:xfrm>
          <a:prstGeom prst="rect">
            <a:avLst/>
          </a:prstGeom>
        </p:spPr>
      </p:pic>
      <p:sp>
        <p:nvSpPr>
          <p:cNvPr id="9" name="Rectangle 8"/>
          <p:cNvSpPr/>
          <p:nvPr/>
        </p:nvSpPr>
        <p:spPr>
          <a:xfrm>
            <a:off x="870856" y="3537858"/>
            <a:ext cx="4397829" cy="133894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tx1"/>
                </a:solidFill>
              </a:rPr>
              <a:t>ChatGPT</a:t>
            </a:r>
            <a:endParaRPr lang="en-US" sz="5400" b="1">
              <a:solidFill>
                <a:schemeClr val="tx1"/>
              </a:solidFill>
            </a:endParaRPr>
          </a:p>
        </p:txBody>
      </p:sp>
    </p:spTree>
    <p:extLst>
      <p:ext uri="{BB962C8B-B14F-4D97-AF65-F5344CB8AC3E}">
        <p14:creationId xmlns:p14="http://schemas.microsoft.com/office/powerpoint/2010/main" val="35503147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06689" y="196188"/>
            <a:ext cx="8431968" cy="881497"/>
          </a:xfrm>
          <a:prstGeom prst="rect">
            <a:avLst/>
          </a:prstGeom>
          <a:solidFill>
            <a:srgbClr val="FFFF00"/>
          </a:solidFill>
          <a:ln w="38100">
            <a:solidFill>
              <a:srgbClr val="00B050"/>
            </a:solidFill>
          </a:ln>
          <a:effectLst>
            <a:glow rad="1016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800" b="1" smtClean="0"/>
              <a:t>Làm chủ A-I, sẽ tiến một bước dài</a:t>
            </a:r>
            <a:endParaRPr lang="en-US" sz="4800" dirty="0"/>
          </a:p>
        </p:txBody>
      </p:sp>
      <p:sp>
        <p:nvSpPr>
          <p:cNvPr id="3" name="TextBox 2"/>
          <p:cNvSpPr txBox="1"/>
          <p:nvPr/>
        </p:nvSpPr>
        <p:spPr>
          <a:xfrm>
            <a:off x="-10890" y="1688070"/>
            <a:ext cx="8610600"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Dùng AI để nhận diện giọng nói và ghi chép lại.</a:t>
            </a:r>
            <a:endParaRPr lang="en-US"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890" y="2751583"/>
            <a:ext cx="10744200"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Biến mọi bức ảnh trở thành bức tranh biết nói mà không cần phải quay video.</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882" y="3815096"/>
            <a:ext cx="6847118"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Dùng AI để biến chữ thành lời nói.</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882" y="4892319"/>
            <a:ext cx="8066318"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Chỉnh sửa ảnh bằng công nghệ AI siêu tốc.</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0" y="5893342"/>
            <a:ext cx="8621490"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Vẽ mọi thứ mà bạn tưởng tượng.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5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12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12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986</TotalTime>
  <Words>2221</Words>
  <Application>Microsoft Office PowerPoint</Application>
  <PresentationFormat>Widescreen</PresentationFormat>
  <Paragraphs>216</Paragraphs>
  <Slides>41</Slides>
  <Notes>1</Notes>
  <HiddenSlides>0</HiddenSlides>
  <MMClips>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6" baseType="lpstr">
      <vt:lpstr>.VnArial</vt:lpstr>
      <vt:lpstr>.VnArial Narrow</vt:lpstr>
      <vt:lpstr>.VnHelvetIns</vt:lpstr>
      <vt:lpstr>.VnRevueH</vt:lpstr>
      <vt:lpstr>.VnTime</vt:lpstr>
      <vt:lpstr>.VnTimeH</vt:lpstr>
      <vt:lpstr>Arial</vt:lpstr>
      <vt:lpstr>Calibri</vt:lpstr>
      <vt:lpstr>Calibri Light</vt:lpstr>
      <vt:lpstr>Symbol</vt:lpstr>
      <vt:lpstr>Tahoma</vt:lpstr>
      <vt:lpstr>Times New Roman</vt:lpstr>
      <vt:lpstr>Wingdings</vt:lpstr>
      <vt:lpstr>Office Theme</vt:lpstr>
      <vt:lpstr>Image</vt:lpstr>
      <vt:lpstr>PowerPoint Presentation</vt:lpstr>
      <vt:lpstr>BÀI 1: THIẾT KẾ DẠY HỌC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phần mềm dạy Online</vt:lpstr>
      <vt:lpstr>Các phần mềm hỗ trợ dạy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Có bao nhiêu hình vuông?</vt:lpstr>
      <vt:lpstr>PowerPoint Presentation</vt:lpstr>
      <vt:lpstr>PowerPoint Presentation</vt:lpstr>
      <vt:lpstr>https://padlet.com/lethithanhbinhspnn/c-c-chuy-n-h-c-nghi-p-v-s-ph-m-gdnn-kf3u11epr5lnh0b0</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THIẾT KẾ DẠY HỌC SỐ</dc:title>
  <dc:creator>DELL</dc:creator>
  <cp:lastModifiedBy>DELL</cp:lastModifiedBy>
  <cp:revision>45</cp:revision>
  <dcterms:created xsi:type="dcterms:W3CDTF">2022-12-15T02:49:18Z</dcterms:created>
  <dcterms:modified xsi:type="dcterms:W3CDTF">2023-06-11T01:03:21Z</dcterms:modified>
</cp:coreProperties>
</file>