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5"/>
  </p:notesMasterIdLst>
  <p:sldIdLst>
    <p:sldId id="256" r:id="rId2"/>
    <p:sldId id="294" r:id="rId3"/>
    <p:sldId id="295" r:id="rId4"/>
    <p:sldId id="296" r:id="rId5"/>
    <p:sldId id="267" r:id="rId6"/>
    <p:sldId id="268" r:id="rId7"/>
    <p:sldId id="269" r:id="rId8"/>
    <p:sldId id="270" r:id="rId9"/>
    <p:sldId id="271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278" r:id="rId18"/>
    <p:sldId id="279" r:id="rId19"/>
    <p:sldId id="290" r:id="rId20"/>
    <p:sldId id="291" r:id="rId21"/>
    <p:sldId id="292" r:id="rId22"/>
    <p:sldId id="293" r:id="rId23"/>
    <p:sldId id="258" r:id="rId2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4562"/>
  </p:normalViewPr>
  <p:slideViewPr>
    <p:cSldViewPr>
      <p:cViewPr varScale="1">
        <p:scale>
          <a:sx n="74" d="100"/>
          <a:sy n="74" d="100"/>
        </p:scale>
        <p:origin x="918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21F93-9CE8-4684-82CE-08E27CD20985}" type="datetimeFigureOut">
              <a:rPr lang="en-US" smtClean="0"/>
              <a:t>02/10/2021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3A9EE-6F36-4799-8680-D3EF2A70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1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Th.s Nguyễn Đức Sinh-CĐCN Việt Đức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2609F-97DB-49A2-A630-03BA07E1C902}" type="slidenum">
              <a:rPr lang="en-US"/>
              <a:pPr/>
              <a:t>5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Chúng ta có quá nhiều cái nên hỏi: làm thế nào mà nó học giỏi thế? Không biết nó ăn gì nhỉ?</a:t>
            </a:r>
          </a:p>
          <a:p>
            <a:r>
              <a:rPr lang="en-US"/>
              <a:t>Và chúng ta cũng có nhiều cái cần hỏi: làm thế nào mượn được sách của nó bây giờ?</a:t>
            </a:r>
          </a:p>
          <a:p>
            <a:r>
              <a:rPr lang="en-US"/>
              <a:t>Nhưng những cái mà ta phải hỏi thì lại không có nhiều</a:t>
            </a:r>
          </a:p>
          <a:p>
            <a:r>
              <a:rPr lang="en-US"/>
              <a:t>	Ôm nhiều thì yếu, yêu nhiều thì ốm</a:t>
            </a:r>
          </a:p>
          <a:p>
            <a:r>
              <a:rPr lang="en-US"/>
              <a:t>	Ôm nhiều xiết không chặt, hay ốm vặt vì yêu lung tung</a:t>
            </a:r>
          </a:p>
          <a:p>
            <a:r>
              <a:rPr lang="en-US"/>
              <a:t>Chúng ta thường BZ doing nothing!</a:t>
            </a:r>
          </a:p>
          <a:p>
            <a:r>
              <a:rPr lang="en-US"/>
              <a:t>Chúng ta ai cũng thông minh, ai cũng khỏe mạnh, và ai cũng muốn giúp đỡ</a:t>
            </a:r>
          </a:p>
          <a:p>
            <a:r>
              <a:rPr lang="en-US"/>
              <a:t>Nên : chúng ta thành dở hơi, rất dở hơi và đại dở hơi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4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Th.s Nguyễn Đức Sinh-CĐCN Việt Đức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91E36-AD5E-40C2-BA00-77297E9D5ACF}" type="slidenum">
              <a:rPr lang="en-US"/>
              <a:pPr/>
              <a:t>6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Chúng ta có quá nhiều cái nên hỏi: làm thế nào mà nó học giỏi thế? Không biết nó ăn gì nhỉ?</a:t>
            </a:r>
          </a:p>
          <a:p>
            <a:r>
              <a:rPr lang="en-US"/>
              <a:t>Và chúng ta cũng có nhiều cái cần hỏi: làm thế nào mượn được sách của nó bây giờ?</a:t>
            </a:r>
          </a:p>
          <a:p>
            <a:r>
              <a:rPr lang="en-US"/>
              <a:t>Nhưng những cái mà ta phải hỏi thì lại không có nhiều</a:t>
            </a:r>
          </a:p>
          <a:p>
            <a:r>
              <a:rPr lang="en-US"/>
              <a:t>	Ôm nhiều thì yếu, yêu nhiều thì ốm</a:t>
            </a:r>
          </a:p>
          <a:p>
            <a:r>
              <a:rPr lang="en-US"/>
              <a:t>	Ôm nhiều xiết không chặt, hay ốm vặt vì yêu lung tung</a:t>
            </a:r>
          </a:p>
          <a:p>
            <a:r>
              <a:rPr lang="en-US"/>
              <a:t>Chúng ta thường BZ doing nothing!</a:t>
            </a:r>
          </a:p>
          <a:p>
            <a:r>
              <a:rPr lang="en-US"/>
              <a:t>Chúng ta ai cũng thông minh, ai cũng khỏe mạnh, và ai cũng muốn giúp đỡ</a:t>
            </a:r>
          </a:p>
          <a:p>
            <a:r>
              <a:rPr lang="en-US"/>
              <a:t>Nên : chúng ta thành dở hơi, rất dở hơi và đại dở hơi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38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Th.s Nguyễn Đức Sinh-CĐCN Việt Đức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42B179-8900-44CB-8113-9D1A82DED989}" type="slidenum">
              <a:rPr lang="en-US"/>
              <a:pPr/>
              <a:t>7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Chúng ta có quá nhiều cái nên hỏi: làm thế nào mà nó học giỏi thế? Không biết nó ăn gì nhỉ?</a:t>
            </a:r>
          </a:p>
          <a:p>
            <a:r>
              <a:rPr lang="en-US"/>
              <a:t>Và chúng ta cũng có nhiều cái cần hỏi: làm thế nào mượn được sách của nó bây giờ?</a:t>
            </a:r>
          </a:p>
          <a:p>
            <a:r>
              <a:rPr lang="en-US"/>
              <a:t>Nhưng những cái mà ta phải hỏi thì lại không có nhiều</a:t>
            </a:r>
          </a:p>
          <a:p>
            <a:r>
              <a:rPr lang="en-US"/>
              <a:t>	Ôm nhiều thì yếu, yêu nhiều thì ốm</a:t>
            </a:r>
          </a:p>
          <a:p>
            <a:r>
              <a:rPr lang="en-US"/>
              <a:t>	Ôm nhiều xiết không chặt, hay ốm vặt vì yêu lung tung</a:t>
            </a:r>
          </a:p>
          <a:p>
            <a:r>
              <a:rPr lang="en-US"/>
              <a:t>Chúng ta thường BZ doing nothing!</a:t>
            </a:r>
          </a:p>
          <a:p>
            <a:r>
              <a:rPr lang="en-US"/>
              <a:t>Chúng ta ai cũng thông minh, ai cũng khỏe mạnh, và ai cũng muốn giúp đỡ</a:t>
            </a:r>
          </a:p>
          <a:p>
            <a:r>
              <a:rPr lang="en-US"/>
              <a:t>Nên : chúng ta thành dở hơi, rất dở hơi và đại dở hơi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45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Th.s Nguyễn Đức Sinh-CĐCN Việt Đức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B7D62-B324-494E-A9DC-3D3E4C7AB715}" type="slidenum">
              <a:rPr lang="en-US"/>
              <a:pPr/>
              <a:t>8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Chúng ta có quá nhiều cái nên hỏi: làm thế nào mà nó học giỏi thế? Không biết nó ăn gì nhỉ?</a:t>
            </a:r>
          </a:p>
          <a:p>
            <a:r>
              <a:rPr lang="en-US"/>
              <a:t>Và chúng ta cũng có nhiều cái cần hỏi: làm thế nào mượn được sách của nó bây giờ?</a:t>
            </a:r>
          </a:p>
          <a:p>
            <a:r>
              <a:rPr lang="en-US"/>
              <a:t>Nhưng những cái mà ta phải hỏi thì lại không có nhiều</a:t>
            </a:r>
          </a:p>
          <a:p>
            <a:r>
              <a:rPr lang="en-US"/>
              <a:t>	Ôm nhiều thì yếu, yêu nhiều thì ốm</a:t>
            </a:r>
          </a:p>
          <a:p>
            <a:r>
              <a:rPr lang="en-US"/>
              <a:t>	Ôm nhiều xiết không chặt, hay ốm vặt vì yêu lung tung</a:t>
            </a:r>
          </a:p>
          <a:p>
            <a:r>
              <a:rPr lang="en-US"/>
              <a:t>Chúng ta thường BZ doing nothing!</a:t>
            </a:r>
          </a:p>
          <a:p>
            <a:r>
              <a:rPr lang="en-US"/>
              <a:t>Chúng ta ai cũng thông minh, ai cũng khỏe mạnh, và ai cũng muốn giúp đỡ</a:t>
            </a:r>
          </a:p>
          <a:p>
            <a:r>
              <a:rPr lang="en-US"/>
              <a:t>Nên : chúng ta thành dở hơi, rất dở hơi và đại dở hơi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1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57F69B-0ABB-3944-A550-E758B36D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2708919"/>
            <a:ext cx="7429500" cy="80104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055D736-8FF4-7F4A-BFAF-24E7A5749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3318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DB880F-8D70-8548-A264-811F7711B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55F4524-689B-D641-AF34-20B97A74C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7083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62AB065-B8F8-FF41-935E-0E7B177903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BD0D183-BA2A-6340-A63E-903E06086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594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A3E01EDD-41C3-1E4D-9DB9-E21DF99D1F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307" y="2590800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XIN CẢM ƠN!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0477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8413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200400"/>
            <a:ext cx="6934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08E0AFBE-C35B-B94D-AAED-4A57A6ABC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9154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C2292105-6304-DC4F-9C7A-236FD4A69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9154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69" y="133350"/>
            <a:ext cx="8896482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4337" y="1282700"/>
            <a:ext cx="9525926" cy="54229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81346" y="6477000"/>
            <a:ext cx="233547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B6DC18-7495-4CFA-897A-292510537F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7199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60401" y="122239"/>
            <a:ext cx="8691827" cy="6027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9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BF927F-8B6A-6443-83EF-A210ED96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7FE01C-EE61-B04D-8F51-0A360AEC4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824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003701-3215-7143-AD90-92AE936D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E6592C-9103-0F4D-A94B-4A2A1D7C1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22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A2C9C6-FACF-1842-B6AC-8BBE8EBA1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D9B479-6D2D-1F40-9A98-ABC0154DD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E74BF8D-3362-4641-913E-53C7647CC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410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2493EB-C50A-FB40-93FF-DF1CBC35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1"/>
            <a:ext cx="8543925" cy="9087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B9AC9A-1190-BB48-8C95-7EA9ECCF9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B086232-A6CF-0844-A98D-4B5B4D021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38C76A6-83F7-EC47-9E47-EAD7734AE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53315E3-AA05-C448-BAC0-3FF00B642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52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4080D5-58F1-C847-93C6-E34ED505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886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26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F08ED7-F418-4547-BBE1-F9230B5FC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CDE33A-CE0B-2E46-AC6B-D330AEC59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CC25A2-A0F3-3A4A-B822-5D5CAD7BF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70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3F99D5-488D-784D-991D-2179F16B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C85EDF8-1684-6A4D-898D-0041AFB83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6B75487-9B22-E641-9A02-D5D5E7546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F6BC91-2831-9F40-A09A-03F5BE73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FA9E3B26-DE00-B04F-A8A1-C59B5066050A}" type="datetimeFigureOut">
              <a:rPr lang="x-none" smtClean="0"/>
              <a:t>02/10/2021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B497B4C-4202-B043-9DE7-25325BFAF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C2EBE8F-BD16-4F43-A20A-78C8C9A0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049B4E73-2FA4-2344-A03B-F3D2C653571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2723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7C9F0CA-C56D-4F42-8CDE-A7207B4AF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1"/>
            <a:ext cx="839990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16DA3A-D44A-F940-BC57-9E1A12BBC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3596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49" r:id="rId13"/>
    <p:sldLayoutId id="2147483652" r:id="rId14"/>
    <p:sldLayoutId id="2147483653" r:id="rId15"/>
    <p:sldLayoutId id="2147483670" r:id="rId16"/>
    <p:sldLayoutId id="21474836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15C4739-DE54-744D-A632-7C4AF4E32F99}"/>
              </a:ext>
            </a:extLst>
          </p:cNvPr>
          <p:cNvSpPr txBox="1"/>
          <p:nvPr/>
        </p:nvSpPr>
        <p:spPr>
          <a:xfrm>
            <a:off x="-231576" y="306896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x-none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23D30E3-2D75-0844-B8B4-EE159E5E0F4C}"/>
              </a:ext>
            </a:extLst>
          </p:cNvPr>
          <p:cNvSpPr txBox="1"/>
          <p:nvPr/>
        </p:nvSpPr>
        <p:spPr>
          <a:xfrm>
            <a:off x="848544" y="263691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5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DẠY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LÝ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THUYẾT</a:t>
            </a:r>
            <a:endParaRPr lang="x-none" sz="54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46B124-B1B4-924A-9997-FED38A0D4FF5}"/>
              </a:ext>
            </a:extLst>
          </p:cNvPr>
          <p:cNvSpPr txBox="1"/>
          <p:nvPr/>
        </p:nvSpPr>
        <p:spPr>
          <a:xfrm>
            <a:off x="5025008" y="5445224"/>
            <a:ext cx="4880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000" dirty="0"/>
              <a:t>Giảng viên: </a:t>
            </a:r>
            <a:r>
              <a:rPr lang="en-US" sz="2000" dirty="0" err="1" smtClean="0">
                <a:solidFill>
                  <a:srgbClr val="0070C0"/>
                </a:solidFill>
              </a:rPr>
              <a:t>Trần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Thị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Hương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Thủy</a:t>
            </a:r>
            <a:endParaRPr lang="x-none" sz="20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x-none" sz="2000" dirty="0"/>
              <a:t>Khoa: </a:t>
            </a:r>
            <a:r>
              <a:rPr lang="en-US" sz="2000" dirty="0" err="1" smtClean="0">
                <a:solidFill>
                  <a:srgbClr val="0070C0"/>
                </a:solidFill>
              </a:rPr>
              <a:t>Sư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phạm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giáo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dục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nghề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nghiêp</a:t>
            </a:r>
            <a:endParaRPr lang="en-US" sz="20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70C0"/>
                </a:solidFill>
              </a:rPr>
              <a:t>0906295799- </a:t>
            </a:r>
            <a:r>
              <a:rPr lang="en-US" sz="2000" dirty="0" err="1" smtClean="0">
                <a:solidFill>
                  <a:srgbClr val="0070C0"/>
                </a:solidFill>
              </a:rPr>
              <a:t>tranhuongthuycd@gmail.com</a:t>
            </a:r>
            <a:endParaRPr lang="x-none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552" y="44624"/>
            <a:ext cx="9921552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 BƯỚC HƯỚNG DẪN GIẢNG MỘT BÀI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THỰC HÀNH</a:t>
            </a:r>
            <a:endParaRPr 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1917" y="2478323"/>
            <a:ext cx="3402411" cy="893241"/>
            <a:chOff x="128" y="1227"/>
            <a:chExt cx="2447" cy="576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gray">
            <a:xfrm>
              <a:off x="655" y="1227"/>
              <a:ext cx="1920" cy="54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algn="ctr">
              <a:solidFill>
                <a:srgbClr val="FF00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Ổn</a:t>
              </a:r>
              <a:r>
                <a:rPr lang="en-US" sz="2800" b="1" kern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định</a:t>
              </a:r>
              <a:r>
                <a:rPr lang="en-US" sz="2800" b="1" kern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lớp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128" y="1227"/>
              <a:ext cx="768" cy="576"/>
            </a:xfrm>
            <a:prstGeom prst="diamond">
              <a:avLst/>
            </a:prstGeom>
            <a:solidFill>
              <a:srgbClr val="33CC33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1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53418" y="1757134"/>
            <a:ext cx="6584157" cy="1815882"/>
            <a:chOff x="3553418" y="1757134"/>
            <a:chExt cx="6584157" cy="1815882"/>
          </a:xfrm>
        </p:grpSpPr>
        <p:sp>
          <p:nvSpPr>
            <p:cNvPr id="10" name="AutoShape 15"/>
            <p:cNvSpPr>
              <a:spLocks noChangeArrowheads="1"/>
            </p:cNvSpPr>
            <p:nvPr/>
          </p:nvSpPr>
          <p:spPr bwMode="auto">
            <a:xfrm>
              <a:off x="3553418" y="2679775"/>
              <a:ext cx="902819" cy="515940"/>
            </a:xfrm>
            <a:prstGeom prst="rightArrow">
              <a:avLst>
                <a:gd name="adj1" fmla="val 50000"/>
                <a:gd name="adj2" fmla="val 38021"/>
              </a:avLst>
            </a:prstGeom>
            <a:solidFill>
              <a:srgbClr val="00008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AutoShape 18"/>
            <p:cNvSpPr>
              <a:spLocks/>
            </p:cNvSpPr>
            <p:nvPr/>
          </p:nvSpPr>
          <p:spPr bwMode="auto">
            <a:xfrm>
              <a:off x="4479748" y="2060848"/>
              <a:ext cx="447799" cy="1512168"/>
            </a:xfrm>
            <a:prstGeom prst="leftBrace">
              <a:avLst>
                <a:gd name="adj1" fmla="val 54400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901220" y="1757134"/>
              <a:ext cx="5236355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200000"/>
                </a:lnSpc>
                <a:spcBef>
                  <a:spcPct val="50000"/>
                </a:spcBef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en-US" sz="28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</a:t>
              </a:r>
              <a:r>
                <a:rPr lang="en-US" sz="2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sỹ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lnSpc>
                  <a:spcPct val="200000"/>
                </a:lnSpc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en-US" sz="28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Nhắc</a:t>
              </a:r>
              <a:r>
                <a:rPr lang="en-US" sz="2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nhở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59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552" y="44624"/>
            <a:ext cx="9921552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 BƯỚC HƯỚNG DẪN GIẢNG MỘT BÀI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THỰC HÀNH</a:t>
            </a:r>
            <a:endParaRPr 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200472" y="2132856"/>
            <a:ext cx="2740171" cy="914400"/>
            <a:chOff x="144" y="1200"/>
            <a:chExt cx="2431" cy="576"/>
          </a:xfrm>
        </p:grpSpPr>
        <p:sp>
          <p:nvSpPr>
            <p:cNvPr id="13" name="AutoShape 3"/>
            <p:cNvSpPr>
              <a:spLocks noChangeArrowheads="1"/>
            </p:cNvSpPr>
            <p:nvPr/>
          </p:nvSpPr>
          <p:spPr bwMode="gray">
            <a:xfrm>
              <a:off x="655" y="1227"/>
              <a:ext cx="1920" cy="54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algn="ctr">
              <a:solidFill>
                <a:srgbClr val="FF00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Dẫn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nhập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AutoShape 4"/>
            <p:cNvSpPr>
              <a:spLocks noChangeArrowheads="1"/>
            </p:cNvSpPr>
            <p:nvPr/>
          </p:nvSpPr>
          <p:spPr bwMode="gray">
            <a:xfrm>
              <a:off x="144" y="1200"/>
              <a:ext cx="768" cy="576"/>
            </a:xfrm>
            <a:prstGeom prst="diamond">
              <a:avLst/>
            </a:prstGeom>
            <a:solidFill>
              <a:srgbClr val="33CC33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82673" y="1052736"/>
            <a:ext cx="6623326" cy="2960811"/>
            <a:chOff x="3282673" y="1052736"/>
            <a:chExt cx="6623326" cy="2960811"/>
          </a:xfrm>
        </p:grpSpPr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4534844" y="1052736"/>
              <a:ext cx="5371155" cy="2960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nb-NO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Kiểm </a:t>
              </a:r>
              <a:r>
                <a:rPr lang="nb-NO" sz="3200" dirty="0">
                  <a:latin typeface="Arial" panose="020B0604020202020204" pitchFamily="34" charset="0"/>
                  <a:cs typeface="Arial" panose="020B0604020202020204" pitchFamily="34" charset="0"/>
                </a:rPr>
                <a:t>tra bài cũ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nb-NO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Ứng </a:t>
              </a:r>
              <a:r>
                <a:rPr lang="nb-NO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dụng trong thực tế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3282673" y="2257761"/>
              <a:ext cx="902819" cy="550759"/>
            </a:xfrm>
            <a:prstGeom prst="rightArrow">
              <a:avLst>
                <a:gd name="adj1" fmla="val 50000"/>
                <a:gd name="adj2" fmla="val 38021"/>
              </a:avLst>
            </a:prstGeom>
            <a:solidFill>
              <a:srgbClr val="00008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8" name="AutoShape 18"/>
            <p:cNvSpPr>
              <a:spLocks/>
            </p:cNvSpPr>
            <p:nvPr/>
          </p:nvSpPr>
          <p:spPr bwMode="auto">
            <a:xfrm>
              <a:off x="4213354" y="1276548"/>
              <a:ext cx="321490" cy="2555168"/>
            </a:xfrm>
            <a:prstGeom prst="leftBrace">
              <a:avLst>
                <a:gd name="adj1" fmla="val 54400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288704" y="4402683"/>
            <a:ext cx="60486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3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552" y="44624"/>
            <a:ext cx="9921552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 BƯỚC HƯỚNG DẪN GIẢNG MỘT BÀI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THỰC HÀNH</a:t>
            </a:r>
            <a:endParaRPr 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48400" y="3046338"/>
            <a:ext cx="2929537" cy="1174750"/>
            <a:chOff x="144" y="1140"/>
            <a:chExt cx="2599" cy="740"/>
          </a:xfrm>
        </p:grpSpPr>
        <p:sp>
          <p:nvSpPr>
            <p:cNvPr id="13" name="AutoShape 3"/>
            <p:cNvSpPr>
              <a:spLocks noChangeArrowheads="1"/>
            </p:cNvSpPr>
            <p:nvPr/>
          </p:nvSpPr>
          <p:spPr bwMode="gray">
            <a:xfrm>
              <a:off x="823" y="1140"/>
              <a:ext cx="1920" cy="7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algn="ctr">
              <a:solidFill>
                <a:srgbClr val="FF00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Hướng</a:t>
              </a:r>
              <a:r>
                <a:rPr lang="en-US" sz="2800" b="1" kern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dẫn</a:t>
              </a:r>
              <a:endParaRPr lang="en-US" sz="2800" b="1" kern="0" dirty="0" smtClean="0">
                <a:solidFill>
                  <a:srgbClr val="0070C0"/>
                </a:solidFill>
                <a:latin typeface="Arial" panose="020B060402020202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kern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mở</a:t>
              </a:r>
              <a:r>
                <a:rPr lang="en-US" sz="2800" b="1" kern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đầu</a:t>
              </a:r>
              <a:endParaRPr lang="en-US" sz="2800" b="1" kern="0" dirty="0" smtClean="0">
                <a:solidFill>
                  <a:srgbClr val="0070C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AutoShape 4"/>
            <p:cNvSpPr>
              <a:spLocks noChangeArrowheads="1"/>
            </p:cNvSpPr>
            <p:nvPr/>
          </p:nvSpPr>
          <p:spPr bwMode="gray">
            <a:xfrm>
              <a:off x="144" y="1200"/>
              <a:ext cx="768" cy="576"/>
            </a:xfrm>
            <a:prstGeom prst="diamond">
              <a:avLst/>
            </a:prstGeom>
            <a:solidFill>
              <a:srgbClr val="33CC33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kern="0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  <a:endParaRPr lang="en-US" sz="2400" b="1" kern="0" dirty="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86068" y="1052736"/>
            <a:ext cx="7411548" cy="4950394"/>
            <a:chOff x="3086068" y="1052736"/>
            <a:chExt cx="7411548" cy="4950394"/>
          </a:xfrm>
        </p:grpSpPr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656856" y="1052736"/>
              <a:ext cx="6840760" cy="4950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en-US" sz="3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en-US" sz="3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3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</a:t>
              </a:r>
              <a:r>
                <a:rPr lang="en-US" sz="3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3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3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3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en-US" sz="3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3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lnSpc>
                  <a:spcPct val="200000"/>
                </a:lnSpc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457200" indent="-457200">
                <a:lnSpc>
                  <a:spcPct val="200000"/>
                </a:lnSpc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Sắp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chỗ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ngồi</a:t>
              </a:r>
              <a:endParaRPr lang="vi-VN" sz="3000" dirty="0">
                <a:cs typeface="Arial" panose="020B0604020202020204" pitchFamily="34" charset="0"/>
              </a:endParaRP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3086068" y="3285604"/>
              <a:ext cx="642796" cy="550759"/>
            </a:xfrm>
            <a:prstGeom prst="rightArrow">
              <a:avLst>
                <a:gd name="adj1" fmla="val 50000"/>
                <a:gd name="adj2" fmla="val 38021"/>
              </a:avLst>
            </a:prstGeom>
            <a:solidFill>
              <a:srgbClr val="00008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AutoShape 18"/>
            <p:cNvSpPr>
              <a:spLocks/>
            </p:cNvSpPr>
            <p:nvPr/>
          </p:nvSpPr>
          <p:spPr bwMode="auto">
            <a:xfrm>
              <a:off x="3512840" y="1484783"/>
              <a:ext cx="321490" cy="4320481"/>
            </a:xfrm>
            <a:prstGeom prst="leftBrace">
              <a:avLst>
                <a:gd name="adj1" fmla="val 54400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680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552" y="44624"/>
            <a:ext cx="9921552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 BƯỚC HƯỚNG DẪN GIẢNG MỘT BÀI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THỰC HÀNH</a:t>
            </a:r>
            <a:endParaRPr 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48400" y="3046338"/>
            <a:ext cx="2929537" cy="1174750"/>
            <a:chOff x="144" y="1140"/>
            <a:chExt cx="2599" cy="740"/>
          </a:xfrm>
        </p:grpSpPr>
        <p:sp>
          <p:nvSpPr>
            <p:cNvPr id="13" name="AutoShape 3"/>
            <p:cNvSpPr>
              <a:spLocks noChangeArrowheads="1"/>
            </p:cNvSpPr>
            <p:nvPr/>
          </p:nvSpPr>
          <p:spPr bwMode="gray">
            <a:xfrm>
              <a:off x="823" y="1140"/>
              <a:ext cx="1920" cy="7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algn="ctr">
              <a:solidFill>
                <a:srgbClr val="FF00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Hướng</a:t>
              </a:r>
              <a:r>
                <a:rPr lang="en-US" sz="2800" b="1" kern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dẫn</a:t>
              </a:r>
              <a:endParaRPr lang="en-US" sz="2800" b="1" kern="0" dirty="0" smtClean="0">
                <a:solidFill>
                  <a:srgbClr val="0070C0"/>
                </a:solidFill>
                <a:latin typeface="Arial" panose="020B060402020202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kern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mở</a:t>
              </a:r>
              <a:r>
                <a:rPr lang="en-US" sz="2800" b="1" kern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đầu</a:t>
              </a:r>
              <a:endParaRPr lang="en-US" sz="2800" b="1" kern="0" dirty="0" smtClean="0">
                <a:solidFill>
                  <a:srgbClr val="0070C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AutoShape 4"/>
            <p:cNvSpPr>
              <a:spLocks noChangeArrowheads="1"/>
            </p:cNvSpPr>
            <p:nvPr/>
          </p:nvSpPr>
          <p:spPr bwMode="gray">
            <a:xfrm>
              <a:off x="144" y="1200"/>
              <a:ext cx="768" cy="576"/>
            </a:xfrm>
            <a:prstGeom prst="diamond">
              <a:avLst/>
            </a:prstGeom>
            <a:solidFill>
              <a:srgbClr val="33CC33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kern="0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86068" y="836712"/>
            <a:ext cx="6819932" cy="6774162"/>
            <a:chOff x="3086068" y="836712"/>
            <a:chExt cx="6819932" cy="6774162"/>
          </a:xfrm>
        </p:grpSpPr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656856" y="836712"/>
              <a:ext cx="6249144" cy="677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30000"/>
                </a:lnSpc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Thầy</a:t>
              </a:r>
              <a:r>
                <a:rPr 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just">
                <a:lnSpc>
                  <a:spcPct val="130000"/>
                </a:lnSpc>
              </a:pPr>
              <a:r>
                <a:rPr lang="en-US" sz="2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tốc</a:t>
              </a:r>
              <a:r>
                <a:rPr lang="en-US" sz="2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2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</a:p>
            <a:p>
              <a:pPr algn="just">
                <a:lnSpc>
                  <a:spcPct val="13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chậm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dừng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trọng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  <a:endPara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30000"/>
                </a:lnSpc>
                <a:buFontTx/>
                <a:buChar char="-"/>
              </a:pP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Gọi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HS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thử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uốn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nắn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sửa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thừa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</a:p>
            <a:p>
              <a:pPr algn="just">
                <a:lnSpc>
                  <a:spcPct val="130000"/>
                </a:lnSpc>
                <a:buFontTx/>
                <a:buChar char="-"/>
              </a:pP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Nhấn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mạnh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trọng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kỹ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đạt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3086068" y="3285604"/>
              <a:ext cx="642796" cy="550759"/>
            </a:xfrm>
            <a:prstGeom prst="rightArrow">
              <a:avLst>
                <a:gd name="adj1" fmla="val 50000"/>
                <a:gd name="adj2" fmla="val 38021"/>
              </a:avLst>
            </a:prstGeom>
            <a:solidFill>
              <a:srgbClr val="00008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AutoShape 18"/>
            <p:cNvSpPr>
              <a:spLocks/>
            </p:cNvSpPr>
            <p:nvPr/>
          </p:nvSpPr>
          <p:spPr bwMode="auto">
            <a:xfrm>
              <a:off x="3512840" y="1484783"/>
              <a:ext cx="321490" cy="4320481"/>
            </a:xfrm>
            <a:prstGeom prst="leftBrace">
              <a:avLst>
                <a:gd name="adj1" fmla="val 54400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46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552" y="44624"/>
            <a:ext cx="9921552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 BƯỚC HƯỚNG DẪN GIẢNG MỘT BÀI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THỰC HÀNH</a:t>
            </a:r>
            <a:endParaRPr 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48400" y="2492896"/>
            <a:ext cx="2929537" cy="1174750"/>
            <a:chOff x="144" y="1140"/>
            <a:chExt cx="2599" cy="740"/>
          </a:xfrm>
        </p:grpSpPr>
        <p:sp>
          <p:nvSpPr>
            <p:cNvPr id="13" name="AutoShape 3"/>
            <p:cNvSpPr>
              <a:spLocks noChangeArrowheads="1"/>
            </p:cNvSpPr>
            <p:nvPr/>
          </p:nvSpPr>
          <p:spPr bwMode="gray">
            <a:xfrm>
              <a:off x="823" y="1140"/>
              <a:ext cx="1920" cy="7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algn="ctr">
              <a:solidFill>
                <a:srgbClr val="FF00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Hướng</a:t>
              </a:r>
              <a:r>
                <a:rPr lang="en-US" sz="2800" b="1" kern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dẫn</a:t>
              </a:r>
              <a:endParaRPr lang="en-US" sz="2800" b="1" kern="0" dirty="0" smtClean="0">
                <a:solidFill>
                  <a:srgbClr val="0070C0"/>
                </a:solidFill>
                <a:latin typeface="Arial" panose="020B060402020202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kern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mở</a:t>
              </a:r>
              <a:r>
                <a:rPr lang="en-US" sz="2800" b="1" kern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đầu</a:t>
              </a:r>
              <a:endParaRPr lang="en-US" sz="2800" b="1" kern="0" dirty="0" smtClean="0">
                <a:solidFill>
                  <a:srgbClr val="0070C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AutoShape 4"/>
            <p:cNvSpPr>
              <a:spLocks noChangeArrowheads="1"/>
            </p:cNvSpPr>
            <p:nvPr/>
          </p:nvSpPr>
          <p:spPr bwMode="gray">
            <a:xfrm>
              <a:off x="144" y="1200"/>
              <a:ext cx="768" cy="576"/>
            </a:xfrm>
            <a:prstGeom prst="diamond">
              <a:avLst/>
            </a:prstGeom>
            <a:solidFill>
              <a:srgbClr val="33CC33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kern="0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86068" y="1052736"/>
            <a:ext cx="6997406" cy="5672322"/>
            <a:chOff x="3086068" y="1484368"/>
            <a:chExt cx="6997406" cy="5672322"/>
          </a:xfrm>
        </p:grpSpPr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834330" y="1484368"/>
              <a:ext cx="6249144" cy="5672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200000"/>
                </a:lnSpc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lang="en-US" sz="3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hỏng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biện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pháp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khắc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phục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lnSpc>
                  <a:spcPct val="200000"/>
                </a:lnSpc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phiếu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30000"/>
                </a:lnSpc>
                <a:buClr>
                  <a:srgbClr val="FF0000"/>
                </a:buClr>
              </a:pPr>
              <a:r>
                <a:rPr 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3086068" y="3285604"/>
              <a:ext cx="642796" cy="550759"/>
            </a:xfrm>
            <a:prstGeom prst="rightArrow">
              <a:avLst>
                <a:gd name="adj1" fmla="val 50000"/>
                <a:gd name="adj2" fmla="val 38021"/>
              </a:avLst>
            </a:prstGeom>
            <a:solidFill>
              <a:srgbClr val="00008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AutoShape 18"/>
            <p:cNvSpPr>
              <a:spLocks/>
            </p:cNvSpPr>
            <p:nvPr/>
          </p:nvSpPr>
          <p:spPr bwMode="auto">
            <a:xfrm>
              <a:off x="3512840" y="2060848"/>
              <a:ext cx="321490" cy="2880320"/>
            </a:xfrm>
            <a:prstGeom prst="leftBrace">
              <a:avLst>
                <a:gd name="adj1" fmla="val 54400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039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552" y="44624"/>
            <a:ext cx="9921552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 BƯỚC HƯỚNG DẪN GIẢNG MỘT BÀI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THỰC HÀNH</a:t>
            </a:r>
            <a:endParaRPr 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12856" y="2183583"/>
            <a:ext cx="2929537" cy="1174750"/>
            <a:chOff x="144" y="1140"/>
            <a:chExt cx="2599" cy="740"/>
          </a:xfrm>
        </p:grpSpPr>
        <p:sp>
          <p:nvSpPr>
            <p:cNvPr id="13" name="AutoShape 3"/>
            <p:cNvSpPr>
              <a:spLocks noChangeArrowheads="1"/>
            </p:cNvSpPr>
            <p:nvPr/>
          </p:nvSpPr>
          <p:spPr bwMode="gray">
            <a:xfrm>
              <a:off x="823" y="1140"/>
              <a:ext cx="1920" cy="7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algn="ctr">
              <a:solidFill>
                <a:srgbClr val="FF00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Hướng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dẫn</a:t>
              </a:r>
              <a:endParaRPr lang="en-US" sz="2400" b="1" kern="0" dirty="0" smtClean="0">
                <a:solidFill>
                  <a:srgbClr val="0070C0"/>
                </a:solidFill>
                <a:latin typeface="Arial" panose="020B060402020202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kern="0" dirty="0" err="1">
                  <a:solidFill>
                    <a:srgbClr val="0070C0"/>
                  </a:solidFill>
                  <a:latin typeface="Arial" panose="020B0604020202020204" pitchFamily="34" charset="0"/>
                </a:rPr>
                <a:t>t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hường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xuyên</a:t>
              </a:r>
              <a:endParaRPr lang="en-US" sz="2400" b="1" kern="0" dirty="0" smtClean="0">
                <a:solidFill>
                  <a:srgbClr val="0070C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AutoShape 4"/>
            <p:cNvSpPr>
              <a:spLocks noChangeArrowheads="1"/>
            </p:cNvSpPr>
            <p:nvPr/>
          </p:nvSpPr>
          <p:spPr bwMode="gray">
            <a:xfrm>
              <a:off x="144" y="1200"/>
              <a:ext cx="768" cy="576"/>
            </a:xfrm>
            <a:prstGeom prst="diamond">
              <a:avLst/>
            </a:prstGeom>
            <a:solidFill>
              <a:srgbClr val="33CC33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kern="0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  <a:endParaRPr lang="en-US" sz="2400" b="1" kern="0" dirty="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728864" y="863049"/>
            <a:ext cx="6249144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endParaRPr lang="es-E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s-E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s-E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s-E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endParaRPr lang="es-E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s-E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3086068" y="2495579"/>
            <a:ext cx="642796" cy="550759"/>
          </a:xfrm>
          <a:prstGeom prst="rightArrow">
            <a:avLst>
              <a:gd name="adj1" fmla="val 50000"/>
              <a:gd name="adj2" fmla="val 38021"/>
            </a:avLst>
          </a:prstGeom>
          <a:solidFill>
            <a:srgbClr val="000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AutoShape 18"/>
          <p:cNvSpPr>
            <a:spLocks/>
          </p:cNvSpPr>
          <p:nvPr/>
        </p:nvSpPr>
        <p:spPr bwMode="auto">
          <a:xfrm>
            <a:off x="3407466" y="1438825"/>
            <a:ext cx="321490" cy="2880320"/>
          </a:xfrm>
          <a:prstGeom prst="leftBrace">
            <a:avLst>
              <a:gd name="adj1" fmla="val 54400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8529" y="4930983"/>
            <a:ext cx="7986482" cy="8204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buClr>
                <a:srgbClr val="FF0000"/>
              </a:buClr>
            </a:pPr>
            <a:r>
              <a:rPr lang="es-ES" sz="2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s-ES" sz="2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s-ES" sz="2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s-ES" sz="2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s-ES" sz="2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s-ES" sz="2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s-ES" sz="2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s-ES" sz="2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s-ES" sz="28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s-ES" sz="2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2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552" y="44624"/>
            <a:ext cx="9921552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 BƯỚC HƯỚNG DẪN GIẢNG MỘT BÀI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THỰC HÀNH</a:t>
            </a:r>
            <a:endParaRPr 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47898" y="2469968"/>
            <a:ext cx="2929537" cy="1174750"/>
            <a:chOff x="144" y="1140"/>
            <a:chExt cx="2599" cy="740"/>
          </a:xfrm>
        </p:grpSpPr>
        <p:sp>
          <p:nvSpPr>
            <p:cNvPr id="13" name="AutoShape 3"/>
            <p:cNvSpPr>
              <a:spLocks noChangeArrowheads="1"/>
            </p:cNvSpPr>
            <p:nvPr/>
          </p:nvSpPr>
          <p:spPr bwMode="gray">
            <a:xfrm>
              <a:off x="823" y="1140"/>
              <a:ext cx="1920" cy="7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algn="ctr">
              <a:solidFill>
                <a:srgbClr val="FF00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Hướng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dẫn</a:t>
              </a:r>
              <a:endParaRPr lang="en-US" sz="2400" b="1" kern="0" dirty="0" smtClean="0">
                <a:solidFill>
                  <a:srgbClr val="0070C0"/>
                </a:solidFill>
                <a:latin typeface="Arial" panose="020B060402020202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kern="0" dirty="0" err="1">
                  <a:solidFill>
                    <a:srgbClr val="0070C0"/>
                  </a:solidFill>
                  <a:latin typeface="Arial" panose="020B0604020202020204" pitchFamily="34" charset="0"/>
                </a:rPr>
                <a:t>k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ết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thúc</a:t>
              </a:r>
              <a:endParaRPr lang="en-US" sz="2400" b="1" kern="0" dirty="0" smtClean="0">
                <a:solidFill>
                  <a:srgbClr val="0070C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AutoShape 4"/>
            <p:cNvSpPr>
              <a:spLocks noChangeArrowheads="1"/>
            </p:cNvSpPr>
            <p:nvPr/>
          </p:nvSpPr>
          <p:spPr bwMode="gray">
            <a:xfrm>
              <a:off x="144" y="1200"/>
              <a:ext cx="768" cy="576"/>
            </a:xfrm>
            <a:prstGeom prst="diamond">
              <a:avLst/>
            </a:prstGeom>
            <a:solidFill>
              <a:srgbClr val="33CC33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kern="0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5</a:t>
              </a:r>
              <a:endParaRPr lang="en-US" sz="2400" b="1" kern="0" dirty="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86068" y="980728"/>
            <a:ext cx="6819932" cy="5032147"/>
            <a:chOff x="3086068" y="1484368"/>
            <a:chExt cx="6819932" cy="5032147"/>
          </a:xfrm>
        </p:grpSpPr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834330" y="1484368"/>
              <a:ext cx="6071670" cy="5032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200000"/>
                </a:lnSpc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es-E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s-E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s-E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quá</a:t>
              </a:r>
              <a:r>
                <a:rPr lang="es-E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s-E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s-E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s-E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s-E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đánh</a:t>
              </a:r>
              <a:r>
                <a:rPr lang="es-E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s-E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mức</a:t>
              </a:r>
              <a:r>
                <a:rPr lang="es-E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s-E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s-E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s-E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kỹ</a:t>
              </a:r>
              <a:r>
                <a:rPr lang="es-E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endParaRPr lang="es-E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lnSpc>
                  <a:spcPct val="200000"/>
                </a:lnSpc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es-E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s-E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s-E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s-E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rèn</a:t>
              </a:r>
              <a:r>
                <a:rPr lang="es-E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3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3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3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3086068" y="3285604"/>
              <a:ext cx="642796" cy="550759"/>
            </a:xfrm>
            <a:prstGeom prst="rightArrow">
              <a:avLst>
                <a:gd name="adj1" fmla="val 50000"/>
                <a:gd name="adj2" fmla="val 38021"/>
              </a:avLst>
            </a:prstGeom>
            <a:solidFill>
              <a:srgbClr val="00008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AutoShape 18"/>
            <p:cNvSpPr>
              <a:spLocks/>
            </p:cNvSpPr>
            <p:nvPr/>
          </p:nvSpPr>
          <p:spPr bwMode="auto">
            <a:xfrm>
              <a:off x="3512840" y="2060848"/>
              <a:ext cx="321490" cy="2880320"/>
            </a:xfrm>
            <a:prstGeom prst="leftBrace">
              <a:avLst>
                <a:gd name="adj1" fmla="val 54400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Text Box 2"/>
          <p:cNvSpPr txBox="1">
            <a:spLocks noChangeArrowheads="1"/>
          </p:cNvSpPr>
          <p:nvPr/>
        </p:nvSpPr>
        <p:spPr bwMode="auto">
          <a:xfrm>
            <a:off x="838200" y="106364"/>
            <a:ext cx="830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cs typeface="Arial" panose="020B0604020202020204" pitchFamily="34" charset="0"/>
              </a:rPr>
              <a:t>CÁCH XÁC ĐỊNH THỜI GIAN LUYỆN TẬP</a:t>
            </a:r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914400" y="1219201"/>
            <a:ext cx="80772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cs typeface="Arial" panose="020B0604020202020204" pitchFamily="34" charset="0"/>
              </a:rPr>
              <a:t>T</a:t>
            </a:r>
            <a:r>
              <a:rPr lang="en-US" sz="2400" b="1" baseline="-25000">
                <a:cs typeface="Arial" panose="020B0604020202020204" pitchFamily="34" charset="0"/>
              </a:rPr>
              <a:t>GV</a:t>
            </a:r>
            <a:r>
              <a:rPr lang="en-US" sz="2400" b="1">
                <a:cs typeface="Arial" panose="020B0604020202020204" pitchFamily="34" charset="0"/>
              </a:rPr>
              <a:t> = Thời gian GV thực hiện công việc theo quy trình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cs typeface="Arial" panose="020B0604020202020204" pitchFamily="34" charset="0"/>
              </a:rPr>
              <a:t>T</a:t>
            </a:r>
            <a:r>
              <a:rPr lang="en-US" sz="2400" b="1" baseline="-25000">
                <a:cs typeface="Arial" panose="020B0604020202020204" pitchFamily="34" charset="0"/>
              </a:rPr>
              <a:t>HS</a:t>
            </a:r>
            <a:r>
              <a:rPr lang="en-US" sz="2400" b="1">
                <a:cs typeface="Arial" panose="020B0604020202020204" pitchFamily="34" charset="0"/>
              </a:rPr>
              <a:t> = T</a:t>
            </a:r>
            <a:r>
              <a:rPr lang="en-US" sz="2400" b="1" baseline="-25000">
                <a:cs typeface="Arial" panose="020B0604020202020204" pitchFamily="34" charset="0"/>
              </a:rPr>
              <a:t>GV</a:t>
            </a:r>
            <a:r>
              <a:rPr lang="en-US" sz="2400" b="1">
                <a:cs typeface="Arial" panose="020B0604020202020204" pitchFamily="34" charset="0"/>
              </a:rPr>
              <a:t> x ( 1,5 – 2)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1"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CC3300"/>
                </a:solidFill>
                <a:cs typeface="Arial" panose="020B0604020202020204" pitchFamily="34" charset="0"/>
              </a:rPr>
              <a:t>Nếu luyện tập cá nhân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cs typeface="Arial" panose="020B0604020202020204" pitchFamily="34" charset="0"/>
              </a:rPr>
              <a:t>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cs typeface="Arial" panose="020B0604020202020204" pitchFamily="34" charset="0"/>
              </a:rPr>
              <a:t>                </a:t>
            </a:r>
          </a:p>
        </p:txBody>
      </p:sp>
      <p:grpSp>
        <p:nvGrpSpPr>
          <p:cNvPr id="324612" name="Group 4"/>
          <p:cNvGrpSpPr>
            <a:grpSpLocks/>
          </p:cNvGrpSpPr>
          <p:nvPr/>
        </p:nvGrpSpPr>
        <p:grpSpPr bwMode="auto">
          <a:xfrm>
            <a:off x="1371600" y="2676526"/>
            <a:ext cx="6172200" cy="1439863"/>
            <a:chOff x="624" y="1686"/>
            <a:chExt cx="3888" cy="907"/>
          </a:xfrm>
        </p:grpSpPr>
        <p:graphicFrame>
          <p:nvGraphicFramePr>
            <p:cNvPr id="324613" name="Object 5"/>
            <p:cNvGraphicFramePr>
              <a:graphicFrameLocks noChangeAspect="1"/>
            </p:cNvGraphicFramePr>
            <p:nvPr/>
          </p:nvGraphicFramePr>
          <p:xfrm>
            <a:off x="2331" y="1686"/>
            <a:ext cx="587" cy="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4" name="Equation" r:id="rId3" imgW="279360" imgH="431640" progId="Equation.3">
                    <p:embed/>
                  </p:oleObj>
                </mc:Choice>
                <mc:Fallback>
                  <p:oleObj name="Equation" r:id="rId3" imgW="2793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1" y="1686"/>
                          <a:ext cx="587" cy="9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4614" name="Text Box 6"/>
            <p:cNvSpPr txBox="1">
              <a:spLocks noChangeArrowheads="1"/>
            </p:cNvSpPr>
            <p:nvPr/>
          </p:nvSpPr>
          <p:spPr bwMode="auto">
            <a:xfrm>
              <a:off x="624" y="1968"/>
              <a:ext cx="38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chemeClr val="tx2"/>
                  </a:solidFill>
                  <a:cs typeface="Arial" panose="020B0604020202020204" pitchFamily="34" charset="0"/>
                </a:rPr>
                <a:t>Số lần luyện tập =</a:t>
              </a:r>
            </a:p>
          </p:txBody>
        </p:sp>
      </p:grpSp>
      <p:grpSp>
        <p:nvGrpSpPr>
          <p:cNvPr id="324615" name="Group 7"/>
          <p:cNvGrpSpPr>
            <a:grpSpLocks/>
          </p:cNvGrpSpPr>
          <p:nvPr/>
        </p:nvGrpSpPr>
        <p:grpSpPr bwMode="auto">
          <a:xfrm>
            <a:off x="1828800" y="4876801"/>
            <a:ext cx="6172200" cy="1439863"/>
            <a:chOff x="912" y="3072"/>
            <a:chExt cx="3888" cy="907"/>
          </a:xfrm>
        </p:grpSpPr>
        <p:graphicFrame>
          <p:nvGraphicFramePr>
            <p:cNvPr id="324616" name="Object 8"/>
            <p:cNvGraphicFramePr>
              <a:graphicFrameLocks noChangeAspect="1"/>
            </p:cNvGraphicFramePr>
            <p:nvPr/>
          </p:nvGraphicFramePr>
          <p:xfrm>
            <a:off x="2703" y="3072"/>
            <a:ext cx="1521" cy="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" name="Equation" r:id="rId5" imgW="723600" imgH="431640" progId="Equation.3">
                    <p:embed/>
                  </p:oleObj>
                </mc:Choice>
                <mc:Fallback>
                  <p:oleObj name="Equation" r:id="rId5" imgW="7236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3" y="3072"/>
                          <a:ext cx="1521" cy="9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4617" name="Text Box 9"/>
            <p:cNvSpPr txBox="1">
              <a:spLocks noChangeArrowheads="1"/>
            </p:cNvSpPr>
            <p:nvPr/>
          </p:nvSpPr>
          <p:spPr bwMode="auto">
            <a:xfrm>
              <a:off x="912" y="3354"/>
              <a:ext cx="38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chemeClr val="tx2"/>
                  </a:solidFill>
                  <a:cs typeface="Arial" panose="020B0604020202020204" pitchFamily="34" charset="0"/>
                </a:rPr>
                <a:t>Số lần luyện tập =</a:t>
              </a:r>
            </a:p>
          </p:txBody>
        </p:sp>
      </p:grpSp>
      <p:sp>
        <p:nvSpPr>
          <p:cNvPr id="324618" name="Text Box 10"/>
          <p:cNvSpPr txBox="1">
            <a:spLocks noChangeArrowheads="1"/>
          </p:cNvSpPr>
          <p:nvPr/>
        </p:nvSpPr>
        <p:spPr bwMode="auto">
          <a:xfrm>
            <a:off x="1066800" y="4419601"/>
            <a:ext cx="502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  <a:cs typeface="Arial" panose="020B0604020202020204" pitchFamily="34" charset="0"/>
              </a:rPr>
              <a:t>* Nếu luyện tập nhóm</a:t>
            </a:r>
          </a:p>
        </p:txBody>
      </p:sp>
    </p:spTree>
    <p:extLst>
      <p:ext uri="{BB962C8B-B14F-4D97-AF65-F5344CB8AC3E}">
        <p14:creationId xmlns:p14="http://schemas.microsoft.com/office/powerpoint/2010/main" val="26790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457201" y="6248400"/>
            <a:ext cx="587375" cy="488950"/>
          </a:xfrm>
          <a:prstGeom prst="rect">
            <a:avLst/>
          </a:prstGeom>
        </p:spPr>
        <p:txBody>
          <a:bodyPr/>
          <a:lstStyle/>
          <a:p>
            <a:fld id="{299B076C-B6F9-4123-BEDF-F73D38D1F4AA}" type="slidenum">
              <a:rPr lang="en-US"/>
              <a:pPr/>
              <a:t>18</a:t>
            </a:fld>
            <a:endParaRPr lang="en-US"/>
          </a:p>
        </p:txBody>
      </p:sp>
      <p:sp>
        <p:nvSpPr>
          <p:cNvPr id="283650" name="AutoShap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vi-VN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552" y="44624"/>
            <a:ext cx="9289032" cy="529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HƯỚNG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DẪN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GIẢNG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HỢP</a:t>
            </a:r>
            <a:endParaRPr 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6456" y="3594720"/>
            <a:ext cx="2740171" cy="914400"/>
            <a:chOff x="144" y="1200"/>
            <a:chExt cx="2431" cy="576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gray">
            <a:xfrm>
              <a:off x="655" y="1227"/>
              <a:ext cx="1920" cy="54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algn="ctr">
              <a:solidFill>
                <a:srgbClr val="FF00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Dẫn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nhập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144" y="1200"/>
              <a:ext cx="768" cy="576"/>
            </a:xfrm>
            <a:prstGeom prst="diamond">
              <a:avLst/>
            </a:prstGeom>
            <a:solidFill>
              <a:srgbClr val="33CC33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618133" y="2371328"/>
            <a:ext cx="6015387" cy="3433936"/>
            <a:chOff x="3618133" y="1219200"/>
            <a:chExt cx="6015387" cy="3433936"/>
          </a:xfrm>
        </p:grpSpPr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928170" y="1219200"/>
              <a:ext cx="4705350" cy="2960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b-NO" sz="2000" dirty="0" smtClean="0"/>
                <a:t>-  </a:t>
              </a:r>
              <a:r>
                <a:rPr lang="nb-NO" sz="3200" dirty="0">
                  <a:latin typeface="Arial" panose="020B0604020202020204" pitchFamily="34" charset="0"/>
                  <a:cs typeface="Arial" panose="020B0604020202020204" pitchFamily="34" charset="0"/>
                </a:rPr>
                <a:t>Kiểm tra bài cũ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b-NO" sz="3200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da-DK" sz="3200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nb-NO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Ứng dụng trong thực tế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AutoShape 15"/>
            <p:cNvSpPr>
              <a:spLocks noChangeArrowheads="1"/>
            </p:cNvSpPr>
            <p:nvPr/>
          </p:nvSpPr>
          <p:spPr bwMode="auto">
            <a:xfrm>
              <a:off x="3618133" y="2734224"/>
              <a:ext cx="902819" cy="550759"/>
            </a:xfrm>
            <a:prstGeom prst="rightArrow">
              <a:avLst>
                <a:gd name="adj1" fmla="val 50000"/>
                <a:gd name="adj2" fmla="val 38021"/>
              </a:avLst>
            </a:prstGeom>
            <a:solidFill>
              <a:srgbClr val="00008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AutoShape 18"/>
            <p:cNvSpPr>
              <a:spLocks/>
            </p:cNvSpPr>
            <p:nvPr/>
          </p:nvSpPr>
          <p:spPr bwMode="auto">
            <a:xfrm>
              <a:off x="4729732" y="1371600"/>
              <a:ext cx="198438" cy="3281536"/>
            </a:xfrm>
            <a:prstGeom prst="leftBrace">
              <a:avLst>
                <a:gd name="adj1" fmla="val 54400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208856" y="1124744"/>
            <a:ext cx="3303760" cy="914400"/>
            <a:chOff x="144" y="1200"/>
            <a:chExt cx="2931" cy="576"/>
          </a:xfrm>
        </p:grpSpPr>
        <p:sp>
          <p:nvSpPr>
            <p:cNvPr id="13" name="AutoShape 3"/>
            <p:cNvSpPr>
              <a:spLocks noChangeArrowheads="1"/>
            </p:cNvSpPr>
            <p:nvPr/>
          </p:nvSpPr>
          <p:spPr bwMode="gray">
            <a:xfrm>
              <a:off x="655" y="1227"/>
              <a:ext cx="2420" cy="54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algn="ctr">
              <a:solidFill>
                <a:srgbClr val="FF00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noProof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Ổn</a:t>
              </a:r>
              <a:r>
                <a:rPr lang="en-US" sz="2800" b="1" kern="0" noProof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kern="0" noProof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định</a:t>
              </a:r>
              <a:r>
                <a:rPr lang="en-US" sz="2800" b="1" kern="0" noProof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kern="0" noProof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lớp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AutoShape 4"/>
            <p:cNvSpPr>
              <a:spLocks noChangeArrowheads="1"/>
            </p:cNvSpPr>
            <p:nvPr/>
          </p:nvSpPr>
          <p:spPr bwMode="gray">
            <a:xfrm>
              <a:off x="144" y="1200"/>
              <a:ext cx="768" cy="576"/>
            </a:xfrm>
            <a:prstGeom prst="diamond">
              <a:avLst/>
            </a:prstGeom>
            <a:solidFill>
              <a:srgbClr val="33CC33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007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552" y="44624"/>
            <a:ext cx="9921552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 BƯỚC HƯỚNG DẪN GIẢNG MỘT BÀI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LÝ THUYẾT</a:t>
            </a:r>
            <a:endParaRPr 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5552" y="3356992"/>
            <a:ext cx="2740171" cy="914400"/>
            <a:chOff x="144" y="1200"/>
            <a:chExt cx="2431" cy="576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gray">
            <a:xfrm>
              <a:off x="655" y="1227"/>
              <a:ext cx="1920" cy="54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algn="ctr">
              <a:solidFill>
                <a:srgbClr val="FF00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Dẫn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nhập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144" y="1200"/>
              <a:ext cx="768" cy="576"/>
            </a:xfrm>
            <a:prstGeom prst="diamond">
              <a:avLst/>
            </a:prstGeom>
            <a:solidFill>
              <a:srgbClr val="33CC33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92760" y="1113892"/>
            <a:ext cx="7113240" cy="5400600"/>
            <a:chOff x="2792760" y="1052736"/>
            <a:chExt cx="7113240" cy="5400600"/>
          </a:xfrm>
        </p:grpSpPr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016896" y="1052736"/>
              <a:ext cx="5889104" cy="5262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533400" indent="-533400" algn="just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GB" sz="2400" b="1" i="1" dirty="0" smtClean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GB" sz="2400" b="1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GB" sz="2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(get attention):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GB" sz="2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GB" sz="2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GB" sz="2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GB" sz="2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GB" sz="2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GB" sz="2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GB" sz="2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en-GB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33400" indent="-533400" algn="just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GB" sz="2400" b="1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L.</a:t>
              </a:r>
              <a:r>
                <a:rPr lang="en-GB" sz="2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(link):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Gắn</a:t>
              </a:r>
              <a:r>
                <a:rPr lang="en-GB" sz="2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GB" sz="2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GB" sz="2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GB" sz="2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GB" sz="2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GB" sz="2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GB" sz="2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GB" sz="2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GB" sz="2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trải</a:t>
              </a:r>
              <a:r>
                <a:rPr lang="en-GB" sz="2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b="1" i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GB" sz="2400" b="1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/ M.I.L.Y</a:t>
              </a:r>
              <a:endParaRPr lang="en-GB" sz="24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33400" indent="-533400" algn="just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GB" sz="2400" b="1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GB" sz="2400" b="1" i="1" dirty="0" smtClean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GB" sz="24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(outcomes):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Cung</a:t>
              </a:r>
              <a:r>
                <a:rPr lang="en-GB" sz="2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cấp</a:t>
              </a:r>
              <a:r>
                <a:rPr lang="en-GB" sz="2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GB" sz="2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endParaRPr lang="en-GB" sz="24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33400" indent="-533400" algn="just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GB" sz="2400" b="1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S.</a:t>
              </a:r>
              <a:r>
                <a:rPr lang="en-GB" sz="2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(Structure):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Cấu</a:t>
              </a:r>
              <a:r>
                <a:rPr lang="en-GB" sz="2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trúc</a:t>
              </a:r>
              <a:r>
                <a:rPr lang="en-GB" sz="2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GB" sz="2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GB" sz="2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dạy</a:t>
              </a:r>
              <a:endParaRPr lang="en-GB" sz="24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33400" indent="-533400" algn="just">
                <a:lnSpc>
                  <a:spcPct val="150000"/>
                </a:lnSpc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n-GB" sz="2400" b="1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S.</a:t>
              </a:r>
              <a:r>
                <a:rPr lang="en-GB" sz="2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(Stimulation):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GB" sz="2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GB" sz="2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GB" sz="2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GB" sz="2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GB" sz="2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b="1" i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endParaRPr lang="en-US" sz="24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AutoShape 15"/>
            <p:cNvSpPr>
              <a:spLocks noChangeArrowheads="1"/>
            </p:cNvSpPr>
            <p:nvPr/>
          </p:nvSpPr>
          <p:spPr bwMode="auto">
            <a:xfrm>
              <a:off x="2792760" y="3648624"/>
              <a:ext cx="902819" cy="550759"/>
            </a:xfrm>
            <a:prstGeom prst="rightArrow">
              <a:avLst>
                <a:gd name="adj1" fmla="val 50000"/>
                <a:gd name="adj2" fmla="val 38021"/>
              </a:avLst>
            </a:prstGeom>
            <a:solidFill>
              <a:srgbClr val="00008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AutoShape 18"/>
            <p:cNvSpPr>
              <a:spLocks/>
            </p:cNvSpPr>
            <p:nvPr/>
          </p:nvSpPr>
          <p:spPr bwMode="auto">
            <a:xfrm>
              <a:off x="3580757" y="1412776"/>
              <a:ext cx="447799" cy="5040560"/>
            </a:xfrm>
            <a:prstGeom prst="leftBrace">
              <a:avLst>
                <a:gd name="adj1" fmla="val 54400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65064" y="1124744"/>
            <a:ext cx="3303760" cy="914400"/>
            <a:chOff x="144" y="1200"/>
            <a:chExt cx="2931" cy="576"/>
          </a:xfrm>
        </p:grpSpPr>
        <p:sp>
          <p:nvSpPr>
            <p:cNvPr id="13" name="AutoShape 3"/>
            <p:cNvSpPr>
              <a:spLocks noChangeArrowheads="1"/>
            </p:cNvSpPr>
            <p:nvPr/>
          </p:nvSpPr>
          <p:spPr bwMode="gray">
            <a:xfrm>
              <a:off x="655" y="1227"/>
              <a:ext cx="2420" cy="54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algn="ctr">
              <a:solidFill>
                <a:srgbClr val="FF00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noProof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Ổn</a:t>
              </a:r>
              <a:r>
                <a:rPr lang="en-US" sz="2800" b="1" kern="0" noProof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kern="0" noProof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định</a:t>
              </a:r>
              <a:r>
                <a:rPr lang="en-US" sz="2800" b="1" kern="0" noProof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kern="0" noProof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lớp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AutoShape 4"/>
            <p:cNvSpPr>
              <a:spLocks noChangeArrowheads="1"/>
            </p:cNvSpPr>
            <p:nvPr/>
          </p:nvSpPr>
          <p:spPr bwMode="gray">
            <a:xfrm>
              <a:off x="144" y="1200"/>
              <a:ext cx="768" cy="576"/>
            </a:xfrm>
            <a:prstGeom prst="diamond">
              <a:avLst/>
            </a:prstGeom>
            <a:solidFill>
              <a:srgbClr val="33CC33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245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552" y="44624"/>
            <a:ext cx="9289032" cy="529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HƯỚNG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DẪN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GIẢNG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HỢP</a:t>
            </a:r>
            <a:endParaRPr 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6456" y="2442592"/>
            <a:ext cx="4032857" cy="1130424"/>
            <a:chOff x="144" y="1200"/>
            <a:chExt cx="2924" cy="576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gray">
            <a:xfrm>
              <a:off x="912" y="1227"/>
              <a:ext cx="2156" cy="54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algn="ctr">
              <a:solidFill>
                <a:srgbClr val="FF00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Giới</a:t>
              </a:r>
              <a:r>
                <a:rPr lang="en-US" sz="2800" b="1" kern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thiệu</a:t>
              </a:r>
              <a:r>
                <a:rPr lang="en-US" sz="2800" b="1" kern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chủ</a:t>
              </a:r>
              <a:r>
                <a:rPr lang="en-US" sz="2800" b="1" kern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đề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144" y="1200"/>
              <a:ext cx="768" cy="576"/>
            </a:xfrm>
            <a:prstGeom prst="diamond">
              <a:avLst/>
            </a:prstGeom>
            <a:solidFill>
              <a:srgbClr val="33CC33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48496" y="1219200"/>
            <a:ext cx="5385024" cy="3433936"/>
            <a:chOff x="4248496" y="1219200"/>
            <a:chExt cx="5385024" cy="3433936"/>
          </a:xfrm>
        </p:grpSpPr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928170" y="1219200"/>
              <a:ext cx="4705350" cy="2960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b-NO" sz="2000" dirty="0"/>
                <a:t>- </a:t>
              </a:r>
              <a:r>
                <a:rPr lang="nb-NO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Mục tiêu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b-NO" sz="3200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nb-NO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Điều kiện thực hiện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da-DK" sz="3200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nb-NO" sz="3200" dirty="0">
                  <a:latin typeface="Arial" panose="020B0604020202020204" pitchFamily="34" charset="0"/>
                  <a:cs typeface="Arial" panose="020B0604020202020204" pitchFamily="34" charset="0"/>
                </a:rPr>
                <a:t>Giới thiệu </a:t>
              </a:r>
              <a:r>
                <a:rPr lang="nb-NO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kỹ năng/tiểu kỹ năng cầm hình thành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AutoShape 15"/>
            <p:cNvSpPr>
              <a:spLocks noChangeArrowheads="1"/>
            </p:cNvSpPr>
            <p:nvPr/>
          </p:nvSpPr>
          <p:spPr bwMode="auto">
            <a:xfrm>
              <a:off x="4248496" y="2758919"/>
              <a:ext cx="488480" cy="526066"/>
            </a:xfrm>
            <a:prstGeom prst="rightArrow">
              <a:avLst>
                <a:gd name="adj1" fmla="val 50000"/>
                <a:gd name="adj2" fmla="val 38021"/>
              </a:avLst>
            </a:prstGeom>
            <a:solidFill>
              <a:srgbClr val="00008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AutoShape 18"/>
            <p:cNvSpPr>
              <a:spLocks/>
            </p:cNvSpPr>
            <p:nvPr/>
          </p:nvSpPr>
          <p:spPr bwMode="auto">
            <a:xfrm>
              <a:off x="4729732" y="1371600"/>
              <a:ext cx="198438" cy="3281536"/>
            </a:xfrm>
            <a:prstGeom prst="leftBrace">
              <a:avLst>
                <a:gd name="adj1" fmla="val 54400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19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552" y="44624"/>
            <a:ext cx="9289032" cy="529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HƯỚNG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DẪN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GIẢNG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HỢP</a:t>
            </a:r>
            <a:endParaRPr 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6457" y="2442592"/>
            <a:ext cx="2664296" cy="1130424"/>
            <a:chOff x="144" y="1200"/>
            <a:chExt cx="2924" cy="576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gray">
            <a:xfrm>
              <a:off x="912" y="1227"/>
              <a:ext cx="2156" cy="54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algn="ctr">
              <a:solidFill>
                <a:srgbClr val="FF00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Giải</a:t>
              </a:r>
              <a:r>
                <a:rPr lang="en-US" sz="2800" b="1" kern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quyết</a:t>
              </a:r>
              <a:r>
                <a:rPr lang="en-US" sz="2800" b="1" kern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vấn</a:t>
              </a:r>
              <a:r>
                <a:rPr lang="en-US" sz="2800" b="1" kern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đề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144" y="1200"/>
              <a:ext cx="768" cy="576"/>
            </a:xfrm>
            <a:prstGeom prst="diamond">
              <a:avLst/>
            </a:prstGeom>
            <a:solidFill>
              <a:srgbClr val="33CC33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38888" y="908720"/>
            <a:ext cx="7067112" cy="7346627"/>
            <a:chOff x="2838888" y="908720"/>
            <a:chExt cx="7067112" cy="7346627"/>
          </a:xfrm>
        </p:grpSpPr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3420541" y="908720"/>
              <a:ext cx="6485459" cy="7346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nb-NO" sz="2000" dirty="0"/>
                <a:t>- </a:t>
              </a:r>
              <a:r>
                <a:rPr lang="nb-NO" sz="2000" dirty="0" smtClean="0"/>
                <a:t> </a:t>
              </a:r>
              <a:r>
                <a:rPr lang="nb-NO" sz="3200" dirty="0" smtClean="0"/>
                <a:t>Giảng dạy kiến </a:t>
              </a:r>
              <a:r>
                <a:rPr lang="nb-NO" sz="3200" dirty="0"/>
                <a:t>thức liên quan</a:t>
              </a:r>
              <a:endParaRPr lang="en-US" sz="3200" dirty="0"/>
            </a:p>
            <a:p>
              <a:pPr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b-NO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nb-NO" sz="3200" dirty="0"/>
                <a:t>Thực hiện công tác chuẩn bị</a:t>
              </a:r>
              <a:endParaRPr lang="en-US" sz="3200" dirty="0"/>
            </a:p>
            <a:p>
              <a:pPr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b-NO" sz="3200" dirty="0" smtClean="0"/>
                <a:t>- Trình </a:t>
              </a:r>
              <a:r>
                <a:rPr lang="nb-NO" sz="3200" dirty="0"/>
                <a:t>b</a:t>
              </a:r>
              <a:r>
                <a:rPr lang="nb-NO" sz="3200" dirty="0" smtClean="0"/>
                <a:t>ày quy </a:t>
              </a:r>
              <a:r>
                <a:rPr lang="nb-NO" sz="3200" dirty="0"/>
                <a:t>trình thực </a:t>
              </a:r>
              <a:r>
                <a:rPr lang="nb-NO" sz="3200" dirty="0" smtClean="0"/>
                <a:t>hiện</a:t>
              </a:r>
            </a:p>
            <a:p>
              <a:pPr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b-NO" sz="3200" dirty="0" smtClean="0"/>
                <a:t>- Thao </a:t>
              </a:r>
              <a:r>
                <a:rPr lang="nb-NO" sz="3200" dirty="0"/>
                <a:t>tác mẫu và gọi HS làm </a:t>
              </a:r>
              <a:r>
                <a:rPr lang="nb-NO" sz="3200" dirty="0" smtClean="0"/>
                <a:t> thử</a:t>
              </a:r>
            </a:p>
            <a:p>
              <a:pPr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b-NO" sz="3200" dirty="0" smtClean="0"/>
                <a:t>- </a:t>
              </a:r>
              <a:r>
                <a:rPr lang="nb-NO" sz="3200" dirty="0"/>
                <a:t>Phân công vị trí, nhận </a:t>
              </a:r>
              <a:r>
                <a:rPr lang="en-US" sz="3200" dirty="0" err="1" smtClean="0"/>
                <a:t>DC,TB,VT</a:t>
              </a:r>
              <a:endParaRPr lang="en-US" sz="3200" dirty="0"/>
            </a:p>
            <a:p>
              <a:pPr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b-NO" sz="3200" dirty="0"/>
                <a:t>- Thực hành tạo ra sản phẩm hoặc bán sản phẩm, GV </a:t>
              </a:r>
              <a:r>
                <a:rPr lang="nb-NO" sz="3200" dirty="0" smtClean="0"/>
                <a:t>theo </a:t>
              </a:r>
              <a:r>
                <a:rPr lang="nb-NO" sz="3200" dirty="0"/>
                <a:t>dõi giúp đỡ HS và đánh giá sản phẩm.</a:t>
              </a:r>
              <a:endParaRPr lang="en-US" sz="3200" dirty="0"/>
            </a:p>
            <a:p>
              <a:pPr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3200" dirty="0"/>
            </a:p>
            <a:p>
              <a:pPr marL="457200" indent="-45720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FontTx/>
                <a:buChar char="-"/>
              </a:pP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AutoShape 15"/>
            <p:cNvSpPr>
              <a:spLocks noChangeArrowheads="1"/>
            </p:cNvSpPr>
            <p:nvPr/>
          </p:nvSpPr>
          <p:spPr bwMode="auto">
            <a:xfrm>
              <a:off x="2838888" y="2852936"/>
              <a:ext cx="488480" cy="526066"/>
            </a:xfrm>
            <a:prstGeom prst="rightArrow">
              <a:avLst>
                <a:gd name="adj1" fmla="val 50000"/>
                <a:gd name="adj2" fmla="val 38021"/>
              </a:avLst>
            </a:prstGeom>
            <a:solidFill>
              <a:srgbClr val="00008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AutoShape 18"/>
            <p:cNvSpPr>
              <a:spLocks/>
            </p:cNvSpPr>
            <p:nvPr/>
          </p:nvSpPr>
          <p:spPr bwMode="auto">
            <a:xfrm>
              <a:off x="3152800" y="1061120"/>
              <a:ext cx="267741" cy="5248200"/>
            </a:xfrm>
            <a:prstGeom prst="leftBrace">
              <a:avLst>
                <a:gd name="adj1" fmla="val 54400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707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552" y="44624"/>
            <a:ext cx="9289032" cy="529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HƯỚNG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DẪN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GIẢNG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HỢP</a:t>
            </a:r>
            <a:endParaRPr 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6456" y="2442592"/>
            <a:ext cx="4032857" cy="1130424"/>
            <a:chOff x="144" y="1200"/>
            <a:chExt cx="2924" cy="576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gray">
            <a:xfrm>
              <a:off x="912" y="1227"/>
              <a:ext cx="2156" cy="54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algn="ctr">
              <a:solidFill>
                <a:srgbClr val="FF00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Kết</a:t>
              </a:r>
              <a:r>
                <a:rPr lang="en-US" sz="2800" b="1" kern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thúc</a:t>
              </a:r>
              <a:r>
                <a:rPr lang="en-US" sz="2800" b="1" kern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vấn</a:t>
              </a:r>
              <a:r>
                <a:rPr lang="en-US" sz="2800" b="1" kern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đề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144" y="1200"/>
              <a:ext cx="768" cy="576"/>
            </a:xfrm>
            <a:prstGeom prst="diamond">
              <a:avLst/>
            </a:prstGeom>
            <a:solidFill>
              <a:srgbClr val="33CC33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5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48496" y="1219200"/>
            <a:ext cx="5385024" cy="5139869"/>
            <a:chOff x="4248496" y="1219200"/>
            <a:chExt cx="5385024" cy="5139869"/>
          </a:xfrm>
        </p:grpSpPr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928170" y="1219200"/>
              <a:ext cx="4705350" cy="5139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nb-NO" sz="2000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nb-NO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sz="3200" dirty="0">
                  <a:latin typeface="Arial" panose="020B0604020202020204" pitchFamily="34" charset="0"/>
                  <a:cs typeface="Arial" panose="020B0604020202020204" pitchFamily="34" charset="0"/>
                </a:rPr>
                <a:t>Nhấn </a:t>
              </a:r>
              <a:r>
                <a:rPr lang="nb-NO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mạnh </a:t>
              </a:r>
              <a:r>
                <a:rPr lang="nb-NO" sz="3200" dirty="0">
                  <a:latin typeface="Arial" panose="020B0604020202020204" pitchFamily="34" charset="0"/>
                  <a:cs typeface="Arial" panose="020B0604020202020204" pitchFamily="34" charset="0"/>
                </a:rPr>
                <a:t>kiến thức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nb-NO" sz="3200" dirty="0">
                  <a:latin typeface="Arial" panose="020B0604020202020204" pitchFamily="34" charset="0"/>
                  <a:cs typeface="Arial" panose="020B0604020202020204" pitchFamily="34" charset="0"/>
                </a:rPr>
                <a:t>- Củng cố các kỹ năng cần hình thành và các sai hỏng thường gặp, biện pháp khắc phục;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nb-NO" sz="3200" dirty="0">
                  <a:latin typeface="Arial" panose="020B0604020202020204" pitchFamily="34" charset="0"/>
                  <a:cs typeface="Arial" panose="020B0604020202020204" pitchFamily="34" charset="0"/>
                </a:rPr>
                <a:t>- Nhận xét kết quả học tập;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nb-NO" sz="3200" dirty="0">
                  <a:latin typeface="Arial" panose="020B0604020202020204" pitchFamily="34" charset="0"/>
                  <a:cs typeface="Arial" panose="020B0604020202020204" pitchFamily="34" charset="0"/>
                </a:rPr>
                <a:t>- Giải đáp các thắc mắc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nb-NO" sz="3200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nb-NO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Hướng </a:t>
              </a:r>
              <a:r>
                <a:rPr lang="nb-NO" sz="3200" dirty="0">
                  <a:latin typeface="Arial" panose="020B0604020202020204" pitchFamily="34" charset="0"/>
                  <a:cs typeface="Arial" panose="020B0604020202020204" pitchFamily="34" charset="0"/>
                </a:rPr>
                <a:t>dẫn tự học.</a:t>
              </a:r>
              <a:r>
                <a:rPr lang="nb-NO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           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AutoShape 15"/>
            <p:cNvSpPr>
              <a:spLocks noChangeArrowheads="1"/>
            </p:cNvSpPr>
            <p:nvPr/>
          </p:nvSpPr>
          <p:spPr bwMode="auto">
            <a:xfrm>
              <a:off x="4248496" y="2758919"/>
              <a:ext cx="488480" cy="526066"/>
            </a:xfrm>
            <a:prstGeom prst="rightArrow">
              <a:avLst>
                <a:gd name="adj1" fmla="val 50000"/>
                <a:gd name="adj2" fmla="val 38021"/>
              </a:avLst>
            </a:prstGeom>
            <a:solidFill>
              <a:srgbClr val="00008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AutoShape 18"/>
            <p:cNvSpPr>
              <a:spLocks/>
            </p:cNvSpPr>
            <p:nvPr/>
          </p:nvSpPr>
          <p:spPr bwMode="auto">
            <a:xfrm>
              <a:off x="4729732" y="1371600"/>
              <a:ext cx="166427" cy="4793704"/>
            </a:xfrm>
            <a:prstGeom prst="leftBrace">
              <a:avLst>
                <a:gd name="adj1" fmla="val 54400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29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339BA6C-C770-E549-9243-7C0C5CF01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16"/>
            <a:ext cx="9906000" cy="14706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819C520-3E8D-834D-8C1E-B823E3AFA964}"/>
              </a:ext>
            </a:extLst>
          </p:cNvPr>
          <p:cNvSpPr txBox="1"/>
          <p:nvPr/>
        </p:nvSpPr>
        <p:spPr>
          <a:xfrm>
            <a:off x="2216696" y="3075057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 CẢM ƠN!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552" y="44624"/>
            <a:ext cx="9921552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 BƯỚC HƯỚNG DẪN GIẢNG MỘT BÀI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LÝ THUYẾT</a:t>
            </a:r>
            <a:endParaRPr 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1917" y="2478323"/>
            <a:ext cx="3402411" cy="893241"/>
            <a:chOff x="128" y="1227"/>
            <a:chExt cx="2447" cy="576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gray">
            <a:xfrm>
              <a:off x="655" y="1227"/>
              <a:ext cx="1920" cy="54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algn="ctr">
              <a:solidFill>
                <a:srgbClr val="FF00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Giảng</a:t>
              </a:r>
              <a:r>
                <a:rPr lang="en-US" sz="2800" b="1" kern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bài</a:t>
              </a:r>
              <a:r>
                <a:rPr lang="en-US" sz="2800" b="1" kern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mới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128" y="1227"/>
              <a:ext cx="768" cy="576"/>
            </a:xfrm>
            <a:prstGeom prst="diamond">
              <a:avLst/>
            </a:prstGeom>
            <a:solidFill>
              <a:srgbClr val="33CC33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3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53418" y="1444720"/>
            <a:ext cx="6584157" cy="3539430"/>
            <a:chOff x="3553418" y="1444720"/>
            <a:chExt cx="6584157" cy="3539430"/>
          </a:xfrm>
        </p:grpSpPr>
        <p:sp>
          <p:nvSpPr>
            <p:cNvPr id="10" name="AutoShape 15"/>
            <p:cNvSpPr>
              <a:spLocks noChangeArrowheads="1"/>
            </p:cNvSpPr>
            <p:nvPr/>
          </p:nvSpPr>
          <p:spPr bwMode="auto">
            <a:xfrm>
              <a:off x="3553418" y="2679775"/>
              <a:ext cx="902819" cy="515940"/>
            </a:xfrm>
            <a:prstGeom prst="rightArrow">
              <a:avLst>
                <a:gd name="adj1" fmla="val 50000"/>
                <a:gd name="adj2" fmla="val 38021"/>
              </a:avLst>
            </a:prstGeom>
            <a:solidFill>
              <a:srgbClr val="00008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AutoShape 18"/>
            <p:cNvSpPr>
              <a:spLocks/>
            </p:cNvSpPr>
            <p:nvPr/>
          </p:nvSpPr>
          <p:spPr bwMode="auto">
            <a:xfrm>
              <a:off x="4456237" y="1844824"/>
              <a:ext cx="447799" cy="2160240"/>
            </a:xfrm>
            <a:prstGeom prst="leftBrace">
              <a:avLst>
                <a:gd name="adj1" fmla="val 54400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901220" y="1444720"/>
              <a:ext cx="5236355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33400" indent="-533400">
                <a:lnSpc>
                  <a:spcPct val="200000"/>
                </a:lnSpc>
                <a:buFont typeface="Wingdings" panose="05000000000000000000" pitchFamily="2" charset="2"/>
                <a:buChar char="Ø"/>
              </a:pPr>
              <a:r>
                <a:rPr lang="en-US" sz="28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T.</a:t>
              </a:r>
              <a:r>
                <a:rPr lang="en-US" sz="2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(Theory): </a:t>
              </a:r>
              <a:r>
                <a:rPr lang="en-US" sz="28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thuyết</a:t>
              </a:r>
              <a:endParaRPr lang="en-US" sz="28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33400" indent="-533400">
                <a:lnSpc>
                  <a:spcPct val="200000"/>
                </a:lnSpc>
                <a:buFont typeface="Wingdings" panose="05000000000000000000" pitchFamily="2" charset="2"/>
                <a:buChar char="Ø"/>
              </a:pPr>
              <a:r>
                <a:rPr lang="en-US" sz="28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  <a:r>
                <a:rPr lang="en-US" sz="2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(Application): </a:t>
              </a:r>
              <a:r>
                <a:rPr lang="en-US" sz="28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Áp</a:t>
              </a:r>
              <a:r>
                <a:rPr lang="en-US" sz="2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28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33400" indent="-533400">
                <a:lnSpc>
                  <a:spcPct val="200000"/>
                </a:lnSpc>
                <a:buFont typeface="Wingdings" panose="05000000000000000000" pitchFamily="2" charset="2"/>
                <a:buChar char="Ø"/>
              </a:pPr>
              <a:r>
                <a:rPr lang="en-US" sz="28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S.</a:t>
              </a:r>
              <a:r>
                <a:rPr lang="en-US" sz="2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(Summary): </a:t>
              </a:r>
              <a:r>
                <a:rPr lang="en-US" sz="28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Tóm</a:t>
              </a:r>
              <a:r>
                <a:rPr lang="en-US" sz="2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tắt</a:t>
              </a:r>
              <a:endParaRPr lang="en-US" sz="28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33400" indent="-533400">
                <a:lnSpc>
                  <a:spcPct val="200000"/>
                </a:lnSpc>
                <a:buFont typeface="Arial" panose="020B0604020202020204" pitchFamily="34" charset="0"/>
                <a:buNone/>
              </a:pPr>
              <a:r>
                <a:rPr lang="en-US" sz="2800" b="1" i="1" dirty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smtClean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(TAS) + (TAS) + (TAS) +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349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552" y="44624"/>
            <a:ext cx="9921552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 BƯỚC HƯỚNG DẪN GIẢNG MỘT BÀI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LÝ THUYẾT</a:t>
            </a:r>
            <a:endParaRPr 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1947" y="2348880"/>
            <a:ext cx="2802821" cy="919604"/>
            <a:chOff x="128" y="1227"/>
            <a:chExt cx="2525" cy="593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gray">
            <a:xfrm>
              <a:off x="733" y="1271"/>
              <a:ext cx="1920" cy="54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algn="ctr">
              <a:solidFill>
                <a:srgbClr val="FF00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Kết</a:t>
              </a:r>
              <a:r>
                <a:rPr lang="en-US" sz="2800" b="1" kern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kern="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thúc</a:t>
              </a:r>
              <a:r>
                <a:rPr lang="en-US" sz="2800" b="1" kern="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128" y="1227"/>
              <a:ext cx="768" cy="576"/>
            </a:xfrm>
            <a:prstGeom prst="diamond">
              <a:avLst/>
            </a:prstGeom>
            <a:solidFill>
              <a:srgbClr val="33CC33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4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2987419" y="2723913"/>
            <a:ext cx="902819" cy="474069"/>
          </a:xfrm>
          <a:prstGeom prst="rightArrow">
            <a:avLst>
              <a:gd name="adj1" fmla="val 50000"/>
              <a:gd name="adj2" fmla="val 38021"/>
            </a:avLst>
          </a:prstGeom>
          <a:solidFill>
            <a:srgbClr val="00008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15805" y="1484784"/>
            <a:ext cx="4953000" cy="8204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lnSpc>
                <a:spcPct val="200000"/>
              </a:lnSpc>
            </a:pP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i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12889" y="1484784"/>
            <a:ext cx="5928182" cy="2677656"/>
            <a:chOff x="4497426" y="1472406"/>
            <a:chExt cx="5928182" cy="2677656"/>
          </a:xfrm>
        </p:grpSpPr>
        <p:sp>
          <p:nvSpPr>
            <p:cNvPr id="11" name="AutoShape 18"/>
            <p:cNvSpPr>
              <a:spLocks/>
            </p:cNvSpPr>
            <p:nvPr/>
          </p:nvSpPr>
          <p:spPr bwMode="auto">
            <a:xfrm>
              <a:off x="4497426" y="1988840"/>
              <a:ext cx="418380" cy="1944216"/>
            </a:xfrm>
            <a:prstGeom prst="leftBrace">
              <a:avLst>
                <a:gd name="adj1" fmla="val 54400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08984" y="1472406"/>
              <a:ext cx="5616624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33400" indent="-533400">
                <a:lnSpc>
                  <a:spcPct val="200000"/>
                </a:lnSpc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en-US" sz="28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O. </a:t>
              </a:r>
              <a:r>
                <a:rPr lang="en-US" sz="2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8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Outcomes ): </a:t>
              </a:r>
              <a:r>
                <a:rPr lang="en-US" sz="28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endParaRPr lang="en-US" sz="28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33400" indent="-533400">
                <a:lnSpc>
                  <a:spcPct val="200000"/>
                </a:lnSpc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en-US" sz="28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F. </a:t>
              </a:r>
              <a:r>
                <a:rPr lang="en-US" sz="2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(Feedback): </a:t>
              </a:r>
              <a:r>
                <a:rPr lang="en-US" sz="28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Phản</a:t>
              </a:r>
              <a:r>
                <a:rPr lang="en-US" sz="2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hồi</a:t>
              </a:r>
              <a:endParaRPr lang="en-US" sz="28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33400" indent="-533400">
                <a:lnSpc>
                  <a:spcPct val="200000"/>
                </a:lnSpc>
                <a:buClr>
                  <a:srgbClr val="FF0000"/>
                </a:buClr>
                <a:buFont typeface="Wingdings" panose="05000000000000000000" pitchFamily="2" charset="2"/>
                <a:buChar char="Ø"/>
              </a:pPr>
              <a:r>
                <a:rPr lang="en-US" sz="28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F. </a:t>
              </a:r>
              <a:r>
                <a:rPr lang="en-US" sz="2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(Future): </a:t>
              </a:r>
              <a:r>
                <a:rPr lang="en-US" sz="28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2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lai</a:t>
              </a:r>
              <a:endParaRPr lang="en-US" sz="28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14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4" y="133350"/>
            <a:ext cx="8212137" cy="857250"/>
          </a:xfrm>
        </p:spPr>
        <p:txBody>
          <a:bodyPr/>
          <a:lstStyle/>
          <a:p>
            <a:r>
              <a:rPr lang="en-US"/>
              <a:t>Lấy ý kiến phản hồi</a:t>
            </a:r>
          </a:p>
        </p:txBody>
      </p:sp>
      <p:sp>
        <p:nvSpPr>
          <p:cNvPr id="313347" name="Oval 3"/>
          <p:cNvSpPr>
            <a:spLocks noChangeArrowheads="1"/>
          </p:cNvSpPr>
          <p:nvPr/>
        </p:nvSpPr>
        <p:spPr bwMode="auto">
          <a:xfrm>
            <a:off x="2133600" y="1371600"/>
            <a:ext cx="5334000" cy="5253038"/>
          </a:xfrm>
          <a:prstGeom prst="ellipse">
            <a:avLst/>
          </a:prstGeom>
          <a:solidFill>
            <a:srgbClr val="B2B2B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48" name="Oval 4"/>
          <p:cNvSpPr>
            <a:spLocks noChangeArrowheads="1"/>
          </p:cNvSpPr>
          <p:nvPr/>
        </p:nvSpPr>
        <p:spPr bwMode="auto">
          <a:xfrm>
            <a:off x="2860675" y="2098676"/>
            <a:ext cx="3879850" cy="387826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.VnArial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3349" name="Oval 5"/>
          <p:cNvSpPr>
            <a:spLocks noChangeArrowheads="1"/>
          </p:cNvSpPr>
          <p:nvPr/>
        </p:nvSpPr>
        <p:spPr bwMode="auto">
          <a:xfrm>
            <a:off x="3581401" y="2819401"/>
            <a:ext cx="2422525" cy="242252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200" b="1">
              <a:solidFill>
                <a:schemeClr val="bg1"/>
              </a:solidFill>
              <a:latin typeface=".VnArial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3350" name="Oval 6"/>
          <p:cNvSpPr>
            <a:spLocks noChangeArrowheads="1"/>
          </p:cNvSpPr>
          <p:nvPr/>
        </p:nvSpPr>
        <p:spPr bwMode="auto">
          <a:xfrm>
            <a:off x="4572000" y="3733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>
              <a:cs typeface="Arial" panose="020B0604020202020204" pitchFamily="34" charset="0"/>
            </a:endParaRPr>
          </a:p>
        </p:txBody>
      </p:sp>
      <p:sp>
        <p:nvSpPr>
          <p:cNvPr id="313351" name="Text Box 7"/>
          <p:cNvSpPr txBox="1">
            <a:spLocks noChangeArrowheads="1"/>
          </p:cNvSpPr>
          <p:nvPr/>
        </p:nvSpPr>
        <p:spPr bwMode="auto">
          <a:xfrm>
            <a:off x="381000" y="1295401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cs typeface="Arial" panose="020B0604020202020204" pitchFamily="34" charset="0"/>
              </a:rPr>
              <a:t>Kỹ thuật phi tiêu</a:t>
            </a:r>
            <a:endParaRPr lang="vi-VN" sz="2800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73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194551" y="6477000"/>
            <a:ext cx="2155825" cy="304800"/>
          </a:xfrm>
          <a:prstGeom prst="rect">
            <a:avLst/>
          </a:prstGeom>
        </p:spPr>
        <p:txBody>
          <a:bodyPr/>
          <a:lstStyle/>
          <a:p>
            <a:fld id="{1CDAA2AE-558C-4ACF-A1A8-AA5A8C59F0F1}" type="slidenum">
              <a:rPr lang="en-US"/>
              <a:pPr/>
              <a:t>6</a:t>
            </a:fld>
            <a:endParaRPr 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4" y="133350"/>
            <a:ext cx="8212137" cy="857250"/>
          </a:xfrm>
        </p:spPr>
        <p:txBody>
          <a:bodyPr/>
          <a:lstStyle/>
          <a:p>
            <a:r>
              <a:rPr lang="en-US"/>
              <a:t>Lấy ý kiến phản hồi</a:t>
            </a: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1981200" y="1295401"/>
            <a:ext cx="71628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cs typeface="Arial" panose="020B0604020202020204" pitchFamily="34" charset="0"/>
              </a:rPr>
              <a:t>Trắc nghiệm khách quan</a:t>
            </a:r>
            <a:endParaRPr lang="vi-VN" sz="4000" b="1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vi-VN" sz="4000" b="1">
                <a:cs typeface="Arial" panose="020B0604020202020204" pitchFamily="34" charset="0"/>
              </a:rPr>
              <a:t>Trắc nghiệm đúng – sai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vi-VN" sz="4000" b="1">
                <a:cs typeface="Arial" panose="020B0604020202020204" pitchFamily="34" charset="0"/>
              </a:rPr>
              <a:t> Trắc nghiệm trả lời ngắn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vi-VN" sz="4000" b="1">
                <a:cs typeface="Arial" panose="020B0604020202020204" pitchFamily="34" charset="0"/>
              </a:rPr>
              <a:t> Trắc nghiệm ghép đôi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vi-VN" sz="4000" b="1">
                <a:cs typeface="Arial" panose="020B0604020202020204" pitchFamily="34" charset="0"/>
              </a:rPr>
              <a:t> Trắc nghiệm </a:t>
            </a:r>
            <a:r>
              <a:rPr lang="en-US" sz="4000" b="1">
                <a:cs typeface="Arial" panose="020B0604020202020204" pitchFamily="34" charset="0"/>
              </a:rPr>
              <a:t>đ</a:t>
            </a:r>
            <a:r>
              <a:rPr lang="vi-VN" sz="4000" b="1">
                <a:cs typeface="Arial" panose="020B0604020202020204" pitchFamily="34" charset="0"/>
              </a:rPr>
              <a:t>a phương án</a:t>
            </a:r>
          </a:p>
        </p:txBody>
      </p:sp>
    </p:spTree>
    <p:extLst>
      <p:ext uri="{BB962C8B-B14F-4D97-AF65-F5344CB8AC3E}">
        <p14:creationId xmlns:p14="http://schemas.microsoft.com/office/powerpoint/2010/main" val="307741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4" y="133350"/>
            <a:ext cx="8212137" cy="857250"/>
          </a:xfrm>
        </p:spPr>
        <p:txBody>
          <a:bodyPr/>
          <a:lstStyle/>
          <a:p>
            <a:r>
              <a:rPr lang="en-US"/>
              <a:t>Lấy ý kiến phản hồi</a:t>
            </a:r>
          </a:p>
        </p:txBody>
      </p:sp>
      <p:sp>
        <p:nvSpPr>
          <p:cNvPr id="317443" name="Text Box 3"/>
          <p:cNvSpPr txBox="1">
            <a:spLocks noChangeArrowheads="1"/>
          </p:cNvSpPr>
          <p:nvPr/>
        </p:nvSpPr>
        <p:spPr bwMode="auto">
          <a:xfrm>
            <a:off x="2000672" y="868879"/>
            <a:ext cx="71628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Nhật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ký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tập</a:t>
            </a:r>
            <a:endParaRPr lang="vi-VN" sz="40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b="1" dirty="0" err="1">
                <a:cs typeface="Arial" panose="020B0604020202020204" pitchFamily="34" charset="0"/>
              </a:rPr>
              <a:t>Ngày</a:t>
            </a:r>
            <a:r>
              <a:rPr lang="en-GB" b="1" dirty="0">
                <a:cs typeface="Arial" panose="020B0604020202020204" pitchFamily="34" charset="0"/>
              </a:rPr>
              <a:t>:       _______ / _______ / ______</a:t>
            </a:r>
            <a:endParaRPr lang="en-GB" b="1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vi-VN" b="1" dirty="0"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17444" name="Rectangle 4"/>
          <p:cNvSpPr>
            <a:spLocks noChangeArrowheads="1"/>
          </p:cNvSpPr>
          <p:nvPr/>
        </p:nvSpPr>
        <p:spPr bwMode="auto">
          <a:xfrm>
            <a:off x="1633539" y="2211389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17445" name="Rectangle 5"/>
          <p:cNvSpPr>
            <a:spLocks noChangeArrowheads="1"/>
          </p:cNvSpPr>
          <p:nvPr/>
        </p:nvSpPr>
        <p:spPr bwMode="auto">
          <a:xfrm>
            <a:off x="1633539" y="22113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31744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629528"/>
              </p:ext>
            </p:extLst>
          </p:nvPr>
        </p:nvGraphicFramePr>
        <p:xfrm>
          <a:off x="1600200" y="2132856"/>
          <a:ext cx="7543800" cy="4114800"/>
        </p:xfrm>
        <a:graphic>
          <a:graphicData uri="http://schemas.openxmlformats.org/drawingml/2006/table">
            <a:tbl>
              <a:tblPr/>
              <a:tblGrid>
                <a:gridCol w="7543800"/>
              </a:tblGrid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6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:? </a:t>
                      </a: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6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 không thích gì: </a:t>
                      </a: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</a:t>
                      </a: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6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 không hiểu gì: </a:t>
                      </a: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6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 ý của tôi: </a:t>
                      </a: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</a:t>
                      </a: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6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hôm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50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Lấy ý kiến phản hồi</a:t>
            </a:r>
          </a:p>
        </p:txBody>
      </p:sp>
      <p:sp>
        <p:nvSpPr>
          <p:cNvPr id="319491" name="Rectangle 3"/>
          <p:cNvSpPr>
            <a:spLocks noChangeArrowheads="1"/>
          </p:cNvSpPr>
          <p:nvPr/>
        </p:nvSpPr>
        <p:spPr bwMode="auto">
          <a:xfrm>
            <a:off x="1633539" y="2211389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1633539" y="22113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319493" name="Group 5"/>
          <p:cNvGraphicFramePr>
            <a:graphicFrameLocks noGrp="1"/>
          </p:cNvGraphicFramePr>
          <p:nvPr>
            <p:ph idx="1"/>
          </p:nvPr>
        </p:nvGraphicFramePr>
        <p:xfrm>
          <a:off x="560388" y="1282700"/>
          <a:ext cx="8793162" cy="5422900"/>
        </p:xfrm>
        <a:graphic>
          <a:graphicData uri="http://schemas.openxmlformats.org/drawingml/2006/table">
            <a:tbl>
              <a:tblPr/>
              <a:tblGrid>
                <a:gridCol w="2198687"/>
                <a:gridCol w="2198688"/>
                <a:gridCol w="2197100"/>
                <a:gridCol w="2198687"/>
              </a:tblGrid>
              <a:tr h="1806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514350">
                        <a:spcBef>
                          <a:spcPct val="20000"/>
                        </a:spcBef>
                        <a:buFont typeface="Wingdings" panose="05000000000000000000" pitchFamily="2" charset="2"/>
                        <a:defRPr sz="26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57300">
                        <a:spcBef>
                          <a:spcPct val="20000"/>
                        </a:spcBef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0020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057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14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971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429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514350">
                        <a:spcBef>
                          <a:spcPct val="20000"/>
                        </a:spcBef>
                        <a:buFont typeface="Wingdings" panose="05000000000000000000" pitchFamily="2" charset="2"/>
                        <a:defRPr sz="26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57300">
                        <a:spcBef>
                          <a:spcPct val="20000"/>
                        </a:spcBef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0020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057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14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971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429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514350">
                        <a:spcBef>
                          <a:spcPct val="20000"/>
                        </a:spcBef>
                        <a:buFont typeface="Wingdings" panose="05000000000000000000" pitchFamily="2" charset="2"/>
                        <a:defRPr sz="26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57300">
                        <a:spcBef>
                          <a:spcPct val="20000"/>
                        </a:spcBef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0020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057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14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971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429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514350">
                        <a:spcBef>
                          <a:spcPct val="20000"/>
                        </a:spcBef>
                        <a:buFont typeface="Wingdings" panose="05000000000000000000" pitchFamily="2" charset="2"/>
                        <a:defRPr sz="26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57300">
                        <a:spcBef>
                          <a:spcPct val="20000"/>
                        </a:spcBef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0020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057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14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971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429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514350">
                        <a:spcBef>
                          <a:spcPct val="20000"/>
                        </a:spcBef>
                        <a:buFont typeface="Wingdings" panose="05000000000000000000" pitchFamily="2" charset="2"/>
                        <a:defRPr sz="26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57300">
                        <a:spcBef>
                          <a:spcPct val="20000"/>
                        </a:spcBef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0020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057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14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971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429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514350">
                        <a:spcBef>
                          <a:spcPct val="20000"/>
                        </a:spcBef>
                        <a:buFont typeface="Wingdings" panose="05000000000000000000" pitchFamily="2" charset="2"/>
                        <a:defRPr sz="26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57300">
                        <a:spcBef>
                          <a:spcPct val="20000"/>
                        </a:spcBef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0020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057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14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971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429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514350">
                        <a:spcBef>
                          <a:spcPct val="20000"/>
                        </a:spcBef>
                        <a:buFont typeface="Wingdings" panose="05000000000000000000" pitchFamily="2" charset="2"/>
                        <a:defRPr sz="26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57300">
                        <a:spcBef>
                          <a:spcPct val="20000"/>
                        </a:spcBef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0020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057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14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971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429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514350">
                        <a:spcBef>
                          <a:spcPct val="20000"/>
                        </a:spcBef>
                        <a:buFont typeface="Wingdings" panose="05000000000000000000" pitchFamily="2" charset="2"/>
                        <a:defRPr sz="26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57300">
                        <a:spcBef>
                          <a:spcPct val="20000"/>
                        </a:spcBef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0020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057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14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971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429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6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514350">
                        <a:spcBef>
                          <a:spcPct val="20000"/>
                        </a:spcBef>
                        <a:buFont typeface="Wingdings" panose="05000000000000000000" pitchFamily="2" charset="2"/>
                        <a:defRPr sz="26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57300">
                        <a:spcBef>
                          <a:spcPct val="20000"/>
                        </a:spcBef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0020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057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14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971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429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514350">
                        <a:spcBef>
                          <a:spcPct val="20000"/>
                        </a:spcBef>
                        <a:buFont typeface="Wingdings" panose="05000000000000000000" pitchFamily="2" charset="2"/>
                        <a:defRPr sz="26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57300">
                        <a:spcBef>
                          <a:spcPct val="20000"/>
                        </a:spcBef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0020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057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14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971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429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514350">
                        <a:spcBef>
                          <a:spcPct val="20000"/>
                        </a:spcBef>
                        <a:buFont typeface="Wingdings" panose="05000000000000000000" pitchFamily="2" charset="2"/>
                        <a:defRPr sz="26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57300">
                        <a:spcBef>
                          <a:spcPct val="20000"/>
                        </a:spcBef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0020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057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14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971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429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514350">
                        <a:spcBef>
                          <a:spcPct val="20000"/>
                        </a:spcBef>
                        <a:buFont typeface="Wingdings" panose="05000000000000000000" pitchFamily="2" charset="2"/>
                        <a:defRPr sz="26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57300">
                        <a:spcBef>
                          <a:spcPct val="20000"/>
                        </a:spcBef>
                        <a:defRPr sz="22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0020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0574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14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971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429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19515" name="Picture 27" descr="thumbs-up-smiley-fa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43050"/>
            <a:ext cx="205740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9516" name="AutoShape 28" descr="Kết quả hình ảnh cho hình mặt buồn"/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17" name="AutoShape 29" descr="Kết quả hình ảnh cho hình mặt buồn"/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9518" name="Picture 30" descr="hinh-anh-buon-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954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519" name="Picture 31" descr="icon-349636_6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077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AutoShap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vi-VN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Slide-Truong-HCEM2" id="{079A522F-51B7-9A46-BF25-4220E478F91E}" vid="{D26627D3-8DBD-6D4D-9DDB-E747551AE2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1131</Words>
  <Application>Microsoft Office PowerPoint</Application>
  <PresentationFormat>A4 Paper (210x297 mm)</PresentationFormat>
  <Paragraphs>190</Paragraphs>
  <Slides>23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.VnArial</vt:lpstr>
      <vt:lpstr>Arial</vt:lpstr>
      <vt:lpstr>Calibri</vt:lpstr>
      <vt:lpstr>Tahoma</vt:lpstr>
      <vt:lpstr>Times New Roman</vt:lpstr>
      <vt:lpstr>Webdings</vt:lpstr>
      <vt:lpstr>Wingdings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Lấy ý kiến phản hồi</vt:lpstr>
      <vt:lpstr>Lấy ý kiến phản hồi</vt:lpstr>
      <vt:lpstr>Lấy ý kiến phản hồi</vt:lpstr>
      <vt:lpstr>Lấy ý kiến phản hồi</vt:lpstr>
      <vt:lpstr>BÀI DẠY 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DẠY TÍCH HỢP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QUYNH BUP BE</cp:lastModifiedBy>
  <cp:revision>40</cp:revision>
  <dcterms:created xsi:type="dcterms:W3CDTF">2020-03-19T04:34:56Z</dcterms:created>
  <dcterms:modified xsi:type="dcterms:W3CDTF">2021-10-02T15:17:33Z</dcterms:modified>
</cp:coreProperties>
</file>